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charts/chart4.xml" ContentType="application/vnd.openxmlformats-officedocument.drawingml.chart+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charts/chart5.xml" ContentType="application/vnd.openxmlformats-officedocument.drawingml.chart+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charts/chart1.xml" ContentType="application/vnd.openxmlformats-officedocument.drawingml.chart+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charts/chart2.xml" ContentType="application/vnd.openxmlformats-officedocument.drawingml.chart+xml"/>
  <Override PartName="/ppt/presentation.xml" ContentType="application/vnd.openxmlformats-officedocument.presentationml.presentation.main+xml"/>
  <Default Extension="xlsx" ContentType="application/vnd.openxmlformats-officedocument.spreadsheetml.sheet"/>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charts/chart3.xml" ContentType="application/vnd.openxmlformats-officedocument.drawingml.chart+xml"/>
  <Default Extension="wdp" ContentType="image/vnd.ms-photo"/>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Default Extension="wmf" ContentType="image/x-wmf"/>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theme/themeOverride1.xml" ContentType="application/vnd.openxmlformats-officedocument.themeOverrid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94" r:id="rId1"/>
  </p:sldMasterIdLst>
  <p:notesMasterIdLst>
    <p:notesMasterId r:id="rId31"/>
  </p:notesMasterIdLst>
  <p:handoutMasterIdLst>
    <p:handoutMasterId r:id="rId32"/>
  </p:handoutMasterIdLst>
  <p:sldIdLst>
    <p:sldId id="639" r:id="rId2"/>
    <p:sldId id="641" r:id="rId3"/>
    <p:sldId id="710" r:id="rId4"/>
    <p:sldId id="707" r:id="rId5"/>
    <p:sldId id="716" r:id="rId6"/>
    <p:sldId id="761" r:id="rId7"/>
    <p:sldId id="776" r:id="rId8"/>
    <p:sldId id="668" r:id="rId9"/>
    <p:sldId id="775" r:id="rId10"/>
    <p:sldId id="781" r:id="rId11"/>
    <p:sldId id="788" r:id="rId12"/>
    <p:sldId id="763" r:id="rId13"/>
    <p:sldId id="678" r:id="rId14"/>
    <p:sldId id="752" r:id="rId15"/>
    <p:sldId id="759" r:id="rId16"/>
    <p:sldId id="782" r:id="rId17"/>
    <p:sldId id="777" r:id="rId18"/>
    <p:sldId id="780" r:id="rId19"/>
    <p:sldId id="773" r:id="rId20"/>
    <p:sldId id="749" r:id="rId21"/>
    <p:sldId id="746" r:id="rId22"/>
    <p:sldId id="696" r:id="rId23"/>
    <p:sldId id="768" r:id="rId24"/>
    <p:sldId id="783" r:id="rId25"/>
    <p:sldId id="784" r:id="rId26"/>
    <p:sldId id="787" r:id="rId27"/>
    <p:sldId id="785" r:id="rId28"/>
    <p:sldId id="786" r:id="rId29"/>
    <p:sldId id="790"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112" algn="l" rtl="0" fontAlgn="base">
      <a:spcBef>
        <a:spcPct val="0"/>
      </a:spcBef>
      <a:spcAft>
        <a:spcPct val="0"/>
      </a:spcAft>
      <a:defRPr kern="1200">
        <a:solidFill>
          <a:schemeClr val="tx1"/>
        </a:solidFill>
        <a:latin typeface="Arial" charset="0"/>
        <a:ea typeface="+mn-ea"/>
        <a:cs typeface="Arial" charset="0"/>
      </a:defRPr>
    </a:lvl2pPr>
    <a:lvl3pPr marL="914224" algn="l" rtl="0" fontAlgn="base">
      <a:spcBef>
        <a:spcPct val="0"/>
      </a:spcBef>
      <a:spcAft>
        <a:spcPct val="0"/>
      </a:spcAft>
      <a:defRPr kern="1200">
        <a:solidFill>
          <a:schemeClr val="tx1"/>
        </a:solidFill>
        <a:latin typeface="Arial" charset="0"/>
        <a:ea typeface="+mn-ea"/>
        <a:cs typeface="Arial" charset="0"/>
      </a:defRPr>
    </a:lvl3pPr>
    <a:lvl4pPr marL="1371335" algn="l" rtl="0" fontAlgn="base">
      <a:spcBef>
        <a:spcPct val="0"/>
      </a:spcBef>
      <a:spcAft>
        <a:spcPct val="0"/>
      </a:spcAft>
      <a:defRPr kern="1200">
        <a:solidFill>
          <a:schemeClr val="tx1"/>
        </a:solidFill>
        <a:latin typeface="Arial" charset="0"/>
        <a:ea typeface="+mn-ea"/>
        <a:cs typeface="Arial" charset="0"/>
      </a:defRPr>
    </a:lvl4pPr>
    <a:lvl5pPr marL="1828446" algn="l" rtl="0" fontAlgn="base">
      <a:spcBef>
        <a:spcPct val="0"/>
      </a:spcBef>
      <a:spcAft>
        <a:spcPct val="0"/>
      </a:spcAft>
      <a:defRPr kern="1200">
        <a:solidFill>
          <a:schemeClr val="tx1"/>
        </a:solidFill>
        <a:latin typeface="Arial" charset="0"/>
        <a:ea typeface="+mn-ea"/>
        <a:cs typeface="Arial" charset="0"/>
      </a:defRPr>
    </a:lvl5pPr>
    <a:lvl6pPr marL="2285558" algn="l" defTabSz="914224" rtl="0" eaLnBrk="1" latinLnBrk="0" hangingPunct="1">
      <a:defRPr kern="1200">
        <a:solidFill>
          <a:schemeClr val="tx1"/>
        </a:solidFill>
        <a:latin typeface="Arial" charset="0"/>
        <a:ea typeface="+mn-ea"/>
        <a:cs typeface="Arial" charset="0"/>
      </a:defRPr>
    </a:lvl6pPr>
    <a:lvl7pPr marL="2742670" algn="l" defTabSz="914224" rtl="0" eaLnBrk="1" latinLnBrk="0" hangingPunct="1">
      <a:defRPr kern="1200">
        <a:solidFill>
          <a:schemeClr val="tx1"/>
        </a:solidFill>
        <a:latin typeface="Arial" charset="0"/>
        <a:ea typeface="+mn-ea"/>
        <a:cs typeface="Arial" charset="0"/>
      </a:defRPr>
    </a:lvl7pPr>
    <a:lvl8pPr marL="3199781" algn="l" defTabSz="914224" rtl="0" eaLnBrk="1" latinLnBrk="0" hangingPunct="1">
      <a:defRPr kern="1200">
        <a:solidFill>
          <a:schemeClr val="tx1"/>
        </a:solidFill>
        <a:latin typeface="Arial" charset="0"/>
        <a:ea typeface="+mn-ea"/>
        <a:cs typeface="Arial" charset="0"/>
      </a:defRPr>
    </a:lvl8pPr>
    <a:lvl9pPr marL="3656892" algn="l" defTabSz="914224"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A100"/>
    <a:srgbClr val="F37021"/>
    <a:srgbClr val="9A9A9A"/>
    <a:srgbClr val="B1059D"/>
    <a:srgbClr val="BED600"/>
    <a:srgbClr val="00B9E4"/>
    <a:srgbClr val="168ACB"/>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4614" autoAdjust="0"/>
    <p:restoredTop sz="92901" autoAdjust="0"/>
  </p:normalViewPr>
  <p:slideViewPr>
    <p:cSldViewPr>
      <p:cViewPr>
        <p:scale>
          <a:sx n="99" d="100"/>
          <a:sy n="99" d="100"/>
        </p:scale>
        <p:origin x="-2792" y="-1096"/>
      </p:cViewPr>
      <p:guideLst>
        <p:guide orient="horz" pos="2160"/>
        <p:guide pos="2880"/>
      </p:guideLst>
    </p:cSldViewPr>
  </p:slideViewPr>
  <p:notesTextViewPr>
    <p:cViewPr>
      <p:scale>
        <a:sx n="100" d="100"/>
        <a:sy n="100" d="100"/>
      </p:scale>
      <p:origin x="0" y="0"/>
    </p:cViewPr>
  </p:notesTextViewPr>
  <p:sorterViewPr>
    <p:cViewPr>
      <p:scale>
        <a:sx n="301" d="100"/>
        <a:sy n="301" d="100"/>
      </p:scale>
      <p:origin x="0" y="59488"/>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nidesai:Desktop: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nidesai:Desktop:resul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nidesai:Desktop:results.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sz="1600"/>
            </a:pPr>
            <a:r>
              <a:rPr lang="en-US" sz="1600" dirty="0" smtClean="0"/>
              <a:t>Total</a:t>
            </a:r>
            <a:r>
              <a:rPr lang="en-US" sz="1600" baseline="0" dirty="0" smtClean="0"/>
              <a:t> Graph of Job </a:t>
            </a:r>
            <a:r>
              <a:rPr lang="en-US" sz="1600" dirty="0" smtClean="0"/>
              <a:t>Completion </a:t>
            </a:r>
            <a:r>
              <a:rPr lang="en-US" sz="1600" dirty="0"/>
              <a:t>Time in Sec</a:t>
            </a:r>
          </a:p>
        </c:rich>
      </c:tx>
      <c:layout>
        <c:manualLayout>
          <c:xMode val="edge"/>
          <c:yMode val="edge"/>
          <c:x val="0.125918298674204"/>
          <c:y val="0.0178571428571429"/>
        </c:manualLayout>
      </c:layout>
    </c:title>
    <c:plotArea>
      <c:layout/>
      <c:lineChart>
        <c:grouping val="standard"/>
        <c:ser>
          <c:idx val="0"/>
          <c:order val="0"/>
          <c:tx>
            <c:strRef>
              <c:f>Sheet1!$B$2</c:f>
              <c:strCache>
                <c:ptCount val="1"/>
                <c:pt idx="0">
                  <c:v>Job Completion Time in Sec</c:v>
                </c:pt>
              </c:strCache>
            </c:strRef>
          </c:tx>
          <c:marker>
            <c:symbol val="none"/>
          </c:marker>
          <c:cat>
            <c:numRef>
              <c:f>Sheet1!$A$3:$A$8</c:f>
              <c:numCache>
                <c:formatCode>General</c:formatCode>
                <c:ptCount val="6"/>
                <c:pt idx="0">
                  <c:v>192.0</c:v>
                </c:pt>
                <c:pt idx="1">
                  <c:v>96.0</c:v>
                </c:pt>
                <c:pt idx="2">
                  <c:v>48.0</c:v>
                </c:pt>
                <c:pt idx="3">
                  <c:v>24.0</c:v>
                </c:pt>
                <c:pt idx="4">
                  <c:v>12.0</c:v>
                </c:pt>
                <c:pt idx="5">
                  <c:v>6.0</c:v>
                </c:pt>
              </c:numCache>
            </c:numRef>
          </c:cat>
          <c:val>
            <c:numRef>
              <c:f>Sheet1!$B$3:$B$8</c:f>
              <c:numCache>
                <c:formatCode>General</c:formatCode>
                <c:ptCount val="6"/>
                <c:pt idx="0">
                  <c:v>256.0</c:v>
                </c:pt>
                <c:pt idx="1">
                  <c:v>427.0</c:v>
                </c:pt>
                <c:pt idx="2">
                  <c:v>738.0</c:v>
                </c:pt>
                <c:pt idx="3">
                  <c:v>1998.0</c:v>
                </c:pt>
                <c:pt idx="4">
                  <c:v>5220.0</c:v>
                </c:pt>
                <c:pt idx="5">
                  <c:v>24290.0</c:v>
                </c:pt>
              </c:numCache>
            </c:numRef>
          </c:val>
        </c:ser>
        <c:dLbls/>
        <c:marker val="1"/>
        <c:axId val="369499624"/>
        <c:axId val="369530744"/>
      </c:lineChart>
      <c:catAx>
        <c:axId val="369499624"/>
        <c:scaling>
          <c:orientation val="minMax"/>
        </c:scaling>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1000" b="1" i="0" kern="1200" baseline="0">
                    <a:solidFill>
                      <a:srgbClr val="000000"/>
                    </a:solidFill>
                    <a:effectLst/>
                  </a:rPr>
                  <a:t>No. Of Reduceers</a:t>
                </a:r>
                <a:endParaRPr lang="en-US">
                  <a:effectLst/>
                </a:endParaRPr>
              </a:p>
            </c:rich>
          </c:tx>
        </c:title>
        <c:numFmt formatCode="General" sourceLinked="1"/>
        <c:tickLblPos val="nextTo"/>
        <c:crossAx val="369530744"/>
        <c:crosses val="autoZero"/>
        <c:auto val="1"/>
        <c:lblAlgn val="ctr"/>
        <c:lblOffset val="100"/>
      </c:catAx>
      <c:valAx>
        <c:axId val="369530744"/>
        <c:scaling>
          <c:orientation val="minMax"/>
        </c:scaling>
        <c:axPos val="l"/>
        <c:majorGridlines/>
        <c:numFmt formatCode="General" sourceLinked="1"/>
        <c:tickLblPos val="nextTo"/>
        <c:crossAx val="369499624"/>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8"/>
  <c:chart>
    <c:title>
      <c:txPr>
        <a:bodyPr/>
        <a:lstStyle/>
        <a:p>
          <a:pPr>
            <a:defRPr sz="1400"/>
          </a:pPr>
          <a:endParaRPr lang="en-US"/>
        </a:p>
      </c:txPr>
    </c:title>
    <c:plotArea>
      <c:layout/>
      <c:lineChart>
        <c:grouping val="standard"/>
        <c:ser>
          <c:idx val="0"/>
          <c:order val="0"/>
          <c:tx>
            <c:strRef>
              <c:f>Sheet1!$E$7</c:f>
              <c:strCache>
                <c:ptCount val="1"/>
                <c:pt idx="0">
                  <c:v>Job Completion Time in Sec</c:v>
                </c:pt>
              </c:strCache>
            </c:strRef>
          </c:tx>
          <c:marker>
            <c:symbol val="none"/>
          </c:marker>
          <c:cat>
            <c:numRef>
              <c:f>Sheet1!$D$8:$D$10</c:f>
              <c:numCache>
                <c:formatCode>General</c:formatCode>
                <c:ptCount val="3"/>
                <c:pt idx="0">
                  <c:v>24.0</c:v>
                </c:pt>
                <c:pt idx="1">
                  <c:v>12.0</c:v>
                </c:pt>
                <c:pt idx="2">
                  <c:v>6.0</c:v>
                </c:pt>
              </c:numCache>
            </c:numRef>
          </c:cat>
          <c:val>
            <c:numRef>
              <c:f>Sheet1!$E$8:$E$10</c:f>
              <c:numCache>
                <c:formatCode>General</c:formatCode>
                <c:ptCount val="3"/>
                <c:pt idx="0">
                  <c:v>1998.0</c:v>
                </c:pt>
                <c:pt idx="1">
                  <c:v>5220.0</c:v>
                </c:pt>
                <c:pt idx="2">
                  <c:v>24290.0</c:v>
                </c:pt>
              </c:numCache>
            </c:numRef>
          </c:val>
        </c:ser>
        <c:dLbls/>
        <c:marker val="1"/>
        <c:axId val="369593784"/>
        <c:axId val="369603144"/>
      </c:lineChart>
      <c:catAx>
        <c:axId val="369593784"/>
        <c:scaling>
          <c:orientation val="minMax"/>
        </c:scaling>
        <c:axPos val="b"/>
        <c:title>
          <c:tx>
            <c:rich>
              <a:bodyPr/>
              <a:lstStyle/>
              <a:p>
                <a:pPr>
                  <a:defRPr/>
                </a:pPr>
                <a:r>
                  <a:rPr lang="en-US"/>
                  <a:t>No. Of Reduceers</a:t>
                </a:r>
              </a:p>
            </c:rich>
          </c:tx>
        </c:title>
        <c:numFmt formatCode="General" sourceLinked="1"/>
        <c:tickLblPos val="nextTo"/>
        <c:crossAx val="369603144"/>
        <c:crosses val="autoZero"/>
        <c:auto val="1"/>
        <c:lblAlgn val="ctr"/>
        <c:lblOffset val="100"/>
      </c:catAx>
      <c:valAx>
        <c:axId val="369603144"/>
        <c:scaling>
          <c:orientation val="minMax"/>
        </c:scaling>
        <c:axPos val="l"/>
        <c:majorGridlines/>
        <c:numFmt formatCode="General" sourceLinked="1"/>
        <c:tickLblPos val="nextTo"/>
        <c:crossAx val="369593784"/>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18"/>
  <c:chart>
    <c:title>
      <c:txPr>
        <a:bodyPr/>
        <a:lstStyle/>
        <a:p>
          <a:pPr>
            <a:defRPr sz="1600"/>
          </a:pPr>
          <a:endParaRPr lang="en-US"/>
        </a:p>
      </c:txPr>
    </c:title>
    <c:plotArea>
      <c:layout/>
      <c:lineChart>
        <c:grouping val="standard"/>
        <c:ser>
          <c:idx val="0"/>
          <c:order val="0"/>
          <c:tx>
            <c:strRef>
              <c:f>Sheet1!$B$2</c:f>
              <c:strCache>
                <c:ptCount val="1"/>
                <c:pt idx="0">
                  <c:v>Job Completion Time in Sec</c:v>
                </c:pt>
              </c:strCache>
            </c:strRef>
          </c:tx>
          <c:marker>
            <c:symbol val="none"/>
          </c:marker>
          <c:cat>
            <c:numRef>
              <c:f>Sheet1!$A$3:$A$5</c:f>
              <c:numCache>
                <c:formatCode>General</c:formatCode>
                <c:ptCount val="3"/>
                <c:pt idx="0">
                  <c:v>192.0</c:v>
                </c:pt>
                <c:pt idx="1">
                  <c:v>96.0</c:v>
                </c:pt>
                <c:pt idx="2">
                  <c:v>48.0</c:v>
                </c:pt>
              </c:numCache>
            </c:numRef>
          </c:cat>
          <c:val>
            <c:numRef>
              <c:f>Sheet1!$B$3:$B$5</c:f>
              <c:numCache>
                <c:formatCode>General</c:formatCode>
                <c:ptCount val="3"/>
                <c:pt idx="0">
                  <c:v>256.0</c:v>
                </c:pt>
                <c:pt idx="1">
                  <c:v>427.0</c:v>
                </c:pt>
                <c:pt idx="2">
                  <c:v>738.0</c:v>
                </c:pt>
              </c:numCache>
            </c:numRef>
          </c:val>
        </c:ser>
        <c:dLbls/>
        <c:marker val="1"/>
        <c:axId val="369651832"/>
        <c:axId val="369627704"/>
      </c:lineChart>
      <c:catAx>
        <c:axId val="369651832"/>
        <c:scaling>
          <c:orientation val="minMax"/>
        </c:scaling>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1000" b="1" i="0" kern="1200" baseline="0">
                    <a:solidFill>
                      <a:srgbClr val="000000"/>
                    </a:solidFill>
                    <a:effectLst/>
                  </a:rPr>
                  <a:t>No. Of Reduceers</a:t>
                </a:r>
                <a:endParaRPr lang="en-US">
                  <a:effectLst/>
                </a:endParaRPr>
              </a:p>
            </c:rich>
          </c:tx>
        </c:title>
        <c:numFmt formatCode="General" sourceLinked="1"/>
        <c:tickLblPos val="nextTo"/>
        <c:crossAx val="369627704"/>
        <c:crosses val="autoZero"/>
        <c:auto val="1"/>
        <c:lblAlgn val="ctr"/>
        <c:lblOffset val="100"/>
      </c:catAx>
      <c:valAx>
        <c:axId val="369627704"/>
        <c:scaling>
          <c:orientation val="minMax"/>
        </c:scaling>
        <c:axPos val="l"/>
        <c:majorGridlines/>
        <c:numFmt formatCode="General" sourceLinked="1"/>
        <c:tickLblPos val="nextTo"/>
        <c:crossAx val="369651832"/>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2"/>
  <c:chart>
    <c:autoTitleDeleted val="1"/>
    <c:plotArea>
      <c:layout/>
      <c:barChart>
        <c:barDir val="col"/>
        <c:grouping val="stacked"/>
        <c:varyColors val="1"/>
        <c:ser>
          <c:idx val="0"/>
          <c:order val="0"/>
          <c:tx>
            <c:strRef>
              <c:f>Sheet1!$B$1</c:f>
              <c:strCache>
                <c:ptCount val="1"/>
                <c:pt idx="0">
                  <c:v>Column2</c:v>
                </c:pt>
              </c:strCache>
            </c:strRef>
          </c:tx>
          <c:cat>
            <c:strRef>
              <c:f>Sheet1!$A$2:$A$6</c:f>
              <c:strCache>
                <c:ptCount val="5"/>
                <c:pt idx="0">
                  <c:v>Availablity</c:v>
                </c:pt>
                <c:pt idx="1">
                  <c:v>Buffering</c:v>
                </c:pt>
                <c:pt idx="2">
                  <c:v>Oversubscription</c:v>
                </c:pt>
                <c:pt idx="3">
                  <c:v>Data Node Speed</c:v>
                </c:pt>
                <c:pt idx="4">
                  <c:v>Latency</c:v>
                </c:pt>
              </c:strCache>
            </c:strRef>
          </c:cat>
          <c:val>
            <c:numRef>
              <c:f>Sheet1!$B$2:$B$6</c:f>
              <c:numCache>
                <c:formatCode>General</c:formatCode>
                <c:ptCount val="5"/>
                <c:pt idx="0">
                  <c:v>90.0</c:v>
                </c:pt>
                <c:pt idx="1">
                  <c:v>60.0</c:v>
                </c:pt>
                <c:pt idx="2">
                  <c:v>40.0</c:v>
                </c:pt>
                <c:pt idx="3">
                  <c:v>25.0</c:v>
                </c:pt>
                <c:pt idx="4">
                  <c:v>16.0</c:v>
                </c:pt>
              </c:numCache>
            </c:numRef>
          </c:val>
        </c:ser>
        <c:dLbls/>
        <c:overlap val="100"/>
        <c:axId val="73586024"/>
        <c:axId val="73582696"/>
      </c:barChart>
      <c:catAx>
        <c:axId val="73586024"/>
        <c:scaling>
          <c:orientation val="minMax"/>
        </c:scaling>
        <c:axPos val="b"/>
        <c:tickLblPos val="nextTo"/>
        <c:txPr>
          <a:bodyPr/>
          <a:lstStyle/>
          <a:p>
            <a:pPr>
              <a:defRPr sz="1200" b="1"/>
            </a:pPr>
            <a:endParaRPr lang="en-US"/>
          </a:p>
        </c:txPr>
        <c:crossAx val="73582696"/>
        <c:crosses val="autoZero"/>
        <c:auto val="1"/>
        <c:lblAlgn val="ctr"/>
        <c:lblOffset val="100"/>
      </c:catAx>
      <c:valAx>
        <c:axId val="73582696"/>
        <c:scaling>
          <c:orientation val="minMax"/>
        </c:scaling>
        <c:delete val="1"/>
        <c:axPos val="l"/>
        <c:majorGridlines/>
        <c:numFmt formatCode="General" sourceLinked="1"/>
        <c:tickLblPos val="nextTo"/>
        <c:crossAx val="73586024"/>
        <c:crosses val="autoZero"/>
        <c:crossBetween val="between"/>
      </c:valAx>
    </c:plotArea>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style val="18"/>
  <c:clrMapOvr bg1="lt1" tx1="dk1" bg2="lt2" tx2="dk2" accent1="accent1" accent2="accent2" accent3="accent3" accent4="accent4" accent5="accent5" accent6="accent6" hlink="hlink" folHlink="folHlink"/>
  <c:chart>
    <c:plotArea>
      <c:layout/>
      <c:lineChart>
        <c:grouping val="standard"/>
        <c:ser>
          <c:idx val="0"/>
          <c:order val="0"/>
          <c:tx>
            <c:strRef>
              <c:f>Sheet1!$F$31</c:f>
              <c:strCache>
                <c:ptCount val="1"/>
                <c:pt idx="0">
                  <c:v>N3K Topology</c:v>
                </c:pt>
              </c:strCache>
            </c:strRef>
          </c:tx>
          <c:marker>
            <c:symbol val="none"/>
          </c:marker>
          <c:cat>
            <c:strRef>
              <c:f>Sheet1!$E$32:$E$34</c:f>
              <c:strCache>
                <c:ptCount val="3"/>
                <c:pt idx="0">
                  <c:v>1TB</c:v>
                </c:pt>
                <c:pt idx="1">
                  <c:v>5TB</c:v>
                </c:pt>
                <c:pt idx="2">
                  <c:v>10TB</c:v>
                </c:pt>
              </c:strCache>
            </c:strRef>
          </c:cat>
          <c:val>
            <c:numRef>
              <c:f>Sheet1!$F$32:$F$34</c:f>
              <c:numCache>
                <c:formatCode>General</c:formatCode>
                <c:ptCount val="3"/>
                <c:pt idx="0">
                  <c:v>785.0</c:v>
                </c:pt>
                <c:pt idx="1">
                  <c:v>5239.0</c:v>
                </c:pt>
                <c:pt idx="2">
                  <c:v>11824.0</c:v>
                </c:pt>
              </c:numCache>
            </c:numRef>
          </c:val>
        </c:ser>
        <c:ser>
          <c:idx val="1"/>
          <c:order val="1"/>
          <c:tx>
            <c:strRef>
              <c:f>Sheet1!$G$31</c:f>
              <c:strCache>
                <c:ptCount val="1"/>
                <c:pt idx="0">
                  <c:v>5k/2k Topology</c:v>
                </c:pt>
              </c:strCache>
            </c:strRef>
          </c:tx>
          <c:marker>
            <c:symbol val="none"/>
          </c:marker>
          <c:cat>
            <c:strRef>
              <c:f>Sheet1!$E$32:$E$34</c:f>
              <c:strCache>
                <c:ptCount val="3"/>
                <c:pt idx="0">
                  <c:v>1TB</c:v>
                </c:pt>
                <c:pt idx="1">
                  <c:v>5TB</c:v>
                </c:pt>
                <c:pt idx="2">
                  <c:v>10TB</c:v>
                </c:pt>
              </c:strCache>
            </c:strRef>
          </c:cat>
          <c:val>
            <c:numRef>
              <c:f>Sheet1!$G$32:$G$34</c:f>
              <c:numCache>
                <c:formatCode>General</c:formatCode>
                <c:ptCount val="3"/>
                <c:pt idx="0">
                  <c:v>773.0</c:v>
                </c:pt>
                <c:pt idx="1">
                  <c:v>5132.0</c:v>
                </c:pt>
                <c:pt idx="2">
                  <c:v>11907.0</c:v>
                </c:pt>
              </c:numCache>
            </c:numRef>
          </c:val>
        </c:ser>
        <c:dLbls/>
        <c:marker val="1"/>
        <c:axId val="369893496"/>
        <c:axId val="369879080"/>
      </c:lineChart>
      <c:catAx>
        <c:axId val="369893496"/>
        <c:scaling>
          <c:orientation val="minMax"/>
        </c:scaling>
        <c:axPos val="b"/>
        <c:title>
          <c:tx>
            <c:rich>
              <a:bodyPr/>
              <a:lstStyle/>
              <a:p>
                <a:pPr>
                  <a:defRPr/>
                </a:pPr>
                <a:r>
                  <a:rPr lang="en-US" dirty="0"/>
                  <a:t>Data Set Size (80 Node Cluster)</a:t>
                </a:r>
              </a:p>
            </c:rich>
          </c:tx>
        </c:title>
        <c:tickLblPos val="nextTo"/>
        <c:crossAx val="369879080"/>
        <c:crosses val="autoZero"/>
        <c:auto val="1"/>
        <c:lblAlgn val="ctr"/>
        <c:lblOffset val="100"/>
      </c:catAx>
      <c:valAx>
        <c:axId val="369879080"/>
        <c:scaling>
          <c:orientation val="minMax"/>
        </c:scaling>
        <c:delete val="1"/>
        <c:axPos val="l"/>
        <c:majorGridlines/>
        <c:title>
          <c:tx>
            <c:rich>
              <a:bodyPr rot="-5400000" vert="horz"/>
              <a:lstStyle/>
              <a:p>
                <a:pPr>
                  <a:defRPr/>
                </a:pPr>
                <a:r>
                  <a:rPr lang="en-US" dirty="0"/>
                  <a:t>Completion Time (Sec)</a:t>
                </a:r>
              </a:p>
            </c:rich>
          </c:tx>
        </c:title>
        <c:numFmt formatCode="General" sourceLinked="1"/>
        <c:tickLblPos val="nextTo"/>
        <c:crossAx val="369893496"/>
        <c:crosses val="autoZero"/>
        <c:crossBetween val="between"/>
      </c:valAx>
    </c:plotArea>
    <c:legend>
      <c:legendPos val="t"/>
    </c:legend>
    <c:plotVisOnly val="1"/>
    <c:dispBlanksAs val="gap"/>
  </c:chart>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emf"/><Relationship Id="rId2" Type="http://schemas.openxmlformats.org/officeDocument/2006/relationships/image" Target="../media/image4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8.emf"/><Relationship Id="rId2" Type="http://schemas.openxmlformats.org/officeDocument/2006/relationships/image" Target="../media/image4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103188" y="8794750"/>
            <a:ext cx="2971800" cy="338138"/>
          </a:xfrm>
          <a:prstGeom prst="rect">
            <a:avLst/>
          </a:prstGeom>
        </p:spPr>
        <p:txBody>
          <a:bodyPr vert="horz" wrap="square" lIns="91440" tIns="45720" rIns="91440" bIns="45720" numCol="1" anchor="ctr" anchorCtr="0" compatLnSpc="1">
            <a:prstTxWarp prst="textNoShape">
              <a:avLst/>
            </a:prstTxWarp>
            <a:spAutoFit/>
          </a:bodyPr>
          <a:lstStyle>
            <a:lvl1pPr>
              <a:defRPr sz="800">
                <a:solidFill>
                  <a:srgbClr val="8E8E95"/>
                </a:solidFill>
              </a:defRPr>
            </a:lvl1pPr>
          </a:lstStyle>
          <a:p>
            <a:r>
              <a:rPr lang="en-US"/>
              <a:t>© 2009, Cisco Systems, Inc. All rights reserved.</a:t>
            </a:r>
          </a:p>
          <a:p>
            <a:r>
              <a:rPr lang="en-US"/>
              <a:t>Presentation_ID.scr</a:t>
            </a:r>
          </a:p>
        </p:txBody>
      </p:sp>
      <p:sp>
        <p:nvSpPr>
          <p:cNvPr id="5" name="Slide Number Placeholder 4"/>
          <p:cNvSpPr>
            <a:spLocks noGrp="1"/>
          </p:cNvSpPr>
          <p:nvPr>
            <p:ph type="sldNum" sz="quarter" idx="3"/>
          </p:nvPr>
        </p:nvSpPr>
        <p:spPr>
          <a:xfrm>
            <a:off x="6338888" y="8786813"/>
            <a:ext cx="417512" cy="217487"/>
          </a:xfrm>
          <a:prstGeom prst="rect">
            <a:avLst/>
          </a:prstGeom>
        </p:spPr>
        <p:txBody>
          <a:bodyPr vert="horz" wrap="square" lIns="91440" tIns="45720" rIns="91440" bIns="45720" numCol="1" anchor="ctr" anchorCtr="0" compatLnSpc="1">
            <a:prstTxWarp prst="textNoShape">
              <a:avLst/>
            </a:prstTxWarp>
            <a:spAutoFit/>
          </a:bodyPr>
          <a:lstStyle>
            <a:lvl1pPr algn="r">
              <a:defRPr sz="800">
                <a:solidFill>
                  <a:srgbClr val="8E8E95"/>
                </a:solidFill>
                <a:latin typeface="Calibri" charset="0"/>
              </a:defRPr>
            </a:lvl1pPr>
          </a:lstStyle>
          <a:p>
            <a:fld id="{2ADB2D69-9491-4C57-A686-23116122955E}" type="slidenum">
              <a:rPr lang="en-US"/>
              <a:pPr/>
              <a:t>‹#›</a:t>
            </a:fld>
            <a:endParaRPr lang="en-US"/>
          </a:p>
        </p:txBody>
      </p:sp>
      <p:sp>
        <p:nvSpPr>
          <p:cNvPr id="8" name="Line 10"/>
          <p:cNvSpPr>
            <a:spLocks noChangeShapeType="1"/>
          </p:cNvSpPr>
          <p:nvPr/>
        </p:nvSpPr>
        <p:spPr bwMode="auto">
          <a:xfrm>
            <a:off x="103188" y="8799513"/>
            <a:ext cx="6653212" cy="0"/>
          </a:xfrm>
          <a:prstGeom prst="line">
            <a:avLst/>
          </a:prstGeom>
          <a:noFill/>
          <a:ln w="12700">
            <a:solidFill>
              <a:srgbClr val="8E8E95"/>
            </a:solidFill>
            <a:round/>
            <a:headEnd type="none" w="sm" len="sm"/>
            <a:tailEnd type="none" w="sm" len="sm"/>
          </a:ln>
          <a:effectLst/>
        </p:spPr>
        <p:txBody>
          <a:bodyPr wrap="none" anchor="ctr"/>
          <a:lstStyle/>
          <a:p>
            <a:pPr fontAlgn="auto">
              <a:spcBef>
                <a:spcPts val="0"/>
              </a:spcBef>
              <a:spcAft>
                <a:spcPts val="0"/>
              </a:spcAft>
              <a:defRPr/>
            </a:pPr>
            <a:endParaRPr lang="en-US">
              <a:solidFill>
                <a:srgbClr val="8E8E95"/>
              </a:solidFill>
              <a:latin typeface="+mn-lt"/>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42619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9525">
            <a:solidFill>
              <a:srgbClr val="8E8E95"/>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1143000" y="4343400"/>
            <a:ext cx="4576763"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103188" y="8794750"/>
            <a:ext cx="2982912" cy="349250"/>
          </a:xfrm>
          <a:prstGeom prst="rect">
            <a:avLst/>
          </a:prstGeom>
        </p:spPr>
        <p:txBody>
          <a:bodyPr vert="horz" wrap="square" lIns="91440" tIns="45720" rIns="91440" bIns="45720" numCol="1" anchor="ctr" anchorCtr="0" compatLnSpc="1">
            <a:prstTxWarp prst="textNoShape">
              <a:avLst/>
            </a:prstTxWarp>
            <a:spAutoFit/>
          </a:bodyPr>
          <a:lstStyle>
            <a:lvl1pPr>
              <a:defRPr sz="800">
                <a:solidFill>
                  <a:srgbClr val="8E8E95"/>
                </a:solidFill>
              </a:defRPr>
            </a:lvl1pPr>
          </a:lstStyle>
          <a:p>
            <a:r>
              <a:rPr lang="en-US"/>
              <a:t>© 2009, Cisco Systems, Inc. All rights reserved.</a:t>
            </a:r>
          </a:p>
          <a:p>
            <a:r>
              <a:rPr lang="en-US"/>
              <a:t>Presentation_ID.scr</a:t>
            </a:r>
          </a:p>
        </p:txBody>
      </p:sp>
      <p:sp>
        <p:nvSpPr>
          <p:cNvPr id="7" name="Slide Number Placeholder 6"/>
          <p:cNvSpPr>
            <a:spLocks noGrp="1"/>
          </p:cNvSpPr>
          <p:nvPr>
            <p:ph type="sldNum" sz="quarter" idx="5"/>
          </p:nvPr>
        </p:nvSpPr>
        <p:spPr>
          <a:xfrm>
            <a:off x="6367463" y="8786813"/>
            <a:ext cx="388937" cy="214312"/>
          </a:xfrm>
          <a:prstGeom prst="rect">
            <a:avLst/>
          </a:prstGeom>
        </p:spPr>
        <p:txBody>
          <a:bodyPr vert="horz" wrap="square" lIns="91440" tIns="45720" rIns="91440" bIns="45720" numCol="1" anchor="ctr" anchorCtr="0" compatLnSpc="1">
            <a:prstTxWarp prst="textNoShape">
              <a:avLst/>
            </a:prstTxWarp>
            <a:spAutoFit/>
          </a:bodyPr>
          <a:lstStyle>
            <a:lvl1pPr algn="r">
              <a:defRPr sz="800">
                <a:solidFill>
                  <a:srgbClr val="8E8E95"/>
                </a:solidFill>
                <a:latin typeface="Calibri" charset="0"/>
              </a:defRPr>
            </a:lvl1pPr>
          </a:lstStyle>
          <a:p>
            <a:fld id="{ABBE6CE6-A261-4332-AFEB-46D5A59C108E}" type="slidenum">
              <a:rPr lang="en-US"/>
              <a:pPr/>
              <a:t>‹#›</a:t>
            </a:fld>
            <a:endParaRPr lang="en-US"/>
          </a:p>
        </p:txBody>
      </p:sp>
      <p:sp>
        <p:nvSpPr>
          <p:cNvPr id="11" name="Line 10"/>
          <p:cNvSpPr>
            <a:spLocks noChangeShapeType="1"/>
          </p:cNvSpPr>
          <p:nvPr/>
        </p:nvSpPr>
        <p:spPr bwMode="auto">
          <a:xfrm>
            <a:off x="103188" y="8799513"/>
            <a:ext cx="6653212" cy="0"/>
          </a:xfrm>
          <a:prstGeom prst="line">
            <a:avLst/>
          </a:prstGeom>
          <a:noFill/>
          <a:ln w="12700">
            <a:solidFill>
              <a:srgbClr val="8E8E95"/>
            </a:solidFill>
            <a:round/>
            <a:headEnd type="none" w="sm" len="sm"/>
            <a:tailEnd type="none" w="sm" len="sm"/>
          </a:ln>
          <a:effectLst/>
        </p:spPr>
        <p:txBody>
          <a:bodyPr wrap="none" anchor="ctr"/>
          <a:lstStyle/>
          <a:p>
            <a:pPr fontAlgn="auto">
              <a:spcBef>
                <a:spcPts val="0"/>
              </a:spcBef>
              <a:spcAft>
                <a:spcPts val="0"/>
              </a:spcAft>
              <a:defRPr/>
            </a:pPr>
            <a:endParaRPr lang="en-US">
              <a:solidFill>
                <a:srgbClr val="8E8E95"/>
              </a:solidFill>
              <a:latin typeface="+mn-lt"/>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37487328"/>
      </p:ext>
    </p:extLst>
  </p:cSld>
  <p:clrMap bg1="lt1" tx1="dk1" bg2="lt2" tx2="dk2" accent1="accent1" accent2="accent2" accent3="accent3" accent4="accent4" accent5="accent5" accent6="accent6" hlink="hlink" folHlink="folHlink"/>
  <p:hf hdr="0" dt="0"/>
  <p:notesStyle>
    <a:lvl1pPr marL="236492" indent="-236492" algn="l" rtl="0" eaLnBrk="0" fontAlgn="base" hangingPunct="0">
      <a:lnSpc>
        <a:spcPct val="95000"/>
      </a:lnSpc>
      <a:spcBef>
        <a:spcPts val="1438"/>
      </a:spcBef>
      <a:spcAft>
        <a:spcPct val="0"/>
      </a:spcAft>
      <a:buFont typeface="Wingdings" charset="2"/>
      <a:buChar char="§"/>
      <a:defRPr lang="en-US" sz="1400" kern="1200" dirty="0">
        <a:solidFill>
          <a:schemeClr val="tx1"/>
        </a:solidFill>
        <a:latin typeface="+mn-lt"/>
        <a:ea typeface="ＭＳ Ｐゴシック" charset="-128"/>
        <a:cs typeface="ＭＳ Ｐゴシック" charset="-128"/>
      </a:defRPr>
    </a:lvl1pPr>
    <a:lvl2pPr marL="574563" algn="l" rtl="0" eaLnBrk="0" fontAlgn="base" hangingPunct="0">
      <a:lnSpc>
        <a:spcPct val="95000"/>
      </a:lnSpc>
      <a:spcBef>
        <a:spcPts val="838"/>
      </a:spcBef>
      <a:spcAft>
        <a:spcPct val="0"/>
      </a:spcAft>
      <a:defRPr lang="en-US" sz="1200" kern="1200" dirty="0">
        <a:solidFill>
          <a:schemeClr val="tx1"/>
        </a:solidFill>
        <a:latin typeface="+mn-lt"/>
        <a:ea typeface="ＭＳ Ｐゴシック" charset="-128"/>
        <a:cs typeface="+mn-cs"/>
      </a:defRPr>
    </a:lvl2pPr>
    <a:lvl3pPr marL="914224" algn="l" rtl="0" eaLnBrk="0" fontAlgn="base" hangingPunct="0">
      <a:lnSpc>
        <a:spcPct val="95000"/>
      </a:lnSpc>
      <a:spcBef>
        <a:spcPts val="838"/>
      </a:spcBef>
      <a:spcAft>
        <a:spcPct val="0"/>
      </a:spcAft>
      <a:defRPr lang="en-US" sz="1000" kern="1200" dirty="0">
        <a:solidFill>
          <a:schemeClr val="tx1"/>
        </a:solidFill>
        <a:latin typeface="+mn-lt"/>
        <a:ea typeface="ＭＳ Ｐゴシック" charset="-128"/>
        <a:cs typeface="+mn-cs"/>
      </a:defRPr>
    </a:lvl3pPr>
    <a:lvl4pPr marL="1371335" algn="l" rtl="0" eaLnBrk="0" fontAlgn="base" hangingPunct="0">
      <a:lnSpc>
        <a:spcPct val="95000"/>
      </a:lnSpc>
      <a:spcBef>
        <a:spcPts val="838"/>
      </a:spcBef>
      <a:spcAft>
        <a:spcPct val="0"/>
      </a:spcAft>
      <a:defRPr lang="en-US" sz="1000" kern="1200" dirty="0">
        <a:solidFill>
          <a:schemeClr val="tx1"/>
        </a:solidFill>
        <a:latin typeface="+mn-lt"/>
        <a:ea typeface="ＭＳ Ｐゴシック" charset="-128"/>
        <a:cs typeface="+mn-cs"/>
      </a:defRPr>
    </a:lvl4pPr>
    <a:lvl5pPr marL="1828446" algn="l" rtl="0" eaLnBrk="0" fontAlgn="base" hangingPunct="0">
      <a:lnSpc>
        <a:spcPct val="95000"/>
      </a:lnSpc>
      <a:spcBef>
        <a:spcPts val="838"/>
      </a:spcBef>
      <a:spcAft>
        <a:spcPct val="0"/>
      </a:spcAft>
      <a:defRPr lang="en-US" sz="1000" kern="1200" dirty="0">
        <a:solidFill>
          <a:schemeClr val="tx1"/>
        </a:solidFill>
        <a:latin typeface="+mn-lt"/>
        <a:ea typeface="ＭＳ Ｐゴシック" charset="-128"/>
        <a:cs typeface="+mn-cs"/>
      </a:defRPr>
    </a:lvl5pPr>
    <a:lvl6pPr marL="2285558" algn="l" defTabSz="914224" rtl="0" eaLnBrk="1" latinLnBrk="0" hangingPunct="1">
      <a:defRPr sz="1200" kern="1200">
        <a:solidFill>
          <a:schemeClr val="tx1"/>
        </a:solidFill>
        <a:latin typeface="+mn-lt"/>
        <a:ea typeface="+mn-ea"/>
        <a:cs typeface="+mn-cs"/>
      </a:defRPr>
    </a:lvl6pPr>
    <a:lvl7pPr marL="2742670" algn="l" defTabSz="914224" rtl="0" eaLnBrk="1" latinLnBrk="0" hangingPunct="1">
      <a:defRPr sz="1200" kern="1200">
        <a:solidFill>
          <a:schemeClr val="tx1"/>
        </a:solidFill>
        <a:latin typeface="+mn-lt"/>
        <a:ea typeface="+mn-ea"/>
        <a:cs typeface="+mn-cs"/>
      </a:defRPr>
    </a:lvl7pPr>
    <a:lvl8pPr marL="3199781" algn="l" defTabSz="914224" rtl="0" eaLnBrk="1" latinLnBrk="0" hangingPunct="1">
      <a:defRPr sz="1200" kern="1200">
        <a:solidFill>
          <a:schemeClr val="tx1"/>
        </a:solidFill>
        <a:latin typeface="+mn-lt"/>
        <a:ea typeface="+mn-ea"/>
        <a:cs typeface="+mn-cs"/>
      </a:defRPr>
    </a:lvl8pPr>
    <a:lvl9pPr marL="3656892" algn="l" defTabSz="91422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5D5101-FF59-4E68-84D5-7B06BA458021}"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a:p>
        </p:txBody>
      </p:sp>
      <p:sp>
        <p:nvSpPr>
          <p:cNvPr id="5" name="Slide Number Placeholder 4"/>
          <p:cNvSpPr>
            <a:spLocks noGrp="1"/>
          </p:cNvSpPr>
          <p:nvPr>
            <p:ph type="sldNum" sz="quarter" idx="11"/>
          </p:nvPr>
        </p:nvSpPr>
        <p:spPr/>
        <p:txBody>
          <a:bodyPr/>
          <a:lstStyle/>
          <a:p>
            <a:fld id="{ABBE6CE6-A261-4332-AFEB-46D5A59C108E}" type="slidenum">
              <a:rPr lang="en-US" smtClean="0"/>
              <a:pPr/>
              <a:t>26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47789406"/>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6492" marR="0" lvl="1" indent="-236492" algn="l" defTabSz="914400" rtl="0" eaLnBrk="0" fontAlgn="base" latinLnBrk="0" hangingPunct="0">
              <a:lnSpc>
                <a:spcPct val="95000"/>
              </a:lnSpc>
              <a:spcBef>
                <a:spcPts val="1438"/>
              </a:spcBef>
              <a:spcAft>
                <a:spcPct val="0"/>
              </a:spcAft>
              <a:buClrTx/>
              <a:buSzTx/>
              <a:buFont typeface="Wingdings" charset="2"/>
              <a:buChar char="§"/>
              <a:tabLst/>
              <a:defRPr/>
            </a:pPr>
            <a:r>
              <a:rPr lang="en-US" sz="1600" dirty="0" smtClean="0"/>
              <a:t>Diverse data sources - Subscriber based</a:t>
            </a:r>
          </a:p>
          <a:p>
            <a:r>
              <a:rPr lang="en-US" sz="1400" dirty="0" smtClean="0"/>
              <a:t> (Census, Proprietary, Buyers, Manufacturing)</a:t>
            </a:r>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a:p>
        </p:txBody>
      </p:sp>
      <p:sp>
        <p:nvSpPr>
          <p:cNvPr id="5" name="Slide Number Placeholder 4"/>
          <p:cNvSpPr>
            <a:spLocks noGrp="1"/>
          </p:cNvSpPr>
          <p:nvPr>
            <p:ph type="sldNum" sz="quarter" idx="11"/>
          </p:nvPr>
        </p:nvSpPr>
        <p:spPr/>
        <p:txBody>
          <a:bodyPr/>
          <a:lstStyle/>
          <a:p>
            <a:fld id="{ABBE6CE6-A261-4332-AFEB-46D5A59C108E}"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0043591"/>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solidFill>
                  <a:prstClr val="black"/>
                </a:solidFill>
              </a:rPr>
              <a:t>© 2009, Cisco Systems, Inc. All rights reserved.</a:t>
            </a:r>
          </a:p>
          <a:p>
            <a:pPr>
              <a:defRPr/>
            </a:pPr>
            <a:r>
              <a:rPr lang="en-US" smtClean="0">
                <a:solidFill>
                  <a:prstClr val="black"/>
                </a:solidFill>
              </a:rPr>
              <a:t>Presentation_ID.scr</a:t>
            </a: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1931A3A6-1518-4DAF-9A39-2164ED777755}"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51686950"/>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a:p>
        </p:txBody>
      </p:sp>
      <p:sp>
        <p:nvSpPr>
          <p:cNvPr id="5" name="Slide Number Placeholder 4"/>
          <p:cNvSpPr>
            <a:spLocks noGrp="1"/>
          </p:cNvSpPr>
          <p:nvPr>
            <p:ph type="sldNum" sz="quarter" idx="11"/>
          </p:nvPr>
        </p:nvSpPr>
        <p:spPr/>
        <p:txBody>
          <a:bodyPr/>
          <a:lstStyle/>
          <a:p>
            <a:fld id="{ABBE6CE6-A261-4332-AFEB-46D5A59C108E}"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97878722"/>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a:p>
        </p:txBody>
      </p:sp>
      <p:sp>
        <p:nvSpPr>
          <p:cNvPr id="5" name="Slide Number Placeholder 4"/>
          <p:cNvSpPr>
            <a:spLocks noGrp="1"/>
          </p:cNvSpPr>
          <p:nvPr>
            <p:ph type="sldNum" sz="quarter" idx="11"/>
          </p:nvPr>
        </p:nvSpPr>
        <p:spPr/>
        <p:txBody>
          <a:bodyPr/>
          <a:lstStyle/>
          <a:p>
            <a:fld id="{ABBE6CE6-A261-4332-AFEB-46D5A59C108E}" type="slidenum">
              <a:rPr lang="en-US" smtClean="0"/>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47789406"/>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61"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194562"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numCol="1" anchor="t" anchorCtr="0" compatLnSpc="1">
            <a:prstTxWarp prst="textNoShape">
              <a:avLst/>
            </a:prstTxWarp>
          </a:bodyPr>
          <a:lstStyle/>
          <a:p>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7768D93D-E66A-DA45-BD88-AB09AE95F19D}" type="slidenum">
              <a:rPr lang="en-US" smtClean="0">
                <a:solidFill>
                  <a:prstClr val="black"/>
                </a:solidFill>
              </a:rPr>
              <a:pPr>
                <a:defRPr/>
              </a:pPr>
              <a:t>12</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6609"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196610"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numCol="1" anchor="t" anchorCtr="0" compatLnSpc="1">
            <a:prstTxWarp prst="textNoShape">
              <a:avLst/>
            </a:prstTxWarp>
          </a:bodyPr>
          <a:lstStyle/>
          <a:p>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8CD8DD31-0ACD-244E-9A17-104DFF0E5D14}" type="slidenum">
              <a:rPr lang="en-US" smtClean="0">
                <a:solidFill>
                  <a:prstClr val="black"/>
                </a:solidFill>
              </a:rPr>
              <a:pPr>
                <a:defRPr/>
              </a:pPr>
              <a:t>13</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defTabSz="913703" eaLnBrk="1" hangingPunct="1">
              <a:buFont typeface="Arial"/>
              <a:buChar char="•"/>
            </a:pPr>
            <a:r>
              <a:rPr lang="en-US" sz="1400" dirty="0" smtClean="0">
                <a:solidFill>
                  <a:prstClr val="black"/>
                </a:solidFill>
              </a:rPr>
              <a:t>Generally 1G is being used largely due to the cost/performance trade-offs. Though 10GE can provide benefits depending on workload</a:t>
            </a:r>
          </a:p>
          <a:p>
            <a:pPr marL="342900" indent="-342900" defTabSz="913703" eaLnBrk="1" hangingPunct="1">
              <a:buFont typeface="Arial"/>
              <a:buChar char="•"/>
            </a:pPr>
            <a:r>
              <a:rPr lang="en-US" sz="1400" dirty="0" smtClean="0">
                <a:solidFill>
                  <a:prstClr val="black"/>
                </a:solidFill>
              </a:rPr>
              <a:t>Reduced spike with 10G and smoother job completion time</a:t>
            </a:r>
          </a:p>
          <a:p>
            <a:pPr marL="342900" indent="-342900" defTabSz="913703" eaLnBrk="1" hangingPunct="1">
              <a:buFont typeface="Arial"/>
              <a:buChar char="•"/>
            </a:pPr>
            <a:r>
              <a:rPr lang="en-US" sz="1400" dirty="0" smtClean="0">
                <a:solidFill>
                  <a:srgbClr val="000000"/>
                </a:solidFill>
              </a:rPr>
              <a:t>Multiple 1G or 10G links can be bonded together to not only increase bandwidth, but increase resiliency.</a:t>
            </a:r>
          </a:p>
          <a:p>
            <a:pPr marL="0" indent="0">
              <a:buNone/>
            </a:pPr>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a:p>
        </p:txBody>
      </p:sp>
      <p:sp>
        <p:nvSpPr>
          <p:cNvPr id="5" name="Slide Number Placeholder 4"/>
          <p:cNvSpPr>
            <a:spLocks noGrp="1"/>
          </p:cNvSpPr>
          <p:nvPr>
            <p:ph type="sldNum" sz="quarter" idx="11"/>
          </p:nvPr>
        </p:nvSpPr>
        <p:spPr/>
        <p:txBody>
          <a:bodyPr/>
          <a:lstStyle/>
          <a:p>
            <a:fld id="{ABBE6CE6-A261-4332-AFEB-46D5A59C108E}" type="slidenum">
              <a:rPr lang="en-US" smtClean="0"/>
              <a:pPr/>
              <a:t>19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46467780"/>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a:t>
            </a:r>
            <a:r>
              <a:rPr lang="en-US" baseline="0" dirty="0" smtClean="0"/>
              <a:t> about intensity of failure with smaller job </a:t>
            </a:r>
            <a:r>
              <a:rPr lang="en-US" baseline="0" dirty="0" err="1" smtClean="0"/>
              <a:t>vs</a:t>
            </a:r>
            <a:r>
              <a:rPr lang="en-US" baseline="0" dirty="0" smtClean="0"/>
              <a:t> bigger job</a:t>
            </a:r>
          </a:p>
          <a:p>
            <a:endParaRPr lang="en-US" baseline="0" dirty="0" smtClean="0"/>
          </a:p>
          <a:p>
            <a:r>
              <a:rPr lang="en-US" sz="1400" dirty="0" smtClean="0"/>
              <a:t>The MAP job are executed parallel so unit time for each MAP tasks/node remains same and more less completes the job roughly at the same time. </a:t>
            </a:r>
          </a:p>
          <a:p>
            <a:r>
              <a:rPr lang="en-US" sz="1400" dirty="0" smtClean="0"/>
              <a:t>However during the failure, set of MAP task remains pending (since other nodes in the cluster are still completing their task) till ALL the node finishes the assigned tasks.</a:t>
            </a:r>
          </a:p>
          <a:p>
            <a:r>
              <a:rPr lang="en-US" sz="1400" dirty="0" smtClean="0"/>
              <a:t>Once all the node finishes their MAP task, the left over MAP task being reassigned by name node, the unit time it take to finish those sets of MAP task remain the same(linear) as the time it took to finish the other MAPs – its just happened to be NOT done in parallel thus it could double job completion time. This is the worst case scenario with </a:t>
            </a:r>
            <a:r>
              <a:rPr lang="en-US" sz="1400" dirty="0" err="1" smtClean="0"/>
              <a:t>Terasort</a:t>
            </a:r>
            <a:r>
              <a:rPr lang="en-US" sz="1400" dirty="0" smtClean="0"/>
              <a:t>, other workload may have variable completion time.</a:t>
            </a:r>
          </a:p>
          <a:p>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a:p>
        </p:txBody>
      </p:sp>
      <p:sp>
        <p:nvSpPr>
          <p:cNvPr id="5" name="Slide Number Placeholder 4"/>
          <p:cNvSpPr>
            <a:spLocks noGrp="1"/>
          </p:cNvSpPr>
          <p:nvPr>
            <p:ph type="sldNum" sz="quarter" idx="11"/>
          </p:nvPr>
        </p:nvSpPr>
        <p:spPr/>
        <p:txBody>
          <a:bodyPr/>
          <a:lstStyle/>
          <a:p>
            <a:fld id="{ABBE6CE6-A261-4332-AFEB-46D5A59C108E}" type="slidenum">
              <a:rPr lang="en-US" smtClean="0"/>
              <a:pPr/>
              <a:t>20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46832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957196" y="2495462"/>
            <a:ext cx="6772060" cy="898524"/>
          </a:xfrm>
        </p:spPr>
        <p:txBody>
          <a:bodyPr lIns="57587" tIns="28794" rIns="57587" bIns="28794" anchor="b"/>
          <a:lstStyle>
            <a:lvl1pPr algn="l">
              <a:defRPr lang="en-US" sz="3100" b="0" smtClean="0">
                <a:solidFill>
                  <a:srgbClr val="168ACB"/>
                </a:solidFill>
                <a:latin typeface="+mj-lt"/>
                <a:ea typeface="+mj-ea"/>
                <a:cs typeface="+mj-cs"/>
                <a:sym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957196" y="3264742"/>
            <a:ext cx="6772060" cy="799766"/>
          </a:xfrm>
          <a:prstGeom prst="rect">
            <a:avLst/>
          </a:prstGeom>
        </p:spPr>
        <p:txBody>
          <a:bodyPr>
            <a:normAutofit/>
          </a:bodyPr>
          <a:lstStyle>
            <a:lvl1pPr marL="0" indent="0" algn="l">
              <a:buNone/>
              <a:defRPr lang="en-US" sz="2000" dirty="0">
                <a:solidFill>
                  <a:srgbClr val="9A9B9C"/>
                </a:solidFill>
                <a:latin typeface="+mn-lt"/>
                <a:ea typeface="+mn-ea"/>
                <a:cs typeface="+mn-cs"/>
                <a:sym typeface="Arial" pitchFamily="34" charset="0"/>
              </a:defRPr>
            </a:lvl1pPr>
            <a:lvl2pPr marL="457068" indent="0" algn="ctr">
              <a:buNone/>
              <a:defRPr>
                <a:solidFill>
                  <a:schemeClr val="tx1">
                    <a:tint val="75000"/>
                  </a:schemeClr>
                </a:solidFill>
              </a:defRPr>
            </a:lvl2pPr>
            <a:lvl3pPr marL="914135" indent="0" algn="ctr">
              <a:buNone/>
              <a:defRPr>
                <a:solidFill>
                  <a:schemeClr val="tx1">
                    <a:tint val="75000"/>
                  </a:schemeClr>
                </a:solidFill>
              </a:defRPr>
            </a:lvl3pPr>
            <a:lvl4pPr marL="1371202" indent="0" algn="ctr">
              <a:buNone/>
              <a:defRPr>
                <a:solidFill>
                  <a:schemeClr val="tx1">
                    <a:tint val="75000"/>
                  </a:schemeClr>
                </a:solidFill>
              </a:defRPr>
            </a:lvl4pPr>
            <a:lvl5pPr marL="1828269" indent="0" algn="ctr">
              <a:buNone/>
              <a:defRPr>
                <a:solidFill>
                  <a:schemeClr val="tx1">
                    <a:tint val="75000"/>
                  </a:schemeClr>
                </a:solidFill>
              </a:defRPr>
            </a:lvl5pPr>
            <a:lvl6pPr marL="2285337" indent="0" algn="ctr">
              <a:buNone/>
              <a:defRPr>
                <a:solidFill>
                  <a:schemeClr val="tx1">
                    <a:tint val="75000"/>
                  </a:schemeClr>
                </a:solidFill>
              </a:defRPr>
            </a:lvl6pPr>
            <a:lvl7pPr marL="2742404" indent="0" algn="ctr">
              <a:buNone/>
              <a:defRPr>
                <a:solidFill>
                  <a:schemeClr val="tx1">
                    <a:tint val="75000"/>
                  </a:schemeClr>
                </a:solidFill>
              </a:defRPr>
            </a:lvl7pPr>
            <a:lvl8pPr marL="3199471" indent="0" algn="ctr">
              <a:buNone/>
              <a:defRPr>
                <a:solidFill>
                  <a:schemeClr val="tx1">
                    <a:tint val="75000"/>
                  </a:schemeClr>
                </a:solidFill>
              </a:defRPr>
            </a:lvl8pPr>
            <a:lvl9pPr marL="3656538" indent="0" algn="ctr">
              <a:buNone/>
              <a:defRPr>
                <a:solidFill>
                  <a:schemeClr val="tx1">
                    <a:tint val="75000"/>
                  </a:schemeClr>
                </a:solidFill>
              </a:defRPr>
            </a:lvl9pPr>
          </a:lstStyle>
          <a:p>
            <a:r>
              <a:rPr lang="en-US" dirty="0" smtClean="0"/>
              <a:t>Click to edit Master subtitle style</a:t>
            </a:r>
            <a:endParaRPr lang="en-US" dirty="0"/>
          </a:p>
        </p:txBody>
      </p:sp>
      <p:sp>
        <p:nvSpPr>
          <p:cNvPr id="9" name="Slide Number Placeholder 6"/>
          <p:cNvSpPr>
            <a:spLocks noGrp="1"/>
          </p:cNvSpPr>
          <p:nvPr>
            <p:ph type="sldNum" sz="quarter" idx="4"/>
          </p:nvPr>
        </p:nvSpPr>
        <p:spPr>
          <a:xfrm>
            <a:off x="8857832" y="6552607"/>
            <a:ext cx="286616" cy="364331"/>
          </a:xfrm>
          <a:prstGeom prst="rect">
            <a:avLst/>
          </a:prstGeom>
        </p:spPr>
        <p:txBody>
          <a:bodyPr vert="horz" lIns="57587" tIns="28794" rIns="57587" bIns="28794" rtlCol="0" anchor="ctr"/>
          <a:lstStyle>
            <a:lvl1pPr algn="r">
              <a:defRPr sz="800">
                <a:solidFill>
                  <a:schemeClr val="tx1">
                    <a:tint val="75000"/>
                  </a:schemeClr>
                </a:solidFill>
              </a:defRPr>
            </a:lvl1pPr>
          </a:lstStyle>
          <a:p>
            <a:fld id="{2F5CCB13-0A32-4557-88E9-079F0C3306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323405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Dual column">
    <p:spTree>
      <p:nvGrpSpPr>
        <p:cNvPr id="1" name=""/>
        <p:cNvGrpSpPr/>
        <p:nvPr/>
      </p:nvGrpSpPr>
      <p:grpSpPr>
        <a:xfrm>
          <a:off x="0" y="0"/>
          <a:ext cx="0" cy="0"/>
          <a:chOff x="0" y="0"/>
          <a:chExt cx="0" cy="0"/>
        </a:xfrm>
      </p:grpSpPr>
      <p:sp>
        <p:nvSpPr>
          <p:cNvPr id="2" name="Title 1"/>
          <p:cNvSpPr>
            <a:spLocks noGrp="1"/>
          </p:cNvSpPr>
          <p:nvPr>
            <p:ph type="title"/>
          </p:nvPr>
        </p:nvSpPr>
        <p:spPr>
          <a:xfrm>
            <a:off x="1057275" y="275035"/>
            <a:ext cx="7800556"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1057275" y="1543050"/>
            <a:ext cx="3814286" cy="4525566"/>
          </a:xfrm>
          <a:prstGeom prst="rect">
            <a:avLst/>
          </a:prstGeom>
        </p:spPr>
        <p:txBody>
          <a:bodyPr/>
          <a:lstStyle>
            <a:lvl1pPr>
              <a:defRPr sz="1900"/>
            </a:lvl1pPr>
            <a:lvl2pPr>
              <a:defRPr sz="1800"/>
            </a:lvl2pPr>
            <a:lvl3pPr>
              <a:defRPr sz="1500"/>
            </a:lvl3pPr>
            <a:lvl4pPr>
              <a:defRPr sz="13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1057275" y="857250"/>
            <a:ext cx="7800556" cy="514350"/>
          </a:xfrm>
        </p:spPr>
        <p:txBody>
          <a:bodyPr/>
          <a:lstStyle>
            <a:lvl1pPr marL="0" indent="0">
              <a:buNone/>
              <a:defRPr lang="en-US" sz="1900" dirty="0" smtClean="0">
                <a:solidFill>
                  <a:schemeClr val="accent2"/>
                </a:solidFill>
                <a:latin typeface="+mn-lt"/>
                <a:ea typeface="+mn-ea"/>
                <a:cs typeface="+mn-cs"/>
                <a:sym typeface="Arial" pitchFamily="34" charset="0"/>
              </a:defRPr>
            </a:lvl1pPr>
          </a:lstStyle>
          <a:p>
            <a:pPr lvl="0"/>
            <a:r>
              <a:rPr lang="en-US" dirty="0" smtClean="0"/>
              <a:t>Click to edit Master text styles</a:t>
            </a:r>
            <a:endParaRPr lang="en-US" dirty="0"/>
          </a:p>
        </p:txBody>
      </p:sp>
      <p:sp>
        <p:nvSpPr>
          <p:cNvPr id="5" name="Text Placeholder 4"/>
          <p:cNvSpPr>
            <a:spLocks noGrp="1"/>
          </p:cNvSpPr>
          <p:nvPr>
            <p:ph type="body" sz="quarter" idx="14"/>
          </p:nvPr>
        </p:nvSpPr>
        <p:spPr>
          <a:xfrm>
            <a:off x="5042995" y="1543051"/>
            <a:ext cx="3815283" cy="4545806"/>
          </a:xfrm>
        </p:spPr>
        <p:txBody>
          <a:bodyPr/>
          <a:lstStyle>
            <a:lvl1pPr>
              <a:defRPr sz="1900"/>
            </a:lvl1pPr>
            <a:lvl2pPr>
              <a:defRPr sz="1800"/>
            </a:lvl2pPr>
            <a:lvl3pPr>
              <a:defRPr sz="1500"/>
            </a:lvl3pPr>
            <a:lvl4pPr>
              <a:defRPr sz="13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6"/>
          <p:cNvSpPr>
            <a:spLocks noGrp="1"/>
          </p:cNvSpPr>
          <p:nvPr>
            <p:ph type="sldNum" sz="quarter" idx="4"/>
          </p:nvPr>
        </p:nvSpPr>
        <p:spPr>
          <a:xfrm>
            <a:off x="8857832" y="6552607"/>
            <a:ext cx="286616" cy="364331"/>
          </a:xfrm>
          <a:prstGeom prst="rect">
            <a:avLst/>
          </a:prstGeom>
        </p:spPr>
        <p:txBody>
          <a:bodyPr vert="horz" lIns="57587" tIns="28794" rIns="57587" bIns="28794" rtlCol="0" anchor="ctr"/>
          <a:lstStyle>
            <a:lvl1pPr algn="r">
              <a:defRPr sz="800">
                <a:solidFill>
                  <a:schemeClr val="tx1">
                    <a:tint val="75000"/>
                  </a:schemeClr>
                </a:solidFill>
              </a:defRPr>
            </a:lvl1pPr>
          </a:lstStyle>
          <a:p>
            <a:fld id="{2F5CCB13-0A32-4557-88E9-079F0C3306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63857020"/>
      </p:ext>
    </p:extLst>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Dual column no tynes">
    <p:spTree>
      <p:nvGrpSpPr>
        <p:cNvPr id="1" name=""/>
        <p:cNvGrpSpPr/>
        <p:nvPr/>
      </p:nvGrpSpPr>
      <p:grpSpPr>
        <a:xfrm>
          <a:off x="0" y="0"/>
          <a:ext cx="0" cy="0"/>
          <a:chOff x="0" y="0"/>
          <a:chExt cx="0" cy="0"/>
        </a:xfrm>
      </p:grpSpPr>
      <p:sp>
        <p:nvSpPr>
          <p:cNvPr id="7" name="Rectangle 7"/>
          <p:cNvSpPr>
            <a:spLocks noChangeArrowheads="1"/>
          </p:cNvSpPr>
          <p:nvPr userDrawn="1"/>
        </p:nvSpPr>
        <p:spPr bwMode="white">
          <a:xfrm>
            <a:off x="1" y="0"/>
            <a:ext cx="1057275" cy="6858000"/>
          </a:xfrm>
          <a:prstGeom prst="rect">
            <a:avLst/>
          </a:pr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lgn="ctr">
                <a:solidFill>
                  <a:srgbClr val="000000"/>
                </a:solidFill>
                <a:round/>
                <a:headEnd/>
                <a:tailEnd/>
              </a14:hiddenLine>
            </a:ext>
          </a:extLst>
        </p:spPr>
        <p:txBody>
          <a:bodyPr lIns="57587" tIns="28794" rIns="57587" bIns="28794"/>
          <a:lstStyle/>
          <a:p>
            <a:pPr defTabSz="575869"/>
            <a:endParaRPr lang="en-US" sz="2000" dirty="0">
              <a:solidFill>
                <a:srgbClr val="FFFFFF"/>
              </a:solidFill>
              <a:latin typeface="Arial" pitchFamily="34" charset="0"/>
              <a:ea typeface="Apple LiGothic Medium" charset="-120"/>
              <a:cs typeface="Arial" pitchFamily="34" charset="0"/>
              <a:sym typeface="Arial" pitchFamily="34" charset="0"/>
            </a:endParaRPr>
          </a:p>
        </p:txBody>
      </p:sp>
      <p:sp>
        <p:nvSpPr>
          <p:cNvPr id="2" name="Title 1"/>
          <p:cNvSpPr>
            <a:spLocks noGrp="1"/>
          </p:cNvSpPr>
          <p:nvPr>
            <p:ph type="title"/>
          </p:nvPr>
        </p:nvSpPr>
        <p:spPr>
          <a:xfrm>
            <a:off x="448906" y="275035"/>
            <a:ext cx="8408925"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48906" y="1543051"/>
            <a:ext cx="4083540" cy="4545806"/>
          </a:xfrm>
          <a:prstGeom prst="rect">
            <a:avLst/>
          </a:prstGeom>
        </p:spPr>
        <p:txBody>
          <a:bodyPr/>
          <a:lstStyle>
            <a:lvl1pPr>
              <a:defRPr sz="1900"/>
            </a:lvl1pPr>
            <a:lvl2pPr>
              <a:defRPr sz="1800"/>
            </a:lvl2pPr>
            <a:lvl3pPr>
              <a:defRPr sz="1500"/>
            </a:lvl3pPr>
            <a:lvl4pPr>
              <a:defRPr sz="13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4"/>
          </p:nvPr>
        </p:nvSpPr>
        <p:spPr>
          <a:xfrm>
            <a:off x="4774291" y="1543049"/>
            <a:ext cx="4083540" cy="4545807"/>
          </a:xfrm>
        </p:spPr>
        <p:txBody>
          <a:bodyPr/>
          <a:lstStyle>
            <a:lvl1pPr>
              <a:defRPr sz="1900"/>
            </a:lvl1pPr>
            <a:lvl2pPr>
              <a:defRPr sz="1800"/>
            </a:lvl2pPr>
            <a:lvl3pPr>
              <a:defRPr sz="1500"/>
            </a:lvl3pPr>
            <a:lvl4pPr>
              <a:defRPr sz="13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6"/>
          <p:cNvSpPr>
            <a:spLocks noGrp="1"/>
          </p:cNvSpPr>
          <p:nvPr>
            <p:ph type="sldNum" sz="quarter" idx="4"/>
          </p:nvPr>
        </p:nvSpPr>
        <p:spPr>
          <a:xfrm>
            <a:off x="8857832" y="6552607"/>
            <a:ext cx="286616" cy="364331"/>
          </a:xfrm>
          <a:prstGeom prst="rect">
            <a:avLst/>
          </a:prstGeom>
        </p:spPr>
        <p:txBody>
          <a:bodyPr vert="horz" lIns="57587" tIns="28794" rIns="57587" bIns="28794" rtlCol="0" anchor="ctr"/>
          <a:lstStyle>
            <a:lvl1pPr algn="r">
              <a:defRPr sz="800">
                <a:solidFill>
                  <a:schemeClr val="tx1">
                    <a:tint val="75000"/>
                  </a:schemeClr>
                </a:solidFill>
              </a:defRPr>
            </a:lvl1pPr>
          </a:lstStyle>
          <a:p>
            <a:fld id="{2F5CCB13-0A32-4557-88E9-079F0C3306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1554671"/>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465730"/>
            <a:ext cx="6172200" cy="4525963"/>
          </a:xfrm>
        </p:spPr>
        <p:txBody>
          <a:bodyPr/>
          <a:lstStyle>
            <a:lvl1pPr>
              <a:spcBef>
                <a:spcPts val="1008"/>
              </a:spcBef>
              <a:defRPr sz="1700"/>
            </a:lvl1pPr>
            <a:lvl2pPr>
              <a:spcBef>
                <a:spcPts val="1008"/>
              </a:spcBef>
              <a:defRPr sz="1300"/>
            </a:lvl2pPr>
            <a:lvl3pPr>
              <a:spcBef>
                <a:spcPts val="1008"/>
              </a:spcBef>
              <a:defRPr/>
            </a:lvl3pPr>
            <a:lvl4pPr>
              <a:spcBef>
                <a:spcPts val="1008"/>
              </a:spcBef>
              <a:defRPr/>
            </a:lvl4pPr>
            <a:lvl5pPr>
              <a:spcBef>
                <a:spcPts val="1008"/>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85751" y="76200"/>
            <a:ext cx="5576887" cy="838200"/>
          </a:xfrm>
        </p:spPr>
        <p:txBody>
          <a:bodyPr/>
          <a:lstStyle/>
          <a:p>
            <a:r>
              <a:rPr lang="en-US" dirty="0" smtClean="0"/>
              <a:t>Click to edit Master title style</a:t>
            </a:r>
            <a:endParaRPr lang="en-US" dirty="0"/>
          </a:p>
        </p:txBody>
      </p:sp>
      <p:sp>
        <p:nvSpPr>
          <p:cNvPr id="7" name="Slide Number Placeholder 6"/>
          <p:cNvSpPr>
            <a:spLocks noGrp="1"/>
          </p:cNvSpPr>
          <p:nvPr>
            <p:ph type="sldNum" sz="quarter" idx="4"/>
          </p:nvPr>
        </p:nvSpPr>
        <p:spPr>
          <a:xfrm>
            <a:off x="8857832" y="6552607"/>
            <a:ext cx="286616" cy="364331"/>
          </a:xfrm>
          <a:prstGeom prst="rect">
            <a:avLst/>
          </a:prstGeom>
        </p:spPr>
        <p:txBody>
          <a:bodyPr vert="horz" lIns="57587" tIns="28794" rIns="57587" bIns="28794" rtlCol="0" anchor="ctr"/>
          <a:lstStyle>
            <a:lvl1pPr algn="r">
              <a:defRPr sz="800">
                <a:solidFill>
                  <a:schemeClr val="tx1">
                    <a:tint val="75000"/>
                  </a:schemeClr>
                </a:solidFill>
              </a:defRPr>
            </a:lvl1pPr>
          </a:lstStyle>
          <a:p>
            <a:fld id="{2F5CCB13-0A32-4557-88E9-079F0C3306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2540796"/>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userDrawn="1">
  <p:cSld name="Demo">
    <p:spTree>
      <p:nvGrpSpPr>
        <p:cNvPr id="1" name=""/>
        <p:cNvGrpSpPr/>
        <p:nvPr/>
      </p:nvGrpSpPr>
      <p:grpSpPr>
        <a:xfrm>
          <a:off x="0" y="0"/>
          <a:ext cx="0" cy="0"/>
          <a:chOff x="0" y="0"/>
          <a:chExt cx="0" cy="0"/>
        </a:xfrm>
      </p:grpSpPr>
      <p:sp>
        <p:nvSpPr>
          <p:cNvPr id="2" name="Slide Number Placeholder 6"/>
          <p:cNvSpPr>
            <a:spLocks noGrp="1"/>
          </p:cNvSpPr>
          <p:nvPr>
            <p:ph type="sldNum" sz="quarter" idx="4"/>
          </p:nvPr>
        </p:nvSpPr>
        <p:spPr>
          <a:xfrm>
            <a:off x="8857832" y="6552607"/>
            <a:ext cx="286616" cy="364331"/>
          </a:xfrm>
          <a:prstGeom prst="rect">
            <a:avLst/>
          </a:prstGeom>
        </p:spPr>
        <p:txBody>
          <a:bodyPr vert="horz" lIns="57587" tIns="28794" rIns="57587" bIns="28794" rtlCol="0" anchor="ctr"/>
          <a:lstStyle>
            <a:lvl1pPr algn="r">
              <a:defRPr sz="800">
                <a:solidFill>
                  <a:schemeClr val="tx1">
                    <a:tint val="75000"/>
                  </a:schemeClr>
                </a:solidFill>
              </a:defRPr>
            </a:lvl1pPr>
          </a:lstStyle>
          <a:p>
            <a:fld id="{2F5CCB13-0A32-4557-88E9-079F0C3306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3600737"/>
      </p:ext>
    </p:extLst>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28" y="304800"/>
            <a:ext cx="6109097" cy="838200"/>
          </a:xfrm>
        </p:spPr>
        <p:txBody>
          <a:bodyPr/>
          <a:lstStyle/>
          <a:p>
            <a:r>
              <a:rPr lang="en-US"/>
              <a:t>Click to edit Master title style</a:t>
            </a:r>
          </a:p>
        </p:txBody>
      </p:sp>
      <p:sp>
        <p:nvSpPr>
          <p:cNvPr id="3" name="Text Placeholder 2"/>
          <p:cNvSpPr>
            <a:spLocks noGrp="1"/>
          </p:cNvSpPr>
          <p:nvPr>
            <p:ph type="body" sz="half" idx="1"/>
          </p:nvPr>
        </p:nvSpPr>
        <p:spPr>
          <a:xfrm>
            <a:off x="491729" y="1520825"/>
            <a:ext cx="2920603"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26633" y="1520825"/>
            <a:ext cx="2920603"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4"/>
          </p:nvPr>
        </p:nvSpPr>
        <p:spPr>
          <a:xfrm>
            <a:off x="8857832" y="6552607"/>
            <a:ext cx="286616" cy="364331"/>
          </a:xfrm>
          <a:prstGeom prst="rect">
            <a:avLst/>
          </a:prstGeom>
        </p:spPr>
        <p:txBody>
          <a:bodyPr vert="horz" lIns="57587" tIns="28794" rIns="57587" bIns="28794" rtlCol="0" anchor="ctr"/>
          <a:lstStyle>
            <a:lvl1pPr algn="r">
              <a:defRPr sz="800">
                <a:solidFill>
                  <a:schemeClr val="tx1">
                    <a:tint val="75000"/>
                  </a:schemeClr>
                </a:solidFill>
              </a:defRPr>
            </a:lvl1pPr>
          </a:lstStyle>
          <a:p>
            <a:fld id="{2F5CCB13-0A32-4557-88E9-079F0C3306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210885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name="Blank">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789711" y="6584539"/>
            <a:ext cx="785940" cy="175233"/>
          </a:xfrm>
          <a:prstGeom prst="rect">
            <a:avLst/>
          </a:prstGeom>
          <a:noFill/>
          <a:ln w="9525">
            <a:noFill/>
            <a:miter lim="800000"/>
            <a:headEnd/>
            <a:tailEnd/>
          </a:ln>
          <a:effectLst/>
        </p:spPr>
        <p:txBody>
          <a:bodyPr wrap="none" lIns="82100" tIns="41049" rIns="82100" bIns="41049" anchor="b">
            <a:spAutoFit/>
          </a:bodyPr>
          <a:lstStyle/>
          <a:p>
            <a:pPr algn="r" defTabSz="814152"/>
            <a:r>
              <a:rPr lang="en-US" sz="600" dirty="0">
                <a:solidFill>
                  <a:srgbClr val="C0C0C0"/>
                </a:solidFill>
                <a:latin typeface="Arial"/>
                <a:cs typeface="Arial" pitchFamily="34" charset="0"/>
              </a:rPr>
              <a:t>Cisco Confidential</a:t>
            </a:r>
          </a:p>
        </p:txBody>
      </p:sp>
      <p:sp>
        <p:nvSpPr>
          <p:cNvPr id="5" name="Rectangle 4"/>
          <p:cNvSpPr>
            <a:spLocks noChangeArrowheads="1"/>
          </p:cNvSpPr>
          <p:nvPr userDrawn="1"/>
        </p:nvSpPr>
        <p:spPr bwMode="ltGray">
          <a:xfrm>
            <a:off x="251374" y="6586273"/>
            <a:ext cx="3420515" cy="175233"/>
          </a:xfrm>
          <a:prstGeom prst="rect">
            <a:avLst/>
          </a:prstGeom>
          <a:noFill/>
          <a:ln w="9525">
            <a:noFill/>
            <a:miter lim="800000"/>
            <a:headEnd/>
            <a:tailEnd/>
          </a:ln>
          <a:effectLst/>
        </p:spPr>
        <p:txBody>
          <a:bodyPr wrap="square" lIns="82100" tIns="41049" rIns="82100" bIns="41049" anchor="b" anchorCtr="0">
            <a:spAutoFit/>
          </a:bodyPr>
          <a:lstStyle/>
          <a:p>
            <a:pPr defTabSz="814152"/>
            <a:r>
              <a:rPr lang="en-US" sz="600" dirty="0" smtClean="0">
                <a:solidFill>
                  <a:srgbClr val="C0C0C0"/>
                </a:solidFill>
                <a:latin typeface="Arial"/>
                <a:cs typeface="Arial" pitchFamily="34" charset="0"/>
              </a:rPr>
              <a:t>© 2010 Cisco and/or its affiliates. All rights reserved.</a:t>
            </a:r>
            <a:endParaRPr lang="en-US" sz="600" dirty="0">
              <a:solidFill>
                <a:srgbClr val="C0C0C0"/>
              </a:solidFill>
              <a:latin typeface="Arial"/>
              <a:cs typeface="Arial" pitchFamily="34" charset="0"/>
            </a:endParaRPr>
          </a:p>
        </p:txBody>
      </p:sp>
      <p:sp>
        <p:nvSpPr>
          <p:cNvPr id="6" name="Rectangle 7"/>
          <p:cNvSpPr>
            <a:spLocks noChangeArrowheads="1"/>
          </p:cNvSpPr>
          <p:nvPr userDrawn="1"/>
        </p:nvSpPr>
        <p:spPr bwMode="ltGray">
          <a:xfrm>
            <a:off x="8640569" y="6580435"/>
            <a:ext cx="259842" cy="175233"/>
          </a:xfrm>
          <a:prstGeom prst="rect">
            <a:avLst/>
          </a:prstGeom>
          <a:noFill/>
          <a:ln w="9525" algn="ctr">
            <a:noFill/>
            <a:miter lim="800000"/>
            <a:headEnd/>
            <a:tailEnd/>
          </a:ln>
          <a:effectLst/>
        </p:spPr>
        <p:txBody>
          <a:bodyPr wrap="none" lIns="82100" tIns="41049" rIns="82100" bIns="41049" anchor="b">
            <a:spAutoFit/>
          </a:bodyPr>
          <a:lstStyle/>
          <a:p>
            <a:pPr algn="r" defTabSz="814152"/>
            <a:fld id="{DFCF27A5-1A5B-48D3-A060-2758FFBB1ADD}" type="slidenum">
              <a:rPr lang="en-US" sz="600">
                <a:solidFill>
                  <a:srgbClr val="C0C0C0"/>
                </a:solidFill>
                <a:latin typeface="Arial"/>
                <a:cs typeface="Arial" pitchFamily="34" charset="0"/>
              </a:rPr>
              <a:pPr algn="r" defTabSz="814152"/>
              <a:t>‹#›</a:t>
            </a:fld>
            <a:endParaRPr lang="en-US" sz="600" dirty="0">
              <a:solidFill>
                <a:srgbClr val="C0C0C0"/>
              </a:solidFill>
              <a:latin typeface="Arial"/>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04086414"/>
      </p:ext>
    </p:extLst>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57275" y="275035"/>
            <a:ext cx="7800556"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1057275" y="1543050"/>
            <a:ext cx="7800556" cy="4525566"/>
          </a:xfrm>
          <a:prstGeom prst="rect">
            <a:avLst/>
          </a:prstGeom>
        </p:spPr>
        <p:txBody>
          <a:bodyPr/>
          <a:lstStyle>
            <a:lvl1pPr>
              <a:spcBef>
                <a:spcPts val="756"/>
              </a:spcBef>
              <a:defRPr/>
            </a:lvl1pPr>
            <a:lvl2pPr>
              <a:spcBef>
                <a:spcPts val="756"/>
              </a:spcBef>
              <a:defRPr sz="1800"/>
            </a:lvl2pPr>
            <a:lvl3pPr>
              <a:spcBef>
                <a:spcPts val="756"/>
              </a:spcBef>
              <a:defRPr/>
            </a:lvl3pPr>
            <a:lvl4pPr>
              <a:spcBef>
                <a:spcPts val="756"/>
              </a:spcBef>
              <a:defRPr/>
            </a:lvl4pPr>
            <a:lvl5pPr>
              <a:spcBef>
                <a:spcPts val="756"/>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1057275" y="857250"/>
            <a:ext cx="7800556" cy="514350"/>
          </a:xfrm>
        </p:spPr>
        <p:txBody>
          <a:bodyPr/>
          <a:lstStyle>
            <a:lvl1pPr marL="0" indent="0">
              <a:buNone/>
              <a:defRPr lang="en-US" sz="1900" dirty="0" smtClean="0">
                <a:solidFill>
                  <a:schemeClr val="accent2"/>
                </a:solidFill>
                <a:latin typeface="+mn-lt"/>
                <a:ea typeface="+mn-ea"/>
                <a:cs typeface="+mn-cs"/>
                <a:sym typeface="Arial" pitchFamily="34" charset="0"/>
              </a:defRPr>
            </a:lvl1pPr>
          </a:lstStyle>
          <a:p>
            <a:pPr lvl="0"/>
            <a:r>
              <a:rPr lang="en-US" dirty="0" smtClean="0"/>
              <a:t>Click to edit Master text styles</a:t>
            </a:r>
            <a:endParaRPr lang="en-US" dirty="0"/>
          </a:p>
        </p:txBody>
      </p:sp>
      <p:sp>
        <p:nvSpPr>
          <p:cNvPr id="9" name="Slide Number Placeholder 6"/>
          <p:cNvSpPr>
            <a:spLocks noGrp="1"/>
          </p:cNvSpPr>
          <p:nvPr>
            <p:ph type="sldNum" sz="quarter" idx="4"/>
          </p:nvPr>
        </p:nvSpPr>
        <p:spPr>
          <a:xfrm>
            <a:off x="8857832" y="6552607"/>
            <a:ext cx="286616" cy="364331"/>
          </a:xfrm>
          <a:prstGeom prst="rect">
            <a:avLst/>
          </a:prstGeom>
        </p:spPr>
        <p:txBody>
          <a:bodyPr vert="horz" lIns="57587" tIns="28794" rIns="57587" bIns="28794" rtlCol="0" anchor="ctr"/>
          <a:lstStyle>
            <a:lvl1pPr algn="r">
              <a:defRPr sz="800">
                <a:solidFill>
                  <a:schemeClr val="tx1">
                    <a:tint val="75000"/>
                  </a:schemeClr>
                </a:solidFill>
              </a:defRPr>
            </a:lvl1pPr>
          </a:lstStyle>
          <a:p>
            <a:fld id="{2F5CCB13-0A32-4557-88E9-079F0C3306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65392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6"/>
          <p:cNvSpPr>
            <a:spLocks noGrp="1"/>
          </p:cNvSpPr>
          <p:nvPr>
            <p:ph type="sldNum" sz="quarter" idx="4"/>
          </p:nvPr>
        </p:nvSpPr>
        <p:spPr>
          <a:xfrm>
            <a:off x="8857832" y="6552607"/>
            <a:ext cx="286616" cy="364331"/>
          </a:xfrm>
          <a:prstGeom prst="rect">
            <a:avLst/>
          </a:prstGeom>
        </p:spPr>
        <p:txBody>
          <a:bodyPr vert="horz" lIns="57587" tIns="28794" rIns="57587" bIns="28794" rtlCol="0" anchor="ctr"/>
          <a:lstStyle>
            <a:lvl1pPr algn="r">
              <a:defRPr sz="800">
                <a:solidFill>
                  <a:schemeClr val="tx1">
                    <a:tint val="75000"/>
                  </a:schemeClr>
                </a:solidFill>
              </a:defRPr>
            </a:lvl1pPr>
          </a:lstStyle>
          <a:p>
            <a:fld id="{2F5CCB13-0A32-4557-88E9-079F0C3306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8333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name="2_Dem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7289" y="4279395"/>
            <a:ext cx="3513651" cy="384175"/>
          </a:xfrm>
        </p:spPr>
        <p:txBody>
          <a:bodyPr rtlCol="0">
            <a:noAutofit/>
          </a:bodyPr>
          <a:lstStyle>
            <a:lvl1pPr marL="0" indent="0" algn="l" defTabSz="767864" rtl="0" eaLnBrk="1" latinLnBrk="0" hangingPunct="1">
              <a:lnSpc>
                <a:spcPct val="95000"/>
              </a:lnSpc>
              <a:spcBef>
                <a:spcPts val="1209"/>
              </a:spcBef>
              <a:buClr>
                <a:srgbClr val="92D050"/>
              </a:buClr>
              <a:buSzPct val="90000"/>
              <a:buFont typeface="Arial" pitchFamily="34" charset="0"/>
              <a:buNone/>
              <a:tabLst/>
              <a:defRPr lang="en-US" sz="1700" kern="1200" dirty="0">
                <a:solidFill>
                  <a:srgbClr val="6DB344"/>
                </a:solidFill>
                <a:latin typeface="+mj-lt"/>
                <a:ea typeface="+mn-ea"/>
                <a:cs typeface="+mn-cs"/>
              </a:defRPr>
            </a:lvl1pPr>
            <a:lvl2pPr marL="383932" indent="0" algn="ctr">
              <a:buNone/>
              <a:defRPr>
                <a:solidFill>
                  <a:schemeClr val="tx1">
                    <a:tint val="75000"/>
                  </a:schemeClr>
                </a:solidFill>
              </a:defRPr>
            </a:lvl2pPr>
            <a:lvl3pPr marL="767864" indent="0" algn="ctr">
              <a:buNone/>
              <a:defRPr>
                <a:solidFill>
                  <a:schemeClr val="tx1">
                    <a:tint val="75000"/>
                  </a:schemeClr>
                </a:solidFill>
              </a:defRPr>
            </a:lvl3pPr>
            <a:lvl4pPr marL="1151795" indent="0" algn="ctr">
              <a:buNone/>
              <a:defRPr>
                <a:solidFill>
                  <a:schemeClr val="tx1">
                    <a:tint val="75000"/>
                  </a:schemeClr>
                </a:solidFill>
              </a:defRPr>
            </a:lvl4pPr>
            <a:lvl5pPr marL="1535728" indent="0" algn="ctr">
              <a:buNone/>
              <a:defRPr>
                <a:solidFill>
                  <a:schemeClr val="tx1">
                    <a:tint val="75000"/>
                  </a:schemeClr>
                </a:solidFill>
              </a:defRPr>
            </a:lvl5pPr>
            <a:lvl6pPr marL="1919659" indent="0" algn="ctr">
              <a:buNone/>
              <a:defRPr>
                <a:solidFill>
                  <a:schemeClr val="tx1">
                    <a:tint val="75000"/>
                  </a:schemeClr>
                </a:solidFill>
              </a:defRPr>
            </a:lvl6pPr>
            <a:lvl7pPr marL="2303592" indent="0" algn="ctr">
              <a:buNone/>
              <a:defRPr>
                <a:solidFill>
                  <a:schemeClr val="tx1">
                    <a:tint val="75000"/>
                  </a:schemeClr>
                </a:solidFill>
              </a:defRPr>
            </a:lvl7pPr>
            <a:lvl8pPr marL="2687523" indent="0" algn="ctr">
              <a:buNone/>
              <a:defRPr>
                <a:solidFill>
                  <a:schemeClr val="tx1">
                    <a:tint val="75000"/>
                  </a:schemeClr>
                </a:solidFill>
              </a:defRPr>
            </a:lvl8pPr>
            <a:lvl9pPr marL="3071456" indent="0" algn="ctr">
              <a:buNone/>
              <a:defRPr>
                <a:solidFill>
                  <a:schemeClr val="tx1">
                    <a:tint val="75000"/>
                  </a:schemeClr>
                </a:solidFill>
              </a:defRPr>
            </a:lvl9pPr>
          </a:lstStyle>
          <a:p>
            <a:pPr lvl="0"/>
            <a:r>
              <a:rPr lang="en-US" smtClean="0"/>
              <a:t>Click to edit Master subtitle style</a:t>
            </a:r>
            <a:endParaRPr lang="en-US" dirty="0"/>
          </a:p>
        </p:txBody>
      </p:sp>
      <p:sp>
        <p:nvSpPr>
          <p:cNvPr id="2" name="Title 1"/>
          <p:cNvSpPr>
            <a:spLocks noGrp="1"/>
          </p:cNvSpPr>
          <p:nvPr>
            <p:ph type="ctrTitle"/>
          </p:nvPr>
        </p:nvSpPr>
        <p:spPr>
          <a:xfrm>
            <a:off x="156520" y="3282696"/>
            <a:ext cx="3534418" cy="1022350"/>
          </a:xfrm>
        </p:spPr>
        <p:txBody>
          <a:bodyPr/>
          <a:lstStyle>
            <a:lvl1pPr marL="0" indent="0" algn="l" defTabSz="767864" rtl="0" eaLnBrk="1" latinLnBrk="0" hangingPunct="1">
              <a:lnSpc>
                <a:spcPct val="80000"/>
              </a:lnSpc>
              <a:spcBef>
                <a:spcPct val="0"/>
              </a:spcBef>
              <a:buClr>
                <a:schemeClr val="tx1"/>
              </a:buClr>
              <a:buFont typeface="Ciscolight" pitchFamily="2" charset="0"/>
              <a:buNone/>
              <a:defRPr lang="en-US" sz="4500" b="0" kern="1200" spc="0" baseline="0" dirty="0">
                <a:solidFill>
                  <a:srgbClr val="000000"/>
                </a:solidFill>
                <a:latin typeface="+mj-lt"/>
                <a:ea typeface="+mj-ea"/>
                <a:cs typeface="+mj-cs"/>
              </a:defRPr>
            </a:lvl1pPr>
          </a:lstStyle>
          <a:p>
            <a:r>
              <a:rPr lang="en-US" dirty="0" smtClean="0"/>
              <a:t>Click to edit Master title style</a:t>
            </a:r>
            <a:endParaRPr lang="en-US" dirty="0"/>
          </a:p>
        </p:txBody>
      </p:sp>
      <p:sp>
        <p:nvSpPr>
          <p:cNvPr id="31" name="Picture Placeholder 30"/>
          <p:cNvSpPr>
            <a:spLocks noGrp="1"/>
          </p:cNvSpPr>
          <p:nvPr>
            <p:ph type="pic" sz="quarter" idx="10"/>
          </p:nvPr>
        </p:nvSpPr>
        <p:spPr>
          <a:xfrm>
            <a:off x="4155282" y="1917702"/>
            <a:ext cx="2007394" cy="2889250"/>
          </a:xfrm>
        </p:spPr>
        <p:txBody>
          <a:bodyPr rtlCol="0" anchor="ctr" anchorCtr="1">
            <a:noAutofit/>
          </a:bodyPr>
          <a:lstStyle>
            <a:lvl1pPr algn="ctr">
              <a:defRPr>
                <a:latin typeface="+mj-lt"/>
              </a:defRPr>
            </a:lvl1pPr>
          </a:lstStyle>
          <a:p>
            <a:pPr lvl="0"/>
            <a:r>
              <a:rPr lang="en-US" noProof="0" dirty="0" smtClean="0"/>
              <a:t>Drag picture to placeholder or click icon to add</a:t>
            </a:r>
            <a:endParaRPr lang="en-US" noProof="0" dirty="0"/>
          </a:p>
        </p:txBody>
      </p:sp>
      <p:sp>
        <p:nvSpPr>
          <p:cNvPr id="5" name="Slide Number Placeholder 6"/>
          <p:cNvSpPr>
            <a:spLocks noGrp="1"/>
          </p:cNvSpPr>
          <p:nvPr>
            <p:ph type="sldNum" sz="quarter" idx="4"/>
          </p:nvPr>
        </p:nvSpPr>
        <p:spPr>
          <a:xfrm>
            <a:off x="8857832" y="6552607"/>
            <a:ext cx="286616" cy="364331"/>
          </a:xfrm>
          <a:prstGeom prst="rect">
            <a:avLst/>
          </a:prstGeom>
        </p:spPr>
        <p:txBody>
          <a:bodyPr vert="horz" lIns="57587" tIns="28794" rIns="57587" bIns="28794" rtlCol="0" anchor="ctr"/>
          <a:lstStyle>
            <a:lvl1pPr algn="r">
              <a:defRPr sz="800">
                <a:solidFill>
                  <a:schemeClr val="tx1">
                    <a:tint val="75000"/>
                  </a:schemeClr>
                </a:solidFill>
              </a:defRPr>
            </a:lvl1pPr>
          </a:lstStyle>
          <a:p>
            <a:fld id="{2F5CCB13-0A32-4557-88E9-079F0C3306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86705472"/>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le and Content no tynes">
    <p:spTree>
      <p:nvGrpSpPr>
        <p:cNvPr id="1" name=""/>
        <p:cNvGrpSpPr/>
        <p:nvPr/>
      </p:nvGrpSpPr>
      <p:grpSpPr>
        <a:xfrm>
          <a:off x="0" y="0"/>
          <a:ext cx="0" cy="0"/>
          <a:chOff x="0" y="0"/>
          <a:chExt cx="0" cy="0"/>
        </a:xfrm>
      </p:grpSpPr>
      <p:sp>
        <p:nvSpPr>
          <p:cNvPr id="7" name="Rectangle 7"/>
          <p:cNvSpPr>
            <a:spLocks noChangeArrowheads="1"/>
          </p:cNvSpPr>
          <p:nvPr userDrawn="1"/>
        </p:nvSpPr>
        <p:spPr bwMode="white">
          <a:xfrm>
            <a:off x="1" y="0"/>
            <a:ext cx="1057275" cy="6858000"/>
          </a:xfrm>
          <a:prstGeom prst="rect">
            <a:avLst/>
          </a:pr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lgn="ctr">
                <a:solidFill>
                  <a:srgbClr val="000000"/>
                </a:solidFill>
                <a:round/>
                <a:headEnd/>
                <a:tailEnd/>
              </a14:hiddenLine>
            </a:ext>
          </a:extLst>
        </p:spPr>
        <p:txBody>
          <a:bodyPr lIns="57587" tIns="28794" rIns="57587" bIns="28794"/>
          <a:lstStyle/>
          <a:p>
            <a:pPr defTabSz="575869"/>
            <a:endParaRPr lang="en-US" sz="2000" dirty="0">
              <a:solidFill>
                <a:srgbClr val="FFFFFF"/>
              </a:solidFill>
              <a:latin typeface="Arial" pitchFamily="34" charset="0"/>
              <a:ea typeface="Apple LiGothic Medium" charset="-120"/>
              <a:cs typeface="Arial" pitchFamily="34" charset="0"/>
              <a:sym typeface="Arial" pitchFamily="34" charset="0"/>
            </a:endParaRPr>
          </a:p>
        </p:txBody>
      </p:sp>
      <p:sp>
        <p:nvSpPr>
          <p:cNvPr id="2" name="Title 1"/>
          <p:cNvSpPr>
            <a:spLocks noGrp="1"/>
          </p:cNvSpPr>
          <p:nvPr>
            <p:ph type="title"/>
          </p:nvPr>
        </p:nvSpPr>
        <p:spPr>
          <a:xfrm>
            <a:off x="457155" y="275035"/>
            <a:ext cx="8357818"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155" y="1543050"/>
            <a:ext cx="8357818" cy="452556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3"/>
          </p:nvPr>
        </p:nvSpPr>
        <p:spPr>
          <a:xfrm>
            <a:off x="457155" y="857250"/>
            <a:ext cx="8357818" cy="514350"/>
          </a:xfrm>
        </p:spPr>
        <p:txBody>
          <a:bodyPr/>
          <a:lstStyle>
            <a:lvl1pPr marL="0" indent="0">
              <a:buNone/>
              <a:defRPr lang="en-US" sz="1900" dirty="0" smtClean="0">
                <a:solidFill>
                  <a:schemeClr val="accent2"/>
                </a:solidFill>
                <a:latin typeface="+mn-lt"/>
                <a:ea typeface="+mn-ea"/>
                <a:cs typeface="+mn-cs"/>
                <a:sym typeface="Arial" pitchFamily="34" charset="0"/>
              </a:defRPr>
            </a:lvl1pPr>
          </a:lstStyle>
          <a:p>
            <a:pPr lvl="0"/>
            <a:r>
              <a:rPr lang="en-US" dirty="0" smtClean="0"/>
              <a:t>Click to edit Master text styles</a:t>
            </a:r>
            <a:endParaRPr lang="en-US" dirty="0"/>
          </a:p>
        </p:txBody>
      </p:sp>
      <p:sp>
        <p:nvSpPr>
          <p:cNvPr id="9" name="Slide Number Placeholder 6"/>
          <p:cNvSpPr>
            <a:spLocks noGrp="1"/>
          </p:cNvSpPr>
          <p:nvPr>
            <p:ph type="sldNum" sz="quarter" idx="4"/>
          </p:nvPr>
        </p:nvSpPr>
        <p:spPr>
          <a:xfrm>
            <a:off x="8857832" y="6552607"/>
            <a:ext cx="286616" cy="364331"/>
          </a:xfrm>
          <a:prstGeom prst="rect">
            <a:avLst/>
          </a:prstGeom>
        </p:spPr>
        <p:txBody>
          <a:bodyPr vert="horz" lIns="57587" tIns="28794" rIns="57587" bIns="28794" rtlCol="0" anchor="ctr"/>
          <a:lstStyle>
            <a:lvl1pPr algn="r">
              <a:defRPr sz="800">
                <a:solidFill>
                  <a:schemeClr val="tx1">
                    <a:tint val="75000"/>
                  </a:schemeClr>
                </a:solidFill>
              </a:defRPr>
            </a:lvl1pPr>
          </a:lstStyle>
          <a:p>
            <a:fld id="{2F5CCB13-0A32-4557-88E9-079F0C3306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4141385"/>
      </p:ext>
    </p:extLst>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533400" y="457200"/>
            <a:ext cx="7435850" cy="838200"/>
          </a:xfrm>
          <a:prstGeom prst="rect">
            <a:avLst/>
          </a:prstGeom>
          <a:noFill/>
          <a:ln w="9525">
            <a:noFill/>
            <a:miter lim="800000"/>
            <a:headEnd/>
            <a:tailEnd/>
          </a:ln>
        </p:spPr>
        <p:txBody>
          <a:bodyPr vert="horz" wrap="square" lIns="82280" tIns="45712" rIns="82280" bIns="45712" numCol="1" anchor="b" anchorCtr="0" compatLnSpc="1">
            <a:prstTxWarp prst="textNoShape">
              <a:avLst/>
            </a:prstTxWarp>
          </a:bodyPr>
          <a:lstStyle/>
          <a:p>
            <a:pPr lvl="0"/>
            <a:r>
              <a:rPr lang="en-US" dirty="0" smtClean="0"/>
              <a:t>Slide Title Goes Here</a:t>
            </a:r>
          </a:p>
        </p:txBody>
      </p:sp>
      <p:sp>
        <p:nvSpPr>
          <p:cNvPr id="1029" name="Text Placeholder 2"/>
          <p:cNvSpPr>
            <a:spLocks noGrp="1"/>
          </p:cNvSpPr>
          <p:nvPr>
            <p:ph type="body" idx="1"/>
          </p:nvPr>
        </p:nvSpPr>
        <p:spPr bwMode="auto">
          <a:xfrm>
            <a:off x="793750" y="1600202"/>
            <a:ext cx="7435850" cy="4525963"/>
          </a:xfrm>
          <a:prstGeom prst="rect">
            <a:avLst/>
          </a:prstGeom>
          <a:noFill/>
          <a:ln w="9525">
            <a:noFill/>
            <a:miter lim="800000"/>
            <a:headEnd/>
            <a:tailEnd/>
          </a:ln>
        </p:spPr>
        <p:txBody>
          <a:bodyPr vert="horz" wrap="square" lIns="91422" tIns="45712" rIns="91422" bIns="45712"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Rectangle 4"/>
          <p:cNvSpPr>
            <a:spLocks noChangeArrowheads="1"/>
          </p:cNvSpPr>
          <p:nvPr userDrawn="1"/>
        </p:nvSpPr>
        <p:spPr bwMode="ltGray">
          <a:xfrm>
            <a:off x="2206626" y="6634034"/>
            <a:ext cx="2241095" cy="190630"/>
          </a:xfrm>
          <a:prstGeom prst="rect">
            <a:avLst/>
          </a:prstGeom>
          <a:noFill/>
          <a:ln w="9525">
            <a:noFill/>
            <a:miter lim="800000"/>
            <a:headEnd/>
            <a:tailEnd/>
          </a:ln>
          <a:effectLst/>
        </p:spPr>
        <p:txBody>
          <a:bodyPr wrap="none" lIns="82108" tIns="41053" rIns="82108" bIns="41053" anchor="b" anchorCtr="1">
            <a:spAutoFit/>
          </a:bodyPr>
          <a:lstStyle/>
          <a:p>
            <a:pPr defTabSz="814231"/>
            <a:r>
              <a:rPr lang="en-US" sz="700" dirty="0">
                <a:solidFill>
                  <a:srgbClr val="8E8E95"/>
                </a:solidFill>
              </a:rPr>
              <a:t>© </a:t>
            </a:r>
            <a:r>
              <a:rPr lang="en-US" sz="700" dirty="0" smtClean="0">
                <a:solidFill>
                  <a:srgbClr val="8E8E95"/>
                </a:solidFill>
              </a:rPr>
              <a:t>2012 </a:t>
            </a:r>
            <a:r>
              <a:rPr lang="en-US" sz="700" dirty="0">
                <a:solidFill>
                  <a:srgbClr val="8E8E95"/>
                </a:solidFill>
              </a:rPr>
              <a:t>Cisco and/or its affiliates. All rights reserved.</a:t>
            </a:r>
          </a:p>
        </p:txBody>
      </p:sp>
      <p:sp>
        <p:nvSpPr>
          <p:cNvPr id="11" name="Rectangle 5"/>
          <p:cNvSpPr>
            <a:spLocks noChangeArrowheads="1"/>
          </p:cNvSpPr>
          <p:nvPr/>
        </p:nvSpPr>
        <p:spPr bwMode="ltGray">
          <a:xfrm>
            <a:off x="4764768" y="6632445"/>
            <a:ext cx="659720" cy="190630"/>
          </a:xfrm>
          <a:prstGeom prst="rect">
            <a:avLst/>
          </a:prstGeom>
          <a:noFill/>
          <a:ln w="9525">
            <a:noFill/>
            <a:miter lim="800000"/>
            <a:headEnd/>
            <a:tailEnd/>
          </a:ln>
          <a:effectLst/>
        </p:spPr>
        <p:txBody>
          <a:bodyPr wrap="none" lIns="82108" tIns="41053" rIns="82108" bIns="41053" anchor="b">
            <a:spAutoFit/>
          </a:bodyPr>
          <a:lstStyle/>
          <a:p>
            <a:pPr algn="r" defTabSz="814231">
              <a:defRPr/>
            </a:pPr>
            <a:r>
              <a:rPr lang="en-US" sz="700">
                <a:solidFill>
                  <a:srgbClr val="8E8E95"/>
                </a:solidFill>
                <a:ea typeface="Arial" charset="0"/>
              </a:rPr>
              <a:t>Cisco Public</a:t>
            </a:r>
          </a:p>
        </p:txBody>
      </p:sp>
      <p:sp>
        <p:nvSpPr>
          <p:cNvPr id="12" name="Rectangle 6"/>
          <p:cNvSpPr>
            <a:spLocks noChangeArrowheads="1"/>
          </p:cNvSpPr>
          <p:nvPr/>
        </p:nvSpPr>
        <p:spPr bwMode="ltGray">
          <a:xfrm>
            <a:off x="812801" y="6632447"/>
            <a:ext cx="962025" cy="190630"/>
          </a:xfrm>
          <a:prstGeom prst="rect">
            <a:avLst/>
          </a:prstGeom>
          <a:noFill/>
          <a:ln w="9525">
            <a:noFill/>
            <a:miter lim="800000"/>
            <a:headEnd/>
            <a:tailEnd/>
          </a:ln>
          <a:effectLst/>
        </p:spPr>
        <p:txBody>
          <a:bodyPr lIns="82108" tIns="41053" rIns="82108" bIns="41053" anchor="b">
            <a:spAutoFit/>
          </a:bodyPr>
          <a:lstStyle/>
          <a:p>
            <a:pPr defTabSz="814231" fontAlgn="auto">
              <a:spcBef>
                <a:spcPts val="0"/>
              </a:spcBef>
              <a:spcAft>
                <a:spcPts val="0"/>
              </a:spcAft>
              <a:defRPr/>
            </a:pPr>
            <a:r>
              <a:rPr lang="en-US" sz="700" dirty="0" smtClean="0">
                <a:solidFill>
                  <a:srgbClr val="8E8E95"/>
                </a:solidFill>
                <a:latin typeface="+mn-lt"/>
                <a:cs typeface="+mn-cs"/>
              </a:rPr>
              <a:t>BRKAPP-2027</a:t>
            </a:r>
            <a:endParaRPr lang="en-US" sz="700" dirty="0">
              <a:solidFill>
                <a:srgbClr val="8E8E95"/>
              </a:solidFill>
              <a:latin typeface="+mn-lt"/>
              <a:cs typeface="+mn-cs"/>
            </a:endParaRPr>
          </a:p>
        </p:txBody>
      </p:sp>
      <p:sp>
        <p:nvSpPr>
          <p:cNvPr id="9" name="Rectangle 7"/>
          <p:cNvSpPr>
            <a:spLocks noChangeArrowheads="1"/>
          </p:cNvSpPr>
          <p:nvPr/>
        </p:nvSpPr>
        <p:spPr bwMode="ltGray">
          <a:xfrm>
            <a:off x="8594438" y="6624381"/>
            <a:ext cx="322551" cy="236796"/>
          </a:xfrm>
          <a:prstGeom prst="rect">
            <a:avLst/>
          </a:prstGeom>
          <a:noFill/>
          <a:ln w="9525" algn="ctr">
            <a:noFill/>
            <a:miter lim="800000"/>
            <a:headEnd/>
            <a:tailEnd/>
          </a:ln>
          <a:effectLst/>
        </p:spPr>
        <p:txBody>
          <a:bodyPr wrap="none" lIns="82108" tIns="41053" rIns="82108" bIns="41053" anchor="b">
            <a:spAutoFit/>
          </a:bodyPr>
          <a:lstStyle/>
          <a:p>
            <a:pPr algn="r" defTabSz="814231"/>
            <a:fld id="{1C302CDD-EE15-4E75-8C27-A7C881EDBE78}" type="slidenum">
              <a:rPr lang="en-US" sz="1000">
                <a:solidFill>
                  <a:srgbClr val="8E8E95"/>
                </a:solidFill>
              </a:rPr>
              <a:pPr algn="r" defTabSz="814231"/>
              <a:t>‹#›</a:t>
            </a:fld>
            <a:endParaRPr lang="en-US" sz="1000">
              <a:solidFill>
                <a:srgbClr val="8E8E95"/>
              </a:solidFill>
            </a:endParaRPr>
          </a:p>
        </p:txBody>
      </p:sp>
      <p:pic>
        <p:nvPicPr>
          <p:cNvPr id="13" name="Picture 3"/>
          <p:cNvPicPr>
            <a:picLocks noChangeAspect="1" noChangeArrowheads="1"/>
          </p:cNvPicPr>
          <p:nvPr userDrawn="1"/>
        </p:nvPicPr>
        <p:blipFill>
          <a:blip r:embed="rId1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9564" t="22044" r="1051"/>
          <a:stretch>
            <a:fillRect/>
          </a:stretch>
        </p:blipFill>
        <p:spPr bwMode="auto">
          <a:xfrm>
            <a:off x="0" y="2"/>
            <a:ext cx="9144000" cy="6397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6" name="Rectangle 15"/>
          <p:cNvSpPr/>
          <p:nvPr userDrawn="1"/>
        </p:nvSpPr>
        <p:spPr>
          <a:xfrm rot="16200000">
            <a:off x="4169570" y="-4169568"/>
            <a:ext cx="804863" cy="9144000"/>
          </a:xfrm>
          <a:prstGeom prst="rect">
            <a:avLst/>
          </a:prstGeom>
          <a:gradFill flip="none" rotWithShape="1">
            <a:gsLst>
              <a:gs pos="0">
                <a:schemeClr val="bg1"/>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9" r:id="rId7"/>
    <p:sldLayoutId id="2147484020" r:id="rId8"/>
    <p:sldLayoutId id="2147483994" r:id="rId9"/>
    <p:sldLayoutId id="2147483995" r:id="rId10"/>
    <p:sldLayoutId id="2147483996" r:id="rId11"/>
  </p:sldLayoutIdLst>
  <p:transition>
    <p:wipe dir="r"/>
  </p:transition>
  <p:txStyles>
    <p:titleStyle>
      <a:lvl1pPr algn="l" rtl="0" eaLnBrk="1" fontAlgn="base" hangingPunct="1">
        <a:lnSpc>
          <a:spcPct val="90000"/>
        </a:lnSpc>
        <a:spcBef>
          <a:spcPct val="0"/>
        </a:spcBef>
        <a:spcAft>
          <a:spcPct val="0"/>
        </a:spcAft>
        <a:defRPr sz="3000" b="1" kern="1200">
          <a:solidFill>
            <a:srgbClr val="404040"/>
          </a:solidFill>
          <a:latin typeface="+mj-lt"/>
          <a:ea typeface="ＭＳ Ｐゴシック" charset="-128"/>
          <a:cs typeface="ＭＳ Ｐゴシック" charset="-128"/>
        </a:defRPr>
      </a:lvl1pPr>
      <a:lvl2pPr algn="l" rtl="0" eaLnBrk="1" fontAlgn="base" hangingPunct="1">
        <a:lnSpc>
          <a:spcPct val="90000"/>
        </a:lnSpc>
        <a:spcBef>
          <a:spcPct val="0"/>
        </a:spcBef>
        <a:spcAft>
          <a:spcPct val="0"/>
        </a:spcAft>
        <a:defRPr sz="3000" b="1">
          <a:solidFill>
            <a:srgbClr val="404040"/>
          </a:solidFill>
          <a:latin typeface="Arial" charset="0"/>
          <a:ea typeface="ＭＳ Ｐゴシック" charset="-128"/>
          <a:cs typeface="ＭＳ Ｐゴシック" charset="-128"/>
        </a:defRPr>
      </a:lvl2pPr>
      <a:lvl3pPr algn="l" rtl="0" eaLnBrk="1" fontAlgn="base" hangingPunct="1">
        <a:lnSpc>
          <a:spcPct val="90000"/>
        </a:lnSpc>
        <a:spcBef>
          <a:spcPct val="0"/>
        </a:spcBef>
        <a:spcAft>
          <a:spcPct val="0"/>
        </a:spcAft>
        <a:defRPr sz="3000" b="1">
          <a:solidFill>
            <a:srgbClr val="404040"/>
          </a:solidFill>
          <a:latin typeface="Arial" charset="0"/>
          <a:ea typeface="ＭＳ Ｐゴシック" charset="-128"/>
          <a:cs typeface="ＭＳ Ｐゴシック" charset="-128"/>
        </a:defRPr>
      </a:lvl3pPr>
      <a:lvl4pPr algn="l" rtl="0" eaLnBrk="1" fontAlgn="base" hangingPunct="1">
        <a:lnSpc>
          <a:spcPct val="90000"/>
        </a:lnSpc>
        <a:spcBef>
          <a:spcPct val="0"/>
        </a:spcBef>
        <a:spcAft>
          <a:spcPct val="0"/>
        </a:spcAft>
        <a:defRPr sz="3000" b="1">
          <a:solidFill>
            <a:srgbClr val="404040"/>
          </a:solidFill>
          <a:latin typeface="Arial" charset="0"/>
          <a:ea typeface="ＭＳ Ｐゴシック" charset="-128"/>
          <a:cs typeface="ＭＳ Ｐゴシック" charset="-128"/>
        </a:defRPr>
      </a:lvl4pPr>
      <a:lvl5pPr algn="l" rtl="0" eaLnBrk="1" fontAlgn="base" hangingPunct="1">
        <a:lnSpc>
          <a:spcPct val="90000"/>
        </a:lnSpc>
        <a:spcBef>
          <a:spcPct val="0"/>
        </a:spcBef>
        <a:spcAft>
          <a:spcPct val="0"/>
        </a:spcAft>
        <a:defRPr sz="3000" b="1">
          <a:solidFill>
            <a:srgbClr val="404040"/>
          </a:solidFill>
          <a:latin typeface="Arial" charset="0"/>
          <a:ea typeface="ＭＳ Ｐゴシック" charset="-128"/>
          <a:cs typeface="ＭＳ Ｐゴシック" charset="-128"/>
        </a:defRPr>
      </a:lvl5pPr>
      <a:lvl6pPr marL="457112" algn="l" rtl="0" eaLnBrk="1" fontAlgn="base" hangingPunct="1">
        <a:lnSpc>
          <a:spcPct val="90000"/>
        </a:lnSpc>
        <a:spcBef>
          <a:spcPct val="0"/>
        </a:spcBef>
        <a:spcAft>
          <a:spcPct val="0"/>
        </a:spcAft>
        <a:defRPr sz="3000" b="1">
          <a:solidFill>
            <a:schemeClr val="accent1"/>
          </a:solidFill>
          <a:latin typeface="Arial" charset="0"/>
        </a:defRPr>
      </a:lvl6pPr>
      <a:lvl7pPr marL="914224" algn="l" rtl="0" eaLnBrk="1" fontAlgn="base" hangingPunct="1">
        <a:lnSpc>
          <a:spcPct val="90000"/>
        </a:lnSpc>
        <a:spcBef>
          <a:spcPct val="0"/>
        </a:spcBef>
        <a:spcAft>
          <a:spcPct val="0"/>
        </a:spcAft>
        <a:defRPr sz="3000" b="1">
          <a:solidFill>
            <a:schemeClr val="accent1"/>
          </a:solidFill>
          <a:latin typeface="Arial" charset="0"/>
        </a:defRPr>
      </a:lvl7pPr>
      <a:lvl8pPr marL="1371335" algn="l" rtl="0" eaLnBrk="1" fontAlgn="base" hangingPunct="1">
        <a:lnSpc>
          <a:spcPct val="90000"/>
        </a:lnSpc>
        <a:spcBef>
          <a:spcPct val="0"/>
        </a:spcBef>
        <a:spcAft>
          <a:spcPct val="0"/>
        </a:spcAft>
        <a:defRPr sz="3000" b="1">
          <a:solidFill>
            <a:schemeClr val="accent1"/>
          </a:solidFill>
          <a:latin typeface="Arial" charset="0"/>
        </a:defRPr>
      </a:lvl8pPr>
      <a:lvl9pPr marL="1828446" algn="l" rtl="0" eaLnBrk="1" fontAlgn="base" hangingPunct="1">
        <a:lnSpc>
          <a:spcPct val="90000"/>
        </a:lnSpc>
        <a:spcBef>
          <a:spcPct val="0"/>
        </a:spcBef>
        <a:spcAft>
          <a:spcPct val="0"/>
        </a:spcAft>
        <a:defRPr sz="3000" b="1">
          <a:solidFill>
            <a:schemeClr val="accent1"/>
          </a:solidFill>
          <a:latin typeface="Arial" charset="0"/>
        </a:defRPr>
      </a:lvl9pPr>
    </p:titleStyle>
    <p:bodyStyle>
      <a:lvl1pPr marL="236492" indent="-236492" algn="l" rtl="0" eaLnBrk="1" fontAlgn="base" hangingPunct="1">
        <a:lnSpc>
          <a:spcPct val="95000"/>
        </a:lnSpc>
        <a:spcBef>
          <a:spcPts val="1438"/>
        </a:spcBef>
        <a:spcAft>
          <a:spcPct val="0"/>
        </a:spcAft>
        <a:buClr>
          <a:srgbClr val="F37021"/>
        </a:buClr>
        <a:buFont typeface="Wingdings" charset="2"/>
        <a:buChar char="§"/>
        <a:defRPr sz="2400" kern="1200">
          <a:solidFill>
            <a:schemeClr val="tx1"/>
          </a:solidFill>
          <a:latin typeface="+mn-lt"/>
          <a:ea typeface="ＭＳ Ｐゴシック" charset="-128"/>
          <a:cs typeface="ＭＳ Ｐゴシック" charset="-128"/>
        </a:defRPr>
      </a:lvl1pPr>
      <a:lvl2pPr marL="457112" indent="0" algn="l" rtl="0" eaLnBrk="1" fontAlgn="base" hangingPunct="1">
        <a:lnSpc>
          <a:spcPct val="95000"/>
        </a:lnSpc>
        <a:spcBef>
          <a:spcPts val="838"/>
        </a:spcBef>
        <a:spcAft>
          <a:spcPct val="0"/>
        </a:spcAft>
        <a:buFont typeface="Arial" charset="0"/>
        <a:defRPr sz="2000" kern="1200">
          <a:solidFill>
            <a:schemeClr val="tx1"/>
          </a:solidFill>
          <a:latin typeface="+mn-lt"/>
          <a:ea typeface="ＭＳ Ｐゴシック" charset="-128"/>
          <a:cs typeface="+mn-cs"/>
        </a:defRPr>
      </a:lvl2pPr>
      <a:lvl3pPr marL="914224" algn="l" rtl="0" eaLnBrk="1" fontAlgn="base" hangingPunct="1">
        <a:lnSpc>
          <a:spcPct val="95000"/>
        </a:lnSpc>
        <a:spcBef>
          <a:spcPts val="838"/>
        </a:spcBef>
        <a:spcAft>
          <a:spcPct val="0"/>
        </a:spcAft>
        <a:buFont typeface="Arial" charset="0"/>
        <a:defRPr sz="1600" kern="1200">
          <a:solidFill>
            <a:schemeClr val="tx1"/>
          </a:solidFill>
          <a:latin typeface="+mn-lt"/>
          <a:ea typeface="ＭＳ Ｐゴシック" charset="-128"/>
          <a:cs typeface="+mn-cs"/>
        </a:defRPr>
      </a:lvl3pPr>
      <a:lvl4pPr marL="1252296" indent="119040" algn="l" rtl="0" eaLnBrk="1" fontAlgn="base" hangingPunct="1">
        <a:lnSpc>
          <a:spcPct val="95000"/>
        </a:lnSpc>
        <a:spcBef>
          <a:spcPts val="838"/>
        </a:spcBef>
        <a:spcAft>
          <a:spcPct val="0"/>
        </a:spcAft>
        <a:buFont typeface="Arial" charset="0"/>
        <a:defRPr sz="1200" kern="1200">
          <a:solidFill>
            <a:schemeClr val="tx1"/>
          </a:solidFill>
          <a:latin typeface="+mn-lt"/>
          <a:ea typeface="ＭＳ Ｐゴシック" charset="-128"/>
          <a:cs typeface="+mn-cs"/>
        </a:defRPr>
      </a:lvl4pPr>
      <a:lvl5pPr marL="1607827" indent="220620" algn="l" rtl="0" eaLnBrk="1" fontAlgn="base" hangingPunct="1">
        <a:lnSpc>
          <a:spcPct val="95000"/>
        </a:lnSpc>
        <a:spcBef>
          <a:spcPts val="838"/>
        </a:spcBef>
        <a:spcAft>
          <a:spcPct val="0"/>
        </a:spcAft>
        <a:buFont typeface="Arial" charset="0"/>
        <a:defRPr sz="1200" kern="1200">
          <a:solidFill>
            <a:schemeClr val="tx1"/>
          </a:solidFill>
          <a:latin typeface="+mn-lt"/>
          <a:ea typeface="ＭＳ Ｐゴシック" charset="-128"/>
          <a:cs typeface="+mn-cs"/>
        </a:defRPr>
      </a:lvl5pPr>
      <a:lvl6pPr marL="2514114" indent="-228556" algn="l" defTabSz="91422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24" indent="-228556" algn="l" defTabSz="91422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37" indent="-228556" algn="l" defTabSz="91422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48" indent="-228556" algn="l" defTabSz="91422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24" rtl="0" eaLnBrk="1" latinLnBrk="0" hangingPunct="1">
        <a:defRPr sz="1800" kern="1200">
          <a:solidFill>
            <a:schemeClr val="tx1"/>
          </a:solidFill>
          <a:latin typeface="+mn-lt"/>
          <a:ea typeface="+mn-ea"/>
          <a:cs typeface="+mn-cs"/>
        </a:defRPr>
      </a:lvl1pPr>
      <a:lvl2pPr marL="457112" algn="l" defTabSz="914224" rtl="0" eaLnBrk="1" latinLnBrk="0" hangingPunct="1">
        <a:defRPr sz="1800" kern="1200">
          <a:solidFill>
            <a:schemeClr val="tx1"/>
          </a:solidFill>
          <a:latin typeface="+mn-lt"/>
          <a:ea typeface="+mn-ea"/>
          <a:cs typeface="+mn-cs"/>
        </a:defRPr>
      </a:lvl2pPr>
      <a:lvl3pPr marL="914224" algn="l" defTabSz="914224" rtl="0" eaLnBrk="1" latinLnBrk="0" hangingPunct="1">
        <a:defRPr sz="1800" kern="1200">
          <a:solidFill>
            <a:schemeClr val="tx1"/>
          </a:solidFill>
          <a:latin typeface="+mn-lt"/>
          <a:ea typeface="+mn-ea"/>
          <a:cs typeface="+mn-cs"/>
        </a:defRPr>
      </a:lvl3pPr>
      <a:lvl4pPr marL="1371335" algn="l" defTabSz="914224" rtl="0" eaLnBrk="1" latinLnBrk="0" hangingPunct="1">
        <a:defRPr sz="1800" kern="1200">
          <a:solidFill>
            <a:schemeClr val="tx1"/>
          </a:solidFill>
          <a:latin typeface="+mn-lt"/>
          <a:ea typeface="+mn-ea"/>
          <a:cs typeface="+mn-cs"/>
        </a:defRPr>
      </a:lvl4pPr>
      <a:lvl5pPr marL="1828446" algn="l" defTabSz="914224" rtl="0" eaLnBrk="1" latinLnBrk="0" hangingPunct="1">
        <a:defRPr sz="1800" kern="1200">
          <a:solidFill>
            <a:schemeClr val="tx1"/>
          </a:solidFill>
          <a:latin typeface="+mn-lt"/>
          <a:ea typeface="+mn-ea"/>
          <a:cs typeface="+mn-cs"/>
        </a:defRPr>
      </a:lvl5pPr>
      <a:lvl6pPr marL="2285558" algn="l" defTabSz="914224" rtl="0" eaLnBrk="1" latinLnBrk="0" hangingPunct="1">
        <a:defRPr sz="1800" kern="1200">
          <a:solidFill>
            <a:schemeClr val="tx1"/>
          </a:solidFill>
          <a:latin typeface="+mn-lt"/>
          <a:ea typeface="+mn-ea"/>
          <a:cs typeface="+mn-cs"/>
        </a:defRPr>
      </a:lvl6pPr>
      <a:lvl7pPr marL="2742670" algn="l" defTabSz="914224" rtl="0" eaLnBrk="1" latinLnBrk="0" hangingPunct="1">
        <a:defRPr sz="1800" kern="1200">
          <a:solidFill>
            <a:schemeClr val="tx1"/>
          </a:solidFill>
          <a:latin typeface="+mn-lt"/>
          <a:ea typeface="+mn-ea"/>
          <a:cs typeface="+mn-cs"/>
        </a:defRPr>
      </a:lvl7pPr>
      <a:lvl8pPr marL="3199781" algn="l" defTabSz="914224" rtl="0" eaLnBrk="1" latinLnBrk="0" hangingPunct="1">
        <a:defRPr sz="1800" kern="1200">
          <a:solidFill>
            <a:schemeClr val="tx1"/>
          </a:solidFill>
          <a:latin typeface="+mn-lt"/>
          <a:ea typeface="+mn-ea"/>
          <a:cs typeface="+mn-cs"/>
        </a:defRPr>
      </a:lvl8pPr>
      <a:lvl9pPr marL="3656892" algn="l" defTabSz="91422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4.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jpeg"/><Relationship Id="rId5" Type="http://schemas.microsoft.com/office/2007/relationships/hdphoto" Target="../media/hdphoto6.wdp"/><Relationship Id="rId6" Type="http://schemas.openxmlformats.org/officeDocument/2006/relationships/image" Target="../media/image43.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4.png"/></Relationships>
</file>

<file path=ppt/slides/_rels/slide21.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8.xml"/><Relationship Id="rId3" Type="http://schemas.openxmlformats.org/officeDocument/2006/relationships/package" Target="../embeddings/Microsoft_Excel_Sheet2.xlsx"/></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slideshare.net/Hadoop_Summit/ref-arch-validated-and-tested-approach-to-define-a-network-design" TargetMode="External"/><Relationship Id="rId3" Type="http://schemas.openxmlformats.org/officeDocument/2006/relationships/hyperlink" Target="http://youtu.be/YJODsK0T67A"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Excel_Sheet3.xlsx"/><Relationship Id="rId4" Type="http://schemas.openxmlformats.org/officeDocument/2006/relationships/package" Target="../embeddings/Microsoft_Excel_Sheet4.xlsx"/><Relationship Id="rId1" Type="http://schemas.openxmlformats.org/officeDocument/2006/relationships/vmlDrawing" Target="../drawings/vmlDrawing2.vml"/><Relationship Id="rId2"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Excel_Sheet5.xlsx"/><Relationship Id="rId4" Type="http://schemas.openxmlformats.org/officeDocument/2006/relationships/package" Target="../embeddings/Microsoft_Excel_Sheet6.xlsx"/><Relationship Id="rId1" Type="http://schemas.openxmlformats.org/officeDocument/2006/relationships/vmlDrawing" Target="../drawings/vmlDrawing3.vml"/><Relationship Id="rId2"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cisco.com/go/bigdat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5.png"/><Relationship Id="rId21" Type="http://schemas.openxmlformats.org/officeDocument/2006/relationships/image" Target="../media/image16.png"/><Relationship Id="rId22" Type="http://schemas.microsoft.com/office/2007/relationships/hdphoto" Target="../media/hdphoto5.wdp"/><Relationship Id="rId23" Type="http://schemas.openxmlformats.org/officeDocument/2006/relationships/image" Target="../media/image17.wmf"/><Relationship Id="rId24" Type="http://schemas.openxmlformats.org/officeDocument/2006/relationships/image" Target="../media/image18.png"/><Relationship Id="rId25" Type="http://schemas.openxmlformats.org/officeDocument/2006/relationships/image" Target="../media/image19.emf"/><Relationship Id="rId26" Type="http://schemas.openxmlformats.org/officeDocument/2006/relationships/image" Target="../media/image20.png"/><Relationship Id="rId27" Type="http://schemas.openxmlformats.org/officeDocument/2006/relationships/image" Target="../media/image21.png"/><Relationship Id="rId28" Type="http://schemas.openxmlformats.org/officeDocument/2006/relationships/image" Target="../media/image22.png"/><Relationship Id="rId29" Type="http://schemas.openxmlformats.org/officeDocument/2006/relationships/image" Target="../media/image23.png"/><Relationship Id="rId10" Type="http://schemas.openxmlformats.org/officeDocument/2006/relationships/image" Target="../media/image9.png"/><Relationship Id="rId11" Type="http://schemas.microsoft.com/office/2007/relationships/hdphoto" Target="../media/hdphoto1.wdp"/><Relationship Id="rId12" Type="http://schemas.openxmlformats.org/officeDocument/2006/relationships/image" Target="../media/image10.png"/><Relationship Id="rId13" Type="http://schemas.microsoft.com/office/2007/relationships/hdphoto" Target="../media/hdphoto2.wdp"/><Relationship Id="rId14" Type="http://schemas.openxmlformats.org/officeDocument/2006/relationships/image" Target="../media/image11.png"/><Relationship Id="rId15" Type="http://schemas.microsoft.com/office/2007/relationships/hdphoto" Target="../media/hdphoto3.wdp"/><Relationship Id="rId16" Type="http://schemas.openxmlformats.org/officeDocument/2006/relationships/image" Target="../media/image12.png"/><Relationship Id="rId17" Type="http://schemas.microsoft.com/office/2007/relationships/hdphoto" Target="../media/hdphoto4.wdp"/><Relationship Id="rId18" Type="http://schemas.openxmlformats.org/officeDocument/2006/relationships/image" Target="../media/image13.png"/><Relationship Id="rId19" Type="http://schemas.openxmlformats.org/officeDocument/2006/relationships/image" Target="../media/image14.png"/><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27.emf"/><Relationship Id="rId6" Type="http://schemas.openxmlformats.org/officeDocument/2006/relationships/image" Target="../media/image28.emf"/><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6.xml"/><Relationship Id="rId2"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7"/>
          <p:cNvSpPr>
            <a:spLocks noGrp="1" noChangeArrowheads="1"/>
          </p:cNvSpPr>
          <p:nvPr>
            <p:ph type="ctrTitle"/>
          </p:nvPr>
        </p:nvSpPr>
        <p:spPr>
          <a:xfrm>
            <a:off x="381000" y="533400"/>
            <a:ext cx="8305800" cy="2438400"/>
          </a:xfrm>
        </p:spPr>
        <p:txBody>
          <a:bodyPr/>
          <a:lstStyle/>
          <a:p>
            <a:r>
              <a:rPr lang="en-US" sz="3400" dirty="0" smtClean="0"/>
              <a:t>Designing </a:t>
            </a:r>
            <a:r>
              <a:rPr lang="en-US" sz="3400" dirty="0" err="1" smtClean="0"/>
              <a:t>Hadoop</a:t>
            </a:r>
            <a:r>
              <a:rPr lang="en-US" sz="3400" dirty="0" smtClean="0"/>
              <a:t> for the Enterprise Data Center</a:t>
            </a:r>
            <a:endParaRPr lang="en-US" dirty="0" smtClean="0"/>
          </a:p>
        </p:txBody>
      </p:sp>
      <p:sp>
        <p:nvSpPr>
          <p:cNvPr id="12291" name="Rectangle 3"/>
          <p:cNvSpPr>
            <a:spLocks noGrp="1" noChangeArrowheads="1"/>
          </p:cNvSpPr>
          <p:nvPr>
            <p:ph type="subTitle" idx="1"/>
          </p:nvPr>
        </p:nvSpPr>
        <p:spPr>
          <a:xfrm>
            <a:off x="3657600" y="4419601"/>
            <a:ext cx="4114398" cy="799766"/>
          </a:xfrm>
        </p:spPr>
        <p:txBody>
          <a:bodyPr>
            <a:noAutofit/>
          </a:bodyPr>
          <a:lstStyle/>
          <a:p>
            <a:r>
              <a:rPr lang="en-US" sz="1600" b="1" dirty="0" smtClean="0">
                <a:solidFill>
                  <a:srgbClr val="FF0000"/>
                </a:solidFill>
              </a:rPr>
              <a:t>Jacob Rapp, Cisco</a:t>
            </a:r>
          </a:p>
          <a:p>
            <a:r>
              <a:rPr lang="en-US" sz="1600" b="1" dirty="0" smtClean="0">
                <a:solidFill>
                  <a:srgbClr val="FF0000"/>
                </a:solidFill>
              </a:rPr>
              <a:t>Eric </a:t>
            </a:r>
            <a:r>
              <a:rPr lang="en-US" sz="1600" b="1" dirty="0" err="1" smtClean="0">
                <a:solidFill>
                  <a:srgbClr val="FF0000"/>
                </a:solidFill>
              </a:rPr>
              <a:t>Sammer</a:t>
            </a:r>
            <a:r>
              <a:rPr lang="en-US" sz="1600" b="1" dirty="0" smtClean="0">
                <a:solidFill>
                  <a:srgbClr val="FF0000"/>
                </a:solidFill>
              </a:rPr>
              <a:t>, </a:t>
            </a:r>
            <a:r>
              <a:rPr lang="en-US" sz="1600" b="1" dirty="0" err="1" smtClean="0">
                <a:solidFill>
                  <a:srgbClr val="FF0000"/>
                </a:solidFill>
              </a:rPr>
              <a:t>Cloudera</a:t>
            </a:r>
            <a:endParaRPr lang="en-US" sz="1600" b="1" dirty="0" smtClean="0">
              <a:solidFill>
                <a:srgbClr val="FF0000"/>
              </a:solidFill>
            </a:endParaRPr>
          </a:p>
        </p:txBody>
      </p:sp>
      <p:grpSp>
        <p:nvGrpSpPr>
          <p:cNvPr id="19" name="Group 38"/>
          <p:cNvGrpSpPr/>
          <p:nvPr/>
        </p:nvGrpSpPr>
        <p:grpSpPr>
          <a:xfrm>
            <a:off x="1143000" y="4502151"/>
            <a:ext cx="1792286" cy="755649"/>
            <a:chOff x="609600" y="528537"/>
            <a:chExt cx="1444734" cy="763789"/>
          </a:xfrm>
          <a:solidFill>
            <a:srgbClr val="FF0000"/>
          </a:solidFill>
        </p:grpSpPr>
        <p:sp>
          <p:nvSpPr>
            <p:cNvPr id="20" name="Rectangle 19"/>
            <p:cNvSpPr>
              <a:spLocks noChangeArrowheads="1"/>
            </p:cNvSpPr>
            <p:nvPr/>
          </p:nvSpPr>
          <p:spPr bwMode="black">
            <a:xfrm>
              <a:off x="1016578" y="1035681"/>
              <a:ext cx="65914" cy="249730"/>
            </a:xfrm>
            <a:prstGeom prst="rect">
              <a:avLst/>
            </a:prstGeom>
            <a:grp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96D6"/>
                </a:solidFill>
                <a:effectLst/>
                <a:uLnTx/>
                <a:uFillTx/>
                <a:latin typeface="Arial"/>
              </a:endParaRPr>
            </a:p>
          </p:txBody>
        </p:sp>
        <p:sp>
          <p:nvSpPr>
            <p:cNvPr id="21" name="Freeform 2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96D6"/>
                </a:solidFill>
                <a:effectLst/>
                <a:uLnTx/>
                <a:uFillTx/>
                <a:latin typeface="Arial"/>
              </a:endParaRPr>
            </a:p>
          </p:txBody>
        </p:sp>
        <p:sp>
          <p:nvSpPr>
            <p:cNvPr id="22" name="Freeform 2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96D6"/>
                </a:solidFill>
                <a:effectLst/>
                <a:uLnTx/>
                <a:uFillTx/>
                <a:latin typeface="Arial"/>
              </a:endParaRPr>
            </a:p>
          </p:txBody>
        </p:sp>
        <p:sp>
          <p:nvSpPr>
            <p:cNvPr id="23" name="Freeform 2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96D6"/>
                </a:solidFill>
                <a:effectLst/>
                <a:uLnTx/>
                <a:uFillTx/>
                <a:latin typeface="Arial"/>
              </a:endParaRPr>
            </a:p>
          </p:txBody>
        </p:sp>
        <p:sp>
          <p:nvSpPr>
            <p:cNvPr id="24" name="Freeform 2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96D6"/>
                </a:solidFill>
                <a:effectLst/>
                <a:uLnTx/>
                <a:uFillTx/>
                <a:latin typeface="Arial"/>
              </a:endParaRPr>
            </a:p>
          </p:txBody>
        </p:sp>
        <p:sp>
          <p:nvSpPr>
            <p:cNvPr id="25" name="Freeform 2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96D6"/>
                </a:solidFill>
                <a:effectLst/>
                <a:uLnTx/>
                <a:uFillTx/>
                <a:latin typeface="Arial"/>
              </a:endParaRPr>
            </a:p>
          </p:txBody>
        </p:sp>
        <p:sp>
          <p:nvSpPr>
            <p:cNvPr id="26" name="Freeform 2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96D6"/>
                </a:solidFill>
                <a:effectLst/>
                <a:uLnTx/>
                <a:uFillTx/>
                <a:latin typeface="Arial"/>
              </a:endParaRPr>
            </a:p>
          </p:txBody>
        </p:sp>
        <p:sp>
          <p:nvSpPr>
            <p:cNvPr id="27" name="Freeform 2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96D6"/>
                </a:solidFill>
                <a:effectLst/>
                <a:uLnTx/>
                <a:uFillTx/>
                <a:latin typeface="Arial"/>
              </a:endParaRPr>
            </a:p>
          </p:txBody>
        </p:sp>
        <p:sp>
          <p:nvSpPr>
            <p:cNvPr id="28" name="Freeform 2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96D6"/>
                </a:solidFill>
                <a:effectLst/>
                <a:uLnTx/>
                <a:uFillTx/>
                <a:latin typeface="Arial"/>
              </a:endParaRPr>
            </a:p>
          </p:txBody>
        </p:sp>
        <p:sp>
          <p:nvSpPr>
            <p:cNvPr id="29" name="Freeform 2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96D6"/>
                </a:solidFill>
                <a:effectLst/>
                <a:uLnTx/>
                <a:uFillTx/>
                <a:latin typeface="Arial"/>
              </a:endParaRPr>
            </a:p>
          </p:txBody>
        </p:sp>
        <p:sp>
          <p:nvSpPr>
            <p:cNvPr id="30" name="Freeform 2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96D6"/>
                </a:solidFill>
                <a:effectLst/>
                <a:uLnTx/>
                <a:uFillTx/>
                <a:latin typeface="Arial"/>
              </a:endParaRPr>
            </a:p>
          </p:txBody>
        </p:sp>
        <p:sp>
          <p:nvSpPr>
            <p:cNvPr id="31" name="Freeform 3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96D6"/>
                </a:solidFill>
                <a:effectLst/>
                <a:uLnTx/>
                <a:uFillTx/>
                <a:latin typeface="Arial"/>
              </a:endParaRPr>
            </a:p>
          </p:txBody>
        </p:sp>
        <p:sp>
          <p:nvSpPr>
            <p:cNvPr id="32" name="Freeform 3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96D6"/>
                </a:solidFill>
                <a:effectLst/>
                <a:uLnTx/>
                <a:uFillTx/>
                <a:latin typeface="Arial"/>
              </a:endParaRPr>
            </a:p>
          </p:txBody>
        </p:sp>
        <p:sp>
          <p:nvSpPr>
            <p:cNvPr id="33" name="Freeform 3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96D6"/>
                </a:solidFill>
                <a:effectLst/>
                <a:uLnTx/>
                <a:uFillTx/>
                <a:latin typeface="Arial"/>
              </a:endParaRP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79345816"/>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7800556" cy="666120"/>
          </a:xfrm>
        </p:spPr>
        <p:txBody>
          <a:bodyPr/>
          <a:lstStyle/>
          <a:p>
            <a:pPr>
              <a:defRPr/>
            </a:pPr>
            <a:r>
              <a:rPr lang="en-US" dirty="0" smtClean="0"/>
              <a:t>Map and Reduce Traffic</a:t>
            </a:r>
            <a:endParaRPr dirty="0"/>
          </a:p>
        </p:txBody>
      </p:sp>
      <p:sp>
        <p:nvSpPr>
          <p:cNvPr id="3" name="Slide Number Placeholder 2"/>
          <p:cNvSpPr>
            <a:spLocks noGrp="1"/>
          </p:cNvSpPr>
          <p:nvPr>
            <p:ph type="sldNum" sz="quarter" idx="4"/>
          </p:nvPr>
        </p:nvSpPr>
        <p:spPr/>
        <p:txBody>
          <a:bodyPr/>
          <a:lstStyle/>
          <a:p>
            <a:fld id="{2F5CCB13-0A32-4557-88E9-079F0C330695}" type="slidenum">
              <a:rPr lang="en-US" smtClean="0">
                <a:solidFill>
                  <a:prstClr val="black">
                    <a:tint val="75000"/>
                  </a:prstClr>
                </a:solidFill>
              </a:rPr>
              <a:pPr/>
              <a:t>10</a:t>
            </a:fld>
            <a:endParaRPr lang="en-US" dirty="0">
              <a:solidFill>
                <a:prstClr val="black">
                  <a:tint val="75000"/>
                </a:prstClr>
              </a:solidFill>
            </a:endParaRPr>
          </a:p>
        </p:txBody>
      </p:sp>
      <p:sp>
        <p:nvSpPr>
          <p:cNvPr id="52" name="TextBox 51"/>
          <p:cNvSpPr txBox="1"/>
          <p:nvPr/>
        </p:nvSpPr>
        <p:spPr>
          <a:xfrm>
            <a:off x="2438400" y="1524000"/>
            <a:ext cx="4267200" cy="369332"/>
          </a:xfrm>
          <a:prstGeom prst="rect">
            <a:avLst/>
          </a:prstGeom>
          <a:noFill/>
        </p:spPr>
        <p:txBody>
          <a:bodyPr wrap="square" rtlCol="0">
            <a:spAutoFit/>
          </a:bodyPr>
          <a:lstStyle/>
          <a:p>
            <a:pPr algn="ctr"/>
            <a:r>
              <a:rPr lang="en-US" dirty="0" smtClean="0"/>
              <a:t>Many-to-Many Traffic Pattern</a:t>
            </a:r>
          </a:p>
        </p:txBody>
      </p:sp>
      <p:grpSp>
        <p:nvGrpSpPr>
          <p:cNvPr id="5" name="Group 4"/>
          <p:cNvGrpSpPr/>
          <p:nvPr/>
        </p:nvGrpSpPr>
        <p:grpSpPr>
          <a:xfrm>
            <a:off x="1676400" y="2057400"/>
            <a:ext cx="6553200" cy="4191000"/>
            <a:chOff x="1371600" y="2057400"/>
            <a:chExt cx="7162800" cy="4774006"/>
          </a:xfrm>
        </p:grpSpPr>
        <p:sp>
          <p:nvSpPr>
            <p:cNvPr id="4" name="Rectangle 3"/>
            <p:cNvSpPr/>
            <p:nvPr/>
          </p:nvSpPr>
          <p:spPr>
            <a:xfrm>
              <a:off x="1371600" y="2057400"/>
              <a:ext cx="1447800" cy="1219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Map 1</a:t>
              </a:r>
              <a:endParaRPr lang="en-US" dirty="0"/>
            </a:p>
          </p:txBody>
        </p:sp>
        <p:sp>
          <p:nvSpPr>
            <p:cNvPr id="10" name="Rectangle 9"/>
            <p:cNvSpPr/>
            <p:nvPr/>
          </p:nvSpPr>
          <p:spPr>
            <a:xfrm>
              <a:off x="3048000" y="2057400"/>
              <a:ext cx="1447800" cy="1219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Map 2</a:t>
              </a:r>
              <a:endParaRPr lang="en-US" dirty="0"/>
            </a:p>
          </p:txBody>
        </p:sp>
        <p:sp>
          <p:nvSpPr>
            <p:cNvPr id="11" name="Rectangle 10"/>
            <p:cNvSpPr/>
            <p:nvPr/>
          </p:nvSpPr>
          <p:spPr>
            <a:xfrm>
              <a:off x="6400800" y="2057400"/>
              <a:ext cx="1447800" cy="1219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Map N</a:t>
              </a:r>
              <a:endParaRPr lang="en-US" dirty="0"/>
            </a:p>
          </p:txBody>
        </p:sp>
        <p:sp>
          <p:nvSpPr>
            <p:cNvPr id="12" name="Rectangle 11"/>
            <p:cNvSpPr/>
            <p:nvPr/>
          </p:nvSpPr>
          <p:spPr>
            <a:xfrm>
              <a:off x="4724400" y="2057400"/>
              <a:ext cx="1447800" cy="1219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Map 3</a:t>
              </a:r>
              <a:endParaRPr lang="en-US" dirty="0"/>
            </a:p>
          </p:txBody>
        </p:sp>
        <p:sp>
          <p:nvSpPr>
            <p:cNvPr id="13" name="Rectangle 12"/>
            <p:cNvSpPr/>
            <p:nvPr/>
          </p:nvSpPr>
          <p:spPr>
            <a:xfrm>
              <a:off x="1371600" y="4191000"/>
              <a:ext cx="1447800" cy="1219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Reducer 1</a:t>
              </a:r>
              <a:endParaRPr lang="en-US" dirty="0"/>
            </a:p>
          </p:txBody>
        </p:sp>
        <p:sp>
          <p:nvSpPr>
            <p:cNvPr id="14" name="Rectangle 13"/>
            <p:cNvSpPr/>
            <p:nvPr/>
          </p:nvSpPr>
          <p:spPr>
            <a:xfrm>
              <a:off x="3048000" y="4191000"/>
              <a:ext cx="1447800" cy="1219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Reducer 2</a:t>
              </a:r>
              <a:endParaRPr lang="en-US" dirty="0"/>
            </a:p>
          </p:txBody>
        </p:sp>
        <p:sp>
          <p:nvSpPr>
            <p:cNvPr id="15" name="Rectangle 14"/>
            <p:cNvSpPr/>
            <p:nvPr/>
          </p:nvSpPr>
          <p:spPr>
            <a:xfrm>
              <a:off x="4724400" y="4191000"/>
              <a:ext cx="1447800" cy="1219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Reducer 3</a:t>
              </a:r>
              <a:endParaRPr lang="en-US" dirty="0"/>
            </a:p>
          </p:txBody>
        </p:sp>
        <p:sp>
          <p:nvSpPr>
            <p:cNvPr id="16" name="Rectangle 15"/>
            <p:cNvSpPr/>
            <p:nvPr/>
          </p:nvSpPr>
          <p:spPr>
            <a:xfrm>
              <a:off x="6400800" y="4191000"/>
              <a:ext cx="1447800" cy="1219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Reducer N</a:t>
              </a:r>
              <a:endParaRPr lang="en-US" dirty="0"/>
            </a:p>
          </p:txBody>
        </p:sp>
        <p:cxnSp>
          <p:nvCxnSpPr>
            <p:cNvPr id="8" name="Straight Arrow Connector 7"/>
            <p:cNvCxnSpPr>
              <a:stCxn id="4" idx="2"/>
              <a:endCxn id="13" idx="0"/>
            </p:cNvCxnSpPr>
            <p:nvPr/>
          </p:nvCxnSpPr>
          <p:spPr>
            <a:xfrm>
              <a:off x="2095500" y="3276600"/>
              <a:ext cx="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4" idx="2"/>
              <a:endCxn id="14" idx="0"/>
            </p:cNvCxnSpPr>
            <p:nvPr/>
          </p:nvCxnSpPr>
          <p:spPr>
            <a:xfrm>
              <a:off x="2095500" y="3276600"/>
              <a:ext cx="167640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4" idx="2"/>
              <a:endCxn id="15" idx="0"/>
            </p:cNvCxnSpPr>
            <p:nvPr/>
          </p:nvCxnSpPr>
          <p:spPr>
            <a:xfrm>
              <a:off x="2095500" y="3276600"/>
              <a:ext cx="335280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4" idx="2"/>
              <a:endCxn id="16" idx="0"/>
            </p:cNvCxnSpPr>
            <p:nvPr/>
          </p:nvCxnSpPr>
          <p:spPr>
            <a:xfrm>
              <a:off x="2095500" y="3276600"/>
              <a:ext cx="502920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0" idx="2"/>
              <a:endCxn id="13" idx="0"/>
            </p:cNvCxnSpPr>
            <p:nvPr/>
          </p:nvCxnSpPr>
          <p:spPr>
            <a:xfrm flipH="1">
              <a:off x="2095500" y="3276600"/>
              <a:ext cx="167640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2" idx="2"/>
              <a:endCxn id="13" idx="0"/>
            </p:cNvCxnSpPr>
            <p:nvPr/>
          </p:nvCxnSpPr>
          <p:spPr>
            <a:xfrm flipH="1">
              <a:off x="2095500" y="3276600"/>
              <a:ext cx="335280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11" idx="2"/>
              <a:endCxn id="13" idx="0"/>
            </p:cNvCxnSpPr>
            <p:nvPr/>
          </p:nvCxnSpPr>
          <p:spPr>
            <a:xfrm flipH="1">
              <a:off x="2095500" y="3276600"/>
              <a:ext cx="502920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0" idx="2"/>
              <a:endCxn id="14" idx="0"/>
            </p:cNvCxnSpPr>
            <p:nvPr/>
          </p:nvCxnSpPr>
          <p:spPr>
            <a:xfrm>
              <a:off x="3771900" y="3276600"/>
              <a:ext cx="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10" idx="2"/>
              <a:endCxn id="15" idx="0"/>
            </p:cNvCxnSpPr>
            <p:nvPr/>
          </p:nvCxnSpPr>
          <p:spPr>
            <a:xfrm>
              <a:off x="3771900" y="3276600"/>
              <a:ext cx="167640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10" idx="2"/>
              <a:endCxn id="16" idx="0"/>
            </p:cNvCxnSpPr>
            <p:nvPr/>
          </p:nvCxnSpPr>
          <p:spPr>
            <a:xfrm>
              <a:off x="3771900" y="3276600"/>
              <a:ext cx="335280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12" idx="2"/>
              <a:endCxn id="14" idx="0"/>
            </p:cNvCxnSpPr>
            <p:nvPr/>
          </p:nvCxnSpPr>
          <p:spPr>
            <a:xfrm flipH="1">
              <a:off x="3771900" y="3276600"/>
              <a:ext cx="167640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12" idx="2"/>
              <a:endCxn id="15" idx="0"/>
            </p:cNvCxnSpPr>
            <p:nvPr/>
          </p:nvCxnSpPr>
          <p:spPr>
            <a:xfrm>
              <a:off x="5448300" y="3276600"/>
              <a:ext cx="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12" idx="2"/>
              <a:endCxn id="16" idx="0"/>
            </p:cNvCxnSpPr>
            <p:nvPr/>
          </p:nvCxnSpPr>
          <p:spPr>
            <a:xfrm>
              <a:off x="5448300" y="3276600"/>
              <a:ext cx="167640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11" idx="2"/>
              <a:endCxn id="14" idx="0"/>
            </p:cNvCxnSpPr>
            <p:nvPr/>
          </p:nvCxnSpPr>
          <p:spPr>
            <a:xfrm flipH="1">
              <a:off x="3771900" y="3276600"/>
              <a:ext cx="335280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11" idx="2"/>
              <a:endCxn id="15" idx="0"/>
            </p:cNvCxnSpPr>
            <p:nvPr/>
          </p:nvCxnSpPr>
          <p:spPr>
            <a:xfrm flipH="1">
              <a:off x="5448300" y="3276600"/>
              <a:ext cx="167640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11" idx="2"/>
              <a:endCxn id="16" idx="0"/>
            </p:cNvCxnSpPr>
            <p:nvPr/>
          </p:nvCxnSpPr>
          <p:spPr>
            <a:xfrm>
              <a:off x="7124700" y="3276600"/>
              <a:ext cx="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3" name="Rectangle 52"/>
            <p:cNvSpPr/>
            <p:nvPr/>
          </p:nvSpPr>
          <p:spPr>
            <a:xfrm>
              <a:off x="1371600" y="6019800"/>
              <a:ext cx="6477000" cy="8116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HDFS</a:t>
              </a:r>
              <a:endParaRPr lang="en-US" dirty="0"/>
            </a:p>
          </p:txBody>
        </p:sp>
        <p:cxnSp>
          <p:nvCxnSpPr>
            <p:cNvPr id="55" name="Straight Arrow Connector 54"/>
            <p:cNvCxnSpPr>
              <a:stCxn id="13" idx="2"/>
            </p:cNvCxnSpPr>
            <p:nvPr/>
          </p:nvCxnSpPr>
          <p:spPr>
            <a:xfrm flipH="1">
              <a:off x="2057400" y="5410200"/>
              <a:ext cx="381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14" idx="2"/>
            </p:cNvCxnSpPr>
            <p:nvPr/>
          </p:nvCxnSpPr>
          <p:spPr>
            <a:xfrm>
              <a:off x="3771900" y="5410200"/>
              <a:ext cx="381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15" idx="2"/>
            </p:cNvCxnSpPr>
            <p:nvPr/>
          </p:nvCxnSpPr>
          <p:spPr>
            <a:xfrm flipH="1">
              <a:off x="5410200" y="5410200"/>
              <a:ext cx="381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16" idx="2"/>
            </p:cNvCxnSpPr>
            <p:nvPr/>
          </p:nvCxnSpPr>
          <p:spPr>
            <a:xfrm>
              <a:off x="7124700" y="5410200"/>
              <a:ext cx="381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7239000" y="3505200"/>
              <a:ext cx="914400" cy="350592"/>
            </a:xfrm>
            <a:prstGeom prst="rect">
              <a:avLst/>
            </a:prstGeom>
            <a:noFill/>
          </p:spPr>
          <p:txBody>
            <a:bodyPr wrap="square" rtlCol="0">
              <a:spAutoFit/>
            </a:bodyPr>
            <a:lstStyle/>
            <a:p>
              <a:r>
                <a:rPr lang="en-US" sz="1400" b="1" dirty="0" smtClean="0"/>
                <a:t>Shuffle</a:t>
              </a:r>
              <a:endParaRPr lang="en-US" sz="1400" b="1" dirty="0"/>
            </a:p>
          </p:txBody>
        </p:sp>
        <p:sp>
          <p:nvSpPr>
            <p:cNvPr id="63" name="TextBox 62"/>
            <p:cNvSpPr txBox="1"/>
            <p:nvPr/>
          </p:nvSpPr>
          <p:spPr>
            <a:xfrm>
              <a:off x="7391400" y="5410200"/>
              <a:ext cx="1143000" cy="523220"/>
            </a:xfrm>
            <a:prstGeom prst="rect">
              <a:avLst/>
            </a:prstGeom>
            <a:noFill/>
          </p:spPr>
          <p:txBody>
            <a:bodyPr wrap="square" rtlCol="0">
              <a:spAutoFit/>
            </a:bodyPr>
            <a:lstStyle/>
            <a:p>
              <a:r>
                <a:rPr lang="en-US" sz="1200" b="1" dirty="0" smtClean="0"/>
                <a:t>Output Replication</a:t>
              </a:r>
              <a:endParaRPr lang="en-US" sz="1200" b="1" dirty="0"/>
            </a:p>
          </p:txBody>
        </p:sp>
      </p:grpSp>
      <p:sp>
        <p:nvSpPr>
          <p:cNvPr id="6" name="Rectangle 5"/>
          <p:cNvSpPr/>
          <p:nvPr/>
        </p:nvSpPr>
        <p:spPr>
          <a:xfrm>
            <a:off x="304800" y="762000"/>
            <a:ext cx="1219200"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err="1" smtClean="0"/>
              <a:t>NameNode</a:t>
            </a:r>
            <a:endParaRPr lang="en-US" sz="1600" dirty="0"/>
          </a:p>
        </p:txBody>
      </p:sp>
      <p:sp>
        <p:nvSpPr>
          <p:cNvPr id="38" name="Rectangle 37"/>
          <p:cNvSpPr/>
          <p:nvPr/>
        </p:nvSpPr>
        <p:spPr>
          <a:xfrm>
            <a:off x="304800" y="1066800"/>
            <a:ext cx="1219200"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err="1" smtClean="0"/>
              <a:t>JobTracker</a:t>
            </a:r>
            <a:endParaRPr lang="en-US" sz="1600" dirty="0"/>
          </a:p>
        </p:txBody>
      </p:sp>
      <p:sp>
        <p:nvSpPr>
          <p:cNvPr id="40" name="Rectangle 39"/>
          <p:cNvSpPr/>
          <p:nvPr/>
        </p:nvSpPr>
        <p:spPr>
          <a:xfrm>
            <a:off x="304800" y="1371600"/>
            <a:ext cx="1219200"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err="1" smtClean="0"/>
              <a:t>ZooKeeper</a:t>
            </a:r>
            <a:endParaRPr lang="en-US" sz="1600" dirty="0"/>
          </a:p>
        </p:txBody>
      </p:sp>
      <p:cxnSp>
        <p:nvCxnSpPr>
          <p:cNvPr id="9" name="Elbow Connector 8"/>
          <p:cNvCxnSpPr>
            <a:stCxn id="4" idx="1"/>
            <a:endCxn id="40" idx="2"/>
          </p:cNvCxnSpPr>
          <p:nvPr/>
        </p:nvCxnSpPr>
        <p:spPr>
          <a:xfrm rot="10800000">
            <a:off x="914400" y="1676401"/>
            <a:ext cx="762000" cy="916155"/>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19" name="Elbow Connector 18"/>
          <p:cNvCxnSpPr>
            <a:stCxn id="13" idx="1"/>
            <a:endCxn id="40" idx="2"/>
          </p:cNvCxnSpPr>
          <p:nvPr/>
        </p:nvCxnSpPr>
        <p:spPr>
          <a:xfrm rot="10800000">
            <a:off x="914400" y="1676400"/>
            <a:ext cx="762000" cy="2789198"/>
          </a:xfrm>
          <a:prstGeom prst="bentConnector2">
            <a:avLst/>
          </a:prstGeom>
        </p:spPr>
        <p:style>
          <a:lnRef idx="2">
            <a:schemeClr val="accent1"/>
          </a:lnRef>
          <a:fillRef idx="0">
            <a:schemeClr val="accent1"/>
          </a:fillRef>
          <a:effectRef idx="1">
            <a:schemeClr val="accent1"/>
          </a:effectRef>
          <a:fontRef idx="minor">
            <a:schemeClr val="tx1"/>
          </a:fontRef>
        </p:style>
      </p:cxnSp>
      <p:pic>
        <p:nvPicPr>
          <p:cNvPr id="44" name="Picture 43" descr="Screen shot 2012-03-02 at 7.50.46 AM.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3400" y="2057400"/>
            <a:ext cx="746399" cy="334246"/>
          </a:xfrm>
          <a:prstGeom prst="rect">
            <a:avLst/>
          </a:prstGeom>
        </p:spPr>
      </p:pic>
      <p:pic>
        <p:nvPicPr>
          <p:cNvPr id="46" name="Picture 45" descr="Screen shot 2012-03-02 at 7.57.26 AM.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971800" y="3352800"/>
            <a:ext cx="685800" cy="431132"/>
          </a:xfrm>
          <a:prstGeom prst="rect">
            <a:avLst/>
          </a:prstGeom>
        </p:spPr>
      </p:pic>
      <p:pic>
        <p:nvPicPr>
          <p:cNvPr id="48" name="Picture 47" descr="Screen shot 2012-03-02 at 7.57.26 AM.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191000" y="3352800"/>
            <a:ext cx="685800" cy="431132"/>
          </a:xfrm>
          <a:prstGeom prst="rect">
            <a:avLst/>
          </a:prstGeom>
        </p:spPr>
      </p:pic>
      <p:pic>
        <p:nvPicPr>
          <p:cNvPr id="50" name="Picture 49" descr="Screen shot 2012-03-02 at 7.57.26 AM.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410200" y="3352800"/>
            <a:ext cx="685800" cy="431132"/>
          </a:xfrm>
          <a:prstGeom prst="rect">
            <a:avLst/>
          </a:prstGeom>
        </p:spPr>
      </p:pic>
      <p:pic>
        <p:nvPicPr>
          <p:cNvPr id="54" name="Picture 53" descr="Screen shot 2012-03-02 at 7.50.46 AM.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09600" y="2895600"/>
            <a:ext cx="746399" cy="334246"/>
          </a:xfrm>
          <a:prstGeom prst="rect">
            <a:avLst/>
          </a:prstGeom>
        </p:spPr>
      </p:pic>
      <p:pic>
        <p:nvPicPr>
          <p:cNvPr id="56" name="Picture 55" descr="Screen shot 2012-03-02 at 7.50.46 AM.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3400" y="3733800"/>
            <a:ext cx="746399" cy="334246"/>
          </a:xfrm>
          <a:prstGeom prst="rect">
            <a:avLst/>
          </a:prstGeom>
        </p:spPr>
      </p:pic>
      <p:pic>
        <p:nvPicPr>
          <p:cNvPr id="58" name="Picture 57" descr="Screen shot 2012-03-02 at 8.03.05 AM.pn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514600" y="5196220"/>
            <a:ext cx="900178" cy="594980"/>
          </a:xfrm>
          <a:prstGeom prst="rect">
            <a:avLst/>
          </a:prstGeom>
        </p:spPr>
      </p:pic>
      <p:pic>
        <p:nvPicPr>
          <p:cNvPr id="60" name="Picture 59" descr="Screen shot 2012-03-02 at 8.03.05 AM.pn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653022" y="5196220"/>
            <a:ext cx="900178" cy="59498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85413208"/>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24" descr="Screen shot 2010-10-21 at 4.34.52 PM.png"/>
          <p:cNvPicPr>
            <a:picLocks noChangeAspect="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 y="1219200"/>
            <a:ext cx="6477000" cy="160019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46" name="Picture 10" descr="Screen shot 2010-10-21 at 12.15.37 PM.png"/>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 y="3048000"/>
            <a:ext cx="6477000" cy="1676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47" name="Picture 11" descr="Screen shot 2010-10-21 at 1.24.55 PM.png"/>
          <p:cNvPicPr>
            <a:picLocks noChangeAspect="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4800" y="4953000"/>
            <a:ext cx="6400800" cy="175446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48" name="TextBox 47"/>
          <p:cNvSpPr txBox="1"/>
          <p:nvPr/>
        </p:nvSpPr>
        <p:spPr>
          <a:xfrm>
            <a:off x="7086600" y="1371600"/>
            <a:ext cx="1828800" cy="984885"/>
          </a:xfrm>
          <a:prstGeom prst="rect">
            <a:avLst/>
          </a:prstGeom>
          <a:noFill/>
        </p:spPr>
        <p:txBody>
          <a:bodyPr wrap="square" rtlCol="0">
            <a:spAutoFit/>
          </a:bodyPr>
          <a:lstStyle/>
          <a:p>
            <a:pPr algn="ctr"/>
            <a:r>
              <a:rPr lang="en-US" sz="1600" b="1" dirty="0" smtClean="0"/>
              <a:t>Analyze</a:t>
            </a:r>
          </a:p>
          <a:p>
            <a:pPr algn="ctr"/>
            <a:r>
              <a:rPr lang="en-US" sz="1400" dirty="0" smtClean="0"/>
              <a:t>Simulated with Shakespeare </a:t>
            </a:r>
            <a:r>
              <a:rPr lang="en-US" sz="1400" dirty="0" err="1" smtClean="0"/>
              <a:t>Wordcount</a:t>
            </a:r>
            <a:endParaRPr lang="en-US" sz="1400" dirty="0" smtClean="0"/>
          </a:p>
        </p:txBody>
      </p:sp>
      <p:sp>
        <p:nvSpPr>
          <p:cNvPr id="49" name="TextBox 48"/>
          <p:cNvSpPr txBox="1"/>
          <p:nvPr/>
        </p:nvSpPr>
        <p:spPr>
          <a:xfrm>
            <a:off x="6477000" y="3200400"/>
            <a:ext cx="2895600" cy="1015663"/>
          </a:xfrm>
          <a:prstGeom prst="rect">
            <a:avLst/>
          </a:prstGeom>
          <a:noFill/>
        </p:spPr>
        <p:txBody>
          <a:bodyPr wrap="square" rtlCol="0">
            <a:spAutoFit/>
          </a:bodyPr>
          <a:lstStyle/>
          <a:p>
            <a:pPr algn="ctr"/>
            <a:r>
              <a:rPr lang="en-US" sz="1600" b="1" dirty="0" smtClean="0"/>
              <a:t>Extract Transform Load </a:t>
            </a:r>
          </a:p>
          <a:p>
            <a:pPr algn="ctr"/>
            <a:r>
              <a:rPr lang="en-US" sz="1600" b="1" dirty="0" smtClean="0"/>
              <a:t>(ETL)</a:t>
            </a:r>
          </a:p>
          <a:p>
            <a:pPr algn="ctr"/>
            <a:r>
              <a:rPr lang="en-US" sz="1400" dirty="0" smtClean="0"/>
              <a:t>Simulated with </a:t>
            </a:r>
          </a:p>
          <a:p>
            <a:pPr algn="ctr"/>
            <a:r>
              <a:rPr lang="en-US" sz="1400" dirty="0" smtClean="0"/>
              <a:t>Yahoo </a:t>
            </a:r>
            <a:r>
              <a:rPr lang="en-US" sz="1400" dirty="0" err="1" smtClean="0"/>
              <a:t>TeraSort</a:t>
            </a:r>
            <a:endParaRPr lang="en-US" sz="1200" dirty="0" smtClean="0"/>
          </a:p>
        </p:txBody>
      </p:sp>
      <p:sp>
        <p:nvSpPr>
          <p:cNvPr id="50" name="TextBox 49"/>
          <p:cNvSpPr txBox="1"/>
          <p:nvPr/>
        </p:nvSpPr>
        <p:spPr>
          <a:xfrm>
            <a:off x="6477000" y="5105400"/>
            <a:ext cx="2895600" cy="1231106"/>
          </a:xfrm>
          <a:prstGeom prst="rect">
            <a:avLst/>
          </a:prstGeom>
          <a:noFill/>
        </p:spPr>
        <p:txBody>
          <a:bodyPr wrap="square" rtlCol="0">
            <a:spAutoFit/>
          </a:bodyPr>
          <a:lstStyle/>
          <a:p>
            <a:pPr algn="ctr"/>
            <a:r>
              <a:rPr lang="en-US" sz="1600" b="1" dirty="0" smtClean="0"/>
              <a:t>Extract Transform Load </a:t>
            </a:r>
          </a:p>
          <a:p>
            <a:pPr algn="ctr"/>
            <a:r>
              <a:rPr lang="en-US" sz="1600" b="1" dirty="0" smtClean="0"/>
              <a:t>(ETL)</a:t>
            </a:r>
          </a:p>
          <a:p>
            <a:pPr algn="ctr"/>
            <a:r>
              <a:rPr lang="en-US" sz="1400" dirty="0"/>
              <a:t>Simulated with </a:t>
            </a:r>
          </a:p>
          <a:p>
            <a:pPr algn="ctr"/>
            <a:r>
              <a:rPr lang="en-US" sz="1400" dirty="0"/>
              <a:t>Yahoo </a:t>
            </a:r>
            <a:r>
              <a:rPr lang="en-US" sz="1400" dirty="0" err="1" smtClean="0"/>
              <a:t>TeraSort</a:t>
            </a:r>
            <a:r>
              <a:rPr lang="en-US" sz="1400" dirty="0" smtClean="0"/>
              <a:t> with output replication</a:t>
            </a:r>
            <a:endParaRPr lang="en-US" sz="1200" dirty="0"/>
          </a:p>
        </p:txBody>
      </p:sp>
      <p:sp>
        <p:nvSpPr>
          <p:cNvPr id="51" name="Title 1"/>
          <p:cNvSpPr>
            <a:spLocks noGrp="1"/>
          </p:cNvSpPr>
          <p:nvPr>
            <p:ph type="title"/>
          </p:nvPr>
        </p:nvSpPr>
        <p:spPr>
          <a:xfrm>
            <a:off x="304800" y="76200"/>
            <a:ext cx="7800556" cy="666120"/>
          </a:xfrm>
        </p:spPr>
        <p:txBody>
          <a:bodyPr/>
          <a:lstStyle/>
          <a:p>
            <a:pPr>
              <a:defRPr/>
            </a:pPr>
            <a:r>
              <a:rPr lang="en-US" dirty="0" smtClean="0"/>
              <a:t>Job Patterns</a:t>
            </a:r>
            <a:endParaRPr dirty="0"/>
          </a:p>
        </p:txBody>
      </p:sp>
      <p:sp>
        <p:nvSpPr>
          <p:cNvPr id="52" name="TextBox 51"/>
          <p:cNvSpPr txBox="1"/>
          <p:nvPr/>
        </p:nvSpPr>
        <p:spPr>
          <a:xfrm>
            <a:off x="457200" y="697468"/>
            <a:ext cx="8001000" cy="369332"/>
          </a:xfrm>
          <a:prstGeom prst="rect">
            <a:avLst/>
          </a:prstGeom>
          <a:noFill/>
        </p:spPr>
        <p:txBody>
          <a:bodyPr wrap="square" rtlCol="0">
            <a:spAutoFit/>
          </a:bodyPr>
          <a:lstStyle/>
          <a:p>
            <a:r>
              <a:rPr lang="en-US" dirty="0" smtClean="0"/>
              <a:t>Job Patterns have varying impact on network utilization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2267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46507" y="275168"/>
            <a:ext cx="6109097" cy="838200"/>
          </a:xfrm>
        </p:spPr>
        <p:txBody>
          <a:bodyPr/>
          <a:lstStyle/>
          <a:p>
            <a:pPr>
              <a:defRPr/>
            </a:pPr>
            <a:r>
              <a:rPr dirty="0" smtClean="0"/>
              <a:t>Data Locality in HDFS</a:t>
            </a:r>
            <a:endParaRPr dirty="0"/>
          </a:p>
        </p:txBody>
      </p:sp>
      <p:sp>
        <p:nvSpPr>
          <p:cNvPr id="3" name="Slide Number Placeholder 2"/>
          <p:cNvSpPr>
            <a:spLocks noGrp="1"/>
          </p:cNvSpPr>
          <p:nvPr>
            <p:ph type="sldNum" sz="quarter" idx="4"/>
          </p:nvPr>
        </p:nvSpPr>
        <p:spPr/>
        <p:txBody>
          <a:bodyPr/>
          <a:lstStyle/>
          <a:p>
            <a:fld id="{2F5CCB13-0A32-4557-88E9-079F0C330695}" type="slidenum">
              <a:rPr lang="en-US" smtClean="0">
                <a:solidFill>
                  <a:prstClr val="black">
                    <a:tint val="75000"/>
                  </a:prstClr>
                </a:solidFill>
              </a:rPr>
              <a:pPr/>
              <a:t>12</a:t>
            </a:fld>
            <a:endParaRPr lang="en-US" dirty="0">
              <a:solidFill>
                <a:prstClr val="black">
                  <a:tint val="75000"/>
                </a:prstClr>
              </a:solidFill>
            </a:endParaRPr>
          </a:p>
        </p:txBody>
      </p:sp>
      <p:sp>
        <p:nvSpPr>
          <p:cNvPr id="193538" name="TextBox 3"/>
          <p:cNvSpPr txBox="1">
            <a:spLocks noChangeArrowheads="1"/>
          </p:cNvSpPr>
          <p:nvPr/>
        </p:nvSpPr>
        <p:spPr bwMode="auto">
          <a:xfrm>
            <a:off x="457200" y="1524001"/>
            <a:ext cx="3223022" cy="469417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76780" tIns="38389" rIns="76780" bIns="3838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3703" eaLnBrk="1" hangingPunct="1"/>
            <a:r>
              <a:rPr lang="en-US" b="1" dirty="0">
                <a:solidFill>
                  <a:prstClr val="black"/>
                </a:solidFill>
              </a:rPr>
              <a:t>Data Locality – The ability to process data where it is locally stored.</a:t>
            </a:r>
          </a:p>
          <a:p>
            <a:pPr algn="ctr" defTabSz="913703" eaLnBrk="1" hangingPunct="1"/>
            <a:endParaRPr lang="en-US" dirty="0">
              <a:solidFill>
                <a:prstClr val="black"/>
              </a:solidFill>
            </a:endParaRPr>
          </a:p>
          <a:p>
            <a:pPr algn="ctr" defTabSz="913703" eaLnBrk="1" hangingPunct="1"/>
            <a:endParaRPr lang="en-US" dirty="0">
              <a:solidFill>
                <a:prstClr val="black"/>
              </a:solidFill>
            </a:endParaRPr>
          </a:p>
          <a:p>
            <a:pPr defTabSz="913703" eaLnBrk="1" hangingPunct="1"/>
            <a:r>
              <a:rPr lang="en-US" sz="1300" dirty="0">
                <a:solidFill>
                  <a:prstClr val="black"/>
                </a:solidFill>
              </a:rPr>
              <a:t/>
            </a:r>
            <a:br>
              <a:rPr lang="en-US" sz="1300" dirty="0">
                <a:solidFill>
                  <a:prstClr val="black"/>
                </a:solidFill>
              </a:rPr>
            </a:br>
            <a:endParaRPr lang="en-US" sz="1300" dirty="0">
              <a:solidFill>
                <a:prstClr val="black"/>
              </a:solidFill>
            </a:endParaRPr>
          </a:p>
          <a:p>
            <a:pPr defTabSz="913703" eaLnBrk="1" hangingPunct="1"/>
            <a:r>
              <a:rPr lang="en-US" sz="1300" dirty="0">
                <a:solidFill>
                  <a:srgbClr val="000000"/>
                </a:solidFill>
              </a:rPr>
              <a:t>Note:</a:t>
            </a:r>
          </a:p>
          <a:p>
            <a:pPr defTabSz="913703" eaLnBrk="1" hangingPunct="1"/>
            <a:r>
              <a:rPr lang="en-US" sz="1300" dirty="0">
                <a:solidFill>
                  <a:srgbClr val="000000"/>
                </a:solidFill>
              </a:rPr>
              <a:t>During the Map Phase, the JobTracker attempts to use data locality to schedule map tasks where the data is locally stored. This is not perfect and is dependent on a data nodes where the data is located. This is a consideration when choosing the replication factor. More replicas tend to create higher probability for data locality.</a:t>
            </a:r>
          </a:p>
        </p:txBody>
      </p:sp>
      <p:cxnSp>
        <p:nvCxnSpPr>
          <p:cNvPr id="14" name="Straight Connector 13"/>
          <p:cNvCxnSpPr/>
          <p:nvPr/>
        </p:nvCxnSpPr>
        <p:spPr>
          <a:xfrm>
            <a:off x="361950" y="3871096"/>
            <a:ext cx="331827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09575" y="6257880"/>
            <a:ext cx="3318272" cy="0"/>
          </a:xfrm>
          <a:prstGeom prst="line">
            <a:avLst/>
          </a:prstGeom>
        </p:spPr>
        <p:style>
          <a:lnRef idx="2">
            <a:schemeClr val="accent1"/>
          </a:lnRef>
          <a:fillRef idx="0">
            <a:schemeClr val="accent1"/>
          </a:fillRef>
          <a:effectRef idx="1">
            <a:schemeClr val="accent1"/>
          </a:effectRef>
          <a:fontRef idx="minor">
            <a:schemeClr val="tx1"/>
          </a:fontRef>
        </p:style>
      </p:cxnSp>
      <p:pic>
        <p:nvPicPr>
          <p:cNvPr id="193541" name="Picture 8"/>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466331" y="2832100"/>
            <a:ext cx="3429000" cy="27511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93542" name="Rectangle 5"/>
          <p:cNvSpPr>
            <a:spLocks noChangeArrowheads="1"/>
          </p:cNvSpPr>
          <p:nvPr/>
        </p:nvSpPr>
        <p:spPr bwMode="auto">
          <a:xfrm>
            <a:off x="4599681" y="5497517"/>
            <a:ext cx="3429000" cy="53919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76780" tIns="38389" rIns="76780" bIns="38389">
            <a:spAutoFit/>
          </a:bodyPr>
          <a:lstStyle/>
          <a:p>
            <a:pPr defTabSz="913703"/>
            <a:r>
              <a:rPr lang="en-US" sz="1000" dirty="0">
                <a:solidFill>
                  <a:prstClr val="black"/>
                </a:solidFill>
                <a:latin typeface="Calibri" pitchFamily="34" charset="0"/>
                <a:cs typeface="Arial" pitchFamily="34" charset="0"/>
              </a:rPr>
              <a:t>Map Tasks: Initial spike for non-local data. Sometimes a task may be scheduled on a node that does not have the data available locally.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17773871"/>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47945" y="279003"/>
            <a:ext cx="6648255" cy="838200"/>
          </a:xfrm>
        </p:spPr>
        <p:txBody>
          <a:bodyPr/>
          <a:lstStyle/>
          <a:p>
            <a:pPr>
              <a:defRPr/>
            </a:pPr>
            <a:r>
              <a:rPr dirty="0" smtClean="0"/>
              <a:t>Multi-</a:t>
            </a:r>
            <a:r>
              <a:rPr lang="en-US" dirty="0" smtClean="0"/>
              <a:t>Job </a:t>
            </a:r>
            <a:r>
              <a:rPr dirty="0" smtClean="0"/>
              <a:t>Cluster Characteristics</a:t>
            </a:r>
            <a:endParaRPr dirty="0"/>
          </a:p>
        </p:txBody>
      </p:sp>
      <p:sp>
        <p:nvSpPr>
          <p:cNvPr id="3" name="Slide Number Placeholder 2"/>
          <p:cNvSpPr>
            <a:spLocks noGrp="1"/>
          </p:cNvSpPr>
          <p:nvPr>
            <p:ph type="sldNum" sz="quarter" idx="4"/>
          </p:nvPr>
        </p:nvSpPr>
        <p:spPr/>
        <p:txBody>
          <a:bodyPr/>
          <a:lstStyle/>
          <a:p>
            <a:fld id="{2F5CCB13-0A32-4557-88E9-079F0C330695}" type="slidenum">
              <a:rPr lang="en-US" smtClean="0">
                <a:solidFill>
                  <a:prstClr val="black">
                    <a:tint val="75000"/>
                  </a:prstClr>
                </a:solidFill>
              </a:rPr>
              <a:pPr/>
              <a:t>13</a:t>
            </a:fld>
            <a:endParaRPr lang="en-US" dirty="0">
              <a:solidFill>
                <a:prstClr val="black">
                  <a:tint val="75000"/>
                </a:prstClr>
              </a:solidFill>
            </a:endParaRPr>
          </a:p>
        </p:txBody>
      </p:sp>
      <p:sp>
        <p:nvSpPr>
          <p:cNvPr id="195586" name="TextBox 3"/>
          <p:cNvSpPr txBox="1">
            <a:spLocks noChangeArrowheads="1"/>
          </p:cNvSpPr>
          <p:nvPr/>
        </p:nvSpPr>
        <p:spPr bwMode="auto">
          <a:xfrm>
            <a:off x="697999" y="2057400"/>
            <a:ext cx="2936081" cy="146252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76780" tIns="38389" rIns="76780" bIns="3838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3703" eaLnBrk="1" hangingPunct="1"/>
            <a:r>
              <a:rPr lang="en-US" sz="1800" b="1" dirty="0">
                <a:solidFill>
                  <a:prstClr val="black"/>
                </a:solidFill>
              </a:rPr>
              <a:t>Hadoop clusters are generally multi-use. The effect of background use can effect any single </a:t>
            </a:r>
            <a:r>
              <a:rPr lang="en-US" sz="1800" b="1" dirty="0" smtClean="0">
                <a:solidFill>
                  <a:prstClr val="black"/>
                </a:solidFill>
              </a:rPr>
              <a:t>job’s </a:t>
            </a:r>
            <a:r>
              <a:rPr lang="en-US" sz="1800" b="1" dirty="0">
                <a:solidFill>
                  <a:prstClr val="black"/>
                </a:solidFill>
              </a:rPr>
              <a:t>completion.</a:t>
            </a:r>
          </a:p>
        </p:txBody>
      </p:sp>
      <p:grpSp>
        <p:nvGrpSpPr>
          <p:cNvPr id="195587" name="Group 160"/>
          <p:cNvGrpSpPr>
            <a:grpSpLocks/>
          </p:cNvGrpSpPr>
          <p:nvPr/>
        </p:nvGrpSpPr>
        <p:grpSpPr bwMode="auto">
          <a:xfrm>
            <a:off x="1292120" y="5010150"/>
            <a:ext cx="6516291" cy="1640850"/>
            <a:chOff x="619125" y="2620129"/>
            <a:chExt cx="7750175" cy="4029028"/>
          </a:xfrm>
        </p:grpSpPr>
        <p:cxnSp>
          <p:nvCxnSpPr>
            <p:cNvPr id="8" name="Straight Connector 7"/>
            <p:cNvCxnSpPr/>
            <p:nvPr/>
          </p:nvCxnSpPr>
          <p:spPr>
            <a:xfrm>
              <a:off x="646031" y="4378143"/>
              <a:ext cx="7723269" cy="35081"/>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366058" y="3742762"/>
              <a:ext cx="0" cy="1196697"/>
            </a:xfrm>
            <a:prstGeom prst="line">
              <a:avLst/>
            </a:prstGeom>
            <a:ln w="76200" cmpd="sng">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1" name="Straight Connector 10"/>
            <p:cNvCxnSpPr/>
            <p:nvPr/>
          </p:nvCxnSpPr>
          <p:spPr>
            <a:xfrm>
              <a:off x="8369300" y="3777846"/>
              <a:ext cx="0" cy="1200594"/>
            </a:xfrm>
            <a:prstGeom prst="line">
              <a:avLst/>
            </a:prstGeom>
            <a:ln w="76200" cmpd="sng">
              <a:solidFill>
                <a:schemeClr val="tx1"/>
              </a:solidFill>
            </a:ln>
          </p:spPr>
          <p:style>
            <a:lnRef idx="2">
              <a:schemeClr val="accent6"/>
            </a:lnRef>
            <a:fillRef idx="0">
              <a:schemeClr val="accent6"/>
            </a:fillRef>
            <a:effectRef idx="1">
              <a:schemeClr val="accent6"/>
            </a:effectRef>
            <a:fontRef idx="minor">
              <a:schemeClr val="tx1"/>
            </a:fontRef>
          </p:style>
        </p:cxnSp>
        <p:grpSp>
          <p:nvGrpSpPr>
            <p:cNvPr id="195595" name="Group 12"/>
            <p:cNvGrpSpPr>
              <a:grpSpLocks/>
            </p:cNvGrpSpPr>
            <p:nvPr/>
          </p:nvGrpSpPr>
          <p:grpSpPr bwMode="auto">
            <a:xfrm>
              <a:off x="1093788" y="3867150"/>
              <a:ext cx="6700837" cy="1046162"/>
              <a:chOff x="1055996" y="2996322"/>
              <a:chExt cx="6700015" cy="1234306"/>
            </a:xfrm>
          </p:grpSpPr>
          <p:cxnSp>
            <p:nvCxnSpPr>
              <p:cNvPr id="13" name="Straight Connector 12"/>
              <p:cNvCxnSpPr/>
              <p:nvPr/>
            </p:nvCxnSpPr>
            <p:spPr>
              <a:xfrm>
                <a:off x="1055719" y="2996733"/>
                <a:ext cx="0" cy="1195755"/>
              </a:xfrm>
              <a:prstGeom prst="line">
                <a:avLst/>
              </a:prstGeom>
              <a:ln w="57150" cmpd="sng">
                <a:solidFill>
                  <a:srgbClr val="0096D6"/>
                </a:solidFill>
              </a:ln>
            </p:spPr>
            <p:style>
              <a:lnRef idx="2">
                <a:schemeClr val="accent4"/>
              </a:lnRef>
              <a:fillRef idx="0">
                <a:schemeClr val="accent4"/>
              </a:fillRef>
              <a:effectRef idx="1">
                <a:schemeClr val="accent4"/>
              </a:effectRef>
              <a:fontRef idx="minor">
                <a:schemeClr val="tx1"/>
              </a:fontRef>
            </p:style>
          </p:cxnSp>
          <p:cxnSp>
            <p:nvCxnSpPr>
              <p:cNvPr id="16" name="Straight Connector 15"/>
              <p:cNvCxnSpPr/>
              <p:nvPr/>
            </p:nvCxnSpPr>
            <p:spPr>
              <a:xfrm>
                <a:off x="2049681" y="2996733"/>
                <a:ext cx="0" cy="1195755"/>
              </a:xfrm>
              <a:prstGeom prst="line">
                <a:avLst/>
              </a:prstGeom>
              <a:ln w="57150" cmpd="sng">
                <a:solidFill>
                  <a:srgbClr val="0096D6"/>
                </a:solidFill>
              </a:ln>
            </p:spPr>
            <p:style>
              <a:lnRef idx="2">
                <a:schemeClr val="accent4"/>
              </a:lnRef>
              <a:fillRef idx="0">
                <a:schemeClr val="accent4"/>
              </a:fillRef>
              <a:effectRef idx="1">
                <a:schemeClr val="accent4"/>
              </a:effectRef>
              <a:fontRef idx="minor">
                <a:schemeClr val="tx1"/>
              </a:fontRef>
            </p:style>
          </p:cxnSp>
          <p:cxnSp>
            <p:nvCxnSpPr>
              <p:cNvPr id="17" name="Straight Connector 16"/>
              <p:cNvCxnSpPr/>
              <p:nvPr/>
            </p:nvCxnSpPr>
            <p:spPr>
              <a:xfrm>
                <a:off x="3274434" y="2996733"/>
                <a:ext cx="0" cy="1195755"/>
              </a:xfrm>
              <a:prstGeom prst="line">
                <a:avLst/>
              </a:prstGeom>
              <a:ln w="57150" cmpd="sng">
                <a:solidFill>
                  <a:srgbClr val="0096D6"/>
                </a:solidFill>
              </a:ln>
            </p:spPr>
            <p:style>
              <a:lnRef idx="2">
                <a:schemeClr val="accent4"/>
              </a:lnRef>
              <a:fillRef idx="0">
                <a:schemeClr val="accent4"/>
              </a:fillRef>
              <a:effectRef idx="1">
                <a:schemeClr val="accent4"/>
              </a:effectRef>
              <a:fontRef idx="minor">
                <a:schemeClr val="tx1"/>
              </a:fontRef>
            </p:style>
          </p:cxnSp>
          <p:cxnSp>
            <p:nvCxnSpPr>
              <p:cNvPr id="18" name="Straight Connector 17"/>
              <p:cNvCxnSpPr/>
              <p:nvPr/>
            </p:nvCxnSpPr>
            <p:spPr>
              <a:xfrm>
                <a:off x="5430852" y="3015130"/>
                <a:ext cx="0" cy="1195755"/>
              </a:xfrm>
              <a:prstGeom prst="line">
                <a:avLst/>
              </a:prstGeom>
              <a:ln w="57150" cmpd="sng">
                <a:solidFill>
                  <a:srgbClr val="0096D6"/>
                </a:solidFill>
              </a:ln>
            </p:spPr>
            <p:style>
              <a:lnRef idx="2">
                <a:schemeClr val="accent4"/>
              </a:lnRef>
              <a:fillRef idx="0">
                <a:schemeClr val="accent4"/>
              </a:fillRef>
              <a:effectRef idx="1">
                <a:schemeClr val="accent4"/>
              </a:effectRef>
              <a:fontRef idx="minor">
                <a:schemeClr val="tx1"/>
              </a:fontRef>
            </p:style>
          </p:cxnSp>
          <p:cxnSp>
            <p:nvCxnSpPr>
              <p:cNvPr id="19" name="Straight Connector 18"/>
              <p:cNvCxnSpPr/>
              <p:nvPr/>
            </p:nvCxnSpPr>
            <p:spPr>
              <a:xfrm>
                <a:off x="6638614" y="3033526"/>
                <a:ext cx="0" cy="1195755"/>
              </a:xfrm>
              <a:prstGeom prst="line">
                <a:avLst/>
              </a:prstGeom>
              <a:ln w="57150" cmpd="sng">
                <a:solidFill>
                  <a:srgbClr val="0096D6"/>
                </a:solidFill>
              </a:ln>
            </p:spPr>
            <p:style>
              <a:lnRef idx="2">
                <a:schemeClr val="accent4"/>
              </a:lnRef>
              <a:fillRef idx="0">
                <a:schemeClr val="accent4"/>
              </a:fillRef>
              <a:effectRef idx="1">
                <a:schemeClr val="accent4"/>
              </a:effectRef>
              <a:fontRef idx="minor">
                <a:schemeClr val="tx1"/>
              </a:fontRef>
            </p:style>
          </p:cxnSp>
          <p:cxnSp>
            <p:nvCxnSpPr>
              <p:cNvPr id="20" name="Straight Connector 19"/>
              <p:cNvCxnSpPr/>
              <p:nvPr/>
            </p:nvCxnSpPr>
            <p:spPr>
              <a:xfrm>
                <a:off x="7755760" y="3033526"/>
                <a:ext cx="0" cy="1195755"/>
              </a:xfrm>
              <a:prstGeom prst="line">
                <a:avLst/>
              </a:prstGeom>
              <a:ln w="57150" cmpd="sng">
                <a:solidFill>
                  <a:srgbClr val="0096D6"/>
                </a:solidFill>
              </a:ln>
            </p:spPr>
            <p:style>
              <a:lnRef idx="2">
                <a:schemeClr val="accent4"/>
              </a:lnRef>
              <a:fillRef idx="0">
                <a:schemeClr val="accent4"/>
              </a:fillRef>
              <a:effectRef idx="1">
                <a:schemeClr val="accent4"/>
              </a:effectRef>
              <a:fontRef idx="minor">
                <a:schemeClr val="tx1"/>
              </a:fontRef>
            </p:style>
          </p:cxnSp>
        </p:grpSp>
        <p:grpSp>
          <p:nvGrpSpPr>
            <p:cNvPr id="195596" name="Group 11"/>
            <p:cNvGrpSpPr>
              <a:grpSpLocks/>
            </p:cNvGrpSpPr>
            <p:nvPr/>
          </p:nvGrpSpPr>
          <p:grpSpPr bwMode="auto">
            <a:xfrm>
              <a:off x="854075" y="3957637"/>
              <a:ext cx="7100888" cy="866775"/>
              <a:chOff x="815663" y="2996322"/>
              <a:chExt cx="7100607" cy="1234306"/>
            </a:xfrm>
          </p:grpSpPr>
          <p:cxnSp>
            <p:nvCxnSpPr>
              <p:cNvPr id="22" name="Straight Connector 21"/>
              <p:cNvCxnSpPr/>
              <p:nvPr/>
            </p:nvCxnSpPr>
            <p:spPr>
              <a:xfrm>
                <a:off x="815782" y="2995637"/>
                <a:ext cx="0" cy="1193438"/>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307140" y="2995637"/>
                <a:ext cx="0" cy="1193438"/>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586096" y="2995637"/>
                <a:ext cx="0" cy="1193438"/>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809826" y="2995637"/>
                <a:ext cx="0" cy="1193438"/>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328089" y="2995637"/>
                <a:ext cx="0" cy="1193438"/>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616957" y="3012288"/>
                <a:ext cx="0" cy="119899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931313" y="2995637"/>
                <a:ext cx="0" cy="1193438"/>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530289" y="3034491"/>
                <a:ext cx="0" cy="1193441"/>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789420" y="3034491"/>
                <a:ext cx="0" cy="1193441"/>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4031560" y="3034491"/>
                <a:ext cx="0" cy="1193441"/>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612127" y="2995637"/>
                <a:ext cx="0" cy="1193438"/>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4881171" y="2995637"/>
                <a:ext cx="0" cy="1193438"/>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131805" y="3034491"/>
                <a:ext cx="0" cy="1193441"/>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5712373" y="3012288"/>
                <a:ext cx="0" cy="119899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5989912" y="3012288"/>
                <a:ext cx="0" cy="119899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6322677" y="3034491"/>
                <a:ext cx="0" cy="1193441"/>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6940061" y="3034491"/>
                <a:ext cx="0" cy="1193441"/>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7217601" y="3034491"/>
                <a:ext cx="0" cy="1193441"/>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7441332" y="3034491"/>
                <a:ext cx="0" cy="1193441"/>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7915697" y="3034491"/>
                <a:ext cx="0" cy="1193441"/>
              </a:xfrm>
              <a:prstGeom prst="line">
                <a:avLst/>
              </a:prstGeom>
              <a:ln w="19050" cmpd="sng"/>
            </p:spPr>
            <p:style>
              <a:lnRef idx="2">
                <a:schemeClr val="accent1"/>
              </a:lnRef>
              <a:fillRef idx="0">
                <a:schemeClr val="accent1"/>
              </a:fillRef>
              <a:effectRef idx="1">
                <a:schemeClr val="accent1"/>
              </a:effectRef>
              <a:fontRef idx="minor">
                <a:schemeClr val="tx1"/>
              </a:fontRef>
            </p:style>
          </p:cxnSp>
        </p:grpSp>
        <p:cxnSp>
          <p:nvCxnSpPr>
            <p:cNvPr id="42" name="Straight Connector 41"/>
            <p:cNvCxnSpPr/>
            <p:nvPr/>
          </p:nvCxnSpPr>
          <p:spPr>
            <a:xfrm>
              <a:off x="619125" y="3812927"/>
              <a:ext cx="0" cy="1200594"/>
            </a:xfrm>
            <a:prstGeom prst="line">
              <a:avLst/>
            </a:prstGeom>
            <a:ln w="76200" cmpd="sng">
              <a:solidFill>
                <a:schemeClr val="tx1"/>
              </a:solidFill>
            </a:ln>
          </p:spPr>
          <p:style>
            <a:lnRef idx="2">
              <a:schemeClr val="accent6"/>
            </a:lnRef>
            <a:fillRef idx="0">
              <a:schemeClr val="accent6"/>
            </a:fillRef>
            <a:effectRef idx="1">
              <a:schemeClr val="accent6"/>
            </a:effectRef>
            <a:fontRef idx="minor">
              <a:schemeClr val="tx1"/>
            </a:fontRef>
          </p:style>
        </p:cxnSp>
        <p:cxnSp>
          <p:nvCxnSpPr>
            <p:cNvPr id="43" name="Straight Connector 42"/>
            <p:cNvCxnSpPr/>
            <p:nvPr/>
          </p:nvCxnSpPr>
          <p:spPr>
            <a:xfrm>
              <a:off x="685681" y="4253406"/>
              <a:ext cx="0" cy="198798"/>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44" name="Straight Connector 43"/>
            <p:cNvCxnSpPr/>
            <p:nvPr/>
          </p:nvCxnSpPr>
          <p:spPr>
            <a:xfrm>
              <a:off x="820208" y="4253406"/>
              <a:ext cx="0" cy="198798"/>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45" name="Straight Connector 44"/>
            <p:cNvCxnSpPr/>
            <p:nvPr/>
          </p:nvCxnSpPr>
          <p:spPr>
            <a:xfrm>
              <a:off x="946239" y="4265099"/>
              <a:ext cx="0" cy="194902"/>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46" name="Straight Connector 45"/>
            <p:cNvCxnSpPr/>
            <p:nvPr/>
          </p:nvCxnSpPr>
          <p:spPr>
            <a:xfrm>
              <a:off x="1079350" y="4265099"/>
              <a:ext cx="0" cy="194902"/>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47" name="Straight Connector 46"/>
            <p:cNvCxnSpPr/>
            <p:nvPr/>
          </p:nvCxnSpPr>
          <p:spPr>
            <a:xfrm>
              <a:off x="1205380" y="4272895"/>
              <a:ext cx="0" cy="198801"/>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48" name="Straight Connector 47"/>
            <p:cNvCxnSpPr/>
            <p:nvPr/>
          </p:nvCxnSpPr>
          <p:spPr>
            <a:xfrm>
              <a:off x="1339907" y="4272895"/>
              <a:ext cx="0" cy="198801"/>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49" name="Straight Connector 48"/>
            <p:cNvCxnSpPr/>
            <p:nvPr/>
          </p:nvCxnSpPr>
          <p:spPr>
            <a:xfrm>
              <a:off x="1463105" y="4280691"/>
              <a:ext cx="0" cy="198801"/>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50" name="Straight Connector 49"/>
            <p:cNvCxnSpPr/>
            <p:nvPr/>
          </p:nvCxnSpPr>
          <p:spPr>
            <a:xfrm>
              <a:off x="1599048" y="4280691"/>
              <a:ext cx="0" cy="198801"/>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51" name="Straight Connector 50"/>
            <p:cNvCxnSpPr/>
            <p:nvPr/>
          </p:nvCxnSpPr>
          <p:spPr>
            <a:xfrm>
              <a:off x="1723663" y="4292386"/>
              <a:ext cx="0" cy="194902"/>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52" name="Straight Connector 51"/>
            <p:cNvCxnSpPr/>
            <p:nvPr/>
          </p:nvCxnSpPr>
          <p:spPr>
            <a:xfrm>
              <a:off x="1859606" y="4292386"/>
              <a:ext cx="0" cy="194902"/>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53" name="Straight Connector 52"/>
            <p:cNvCxnSpPr/>
            <p:nvPr/>
          </p:nvCxnSpPr>
          <p:spPr>
            <a:xfrm>
              <a:off x="1984221" y="4300182"/>
              <a:ext cx="0" cy="198798"/>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54" name="Straight Connector 53"/>
            <p:cNvCxnSpPr/>
            <p:nvPr/>
          </p:nvCxnSpPr>
          <p:spPr>
            <a:xfrm>
              <a:off x="2117332" y="4300182"/>
              <a:ext cx="0" cy="198798"/>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55" name="Straight Connector 54"/>
            <p:cNvCxnSpPr/>
            <p:nvPr/>
          </p:nvCxnSpPr>
          <p:spPr>
            <a:xfrm>
              <a:off x="2233450" y="4300182"/>
              <a:ext cx="0" cy="194902"/>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56" name="Straight Connector 55"/>
            <p:cNvCxnSpPr/>
            <p:nvPr/>
          </p:nvCxnSpPr>
          <p:spPr>
            <a:xfrm>
              <a:off x="2367977" y="4300182"/>
              <a:ext cx="0" cy="194902"/>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57" name="Straight Connector 56"/>
            <p:cNvCxnSpPr/>
            <p:nvPr/>
          </p:nvCxnSpPr>
          <p:spPr>
            <a:xfrm>
              <a:off x="2492592" y="4307978"/>
              <a:ext cx="0" cy="198798"/>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58" name="Straight Connector 57"/>
            <p:cNvCxnSpPr/>
            <p:nvPr/>
          </p:nvCxnSpPr>
          <p:spPr>
            <a:xfrm>
              <a:off x="2627118" y="4307978"/>
              <a:ext cx="0" cy="198798"/>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59" name="Straight Connector 58"/>
            <p:cNvCxnSpPr/>
            <p:nvPr/>
          </p:nvCxnSpPr>
          <p:spPr>
            <a:xfrm>
              <a:off x="2753149" y="4300182"/>
              <a:ext cx="0" cy="198798"/>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60" name="Straight Connector 59"/>
            <p:cNvCxnSpPr/>
            <p:nvPr/>
          </p:nvCxnSpPr>
          <p:spPr>
            <a:xfrm>
              <a:off x="2887676" y="4300182"/>
              <a:ext cx="0" cy="198798"/>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61" name="Straight Connector 60"/>
            <p:cNvCxnSpPr/>
            <p:nvPr/>
          </p:nvCxnSpPr>
          <p:spPr>
            <a:xfrm>
              <a:off x="3010875" y="4307978"/>
              <a:ext cx="0" cy="198798"/>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62" name="Straight Connector 61"/>
            <p:cNvCxnSpPr/>
            <p:nvPr/>
          </p:nvCxnSpPr>
          <p:spPr>
            <a:xfrm>
              <a:off x="3146818" y="4307978"/>
              <a:ext cx="0" cy="198798"/>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63" name="Straight Connector 62"/>
            <p:cNvCxnSpPr/>
            <p:nvPr/>
          </p:nvCxnSpPr>
          <p:spPr>
            <a:xfrm>
              <a:off x="3271433" y="4319671"/>
              <a:ext cx="0" cy="194902"/>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64" name="Straight Connector 63"/>
            <p:cNvCxnSpPr/>
            <p:nvPr/>
          </p:nvCxnSpPr>
          <p:spPr>
            <a:xfrm>
              <a:off x="3404544" y="4319671"/>
              <a:ext cx="0" cy="194902"/>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65" name="Straight Connector 64"/>
            <p:cNvCxnSpPr/>
            <p:nvPr/>
          </p:nvCxnSpPr>
          <p:spPr>
            <a:xfrm>
              <a:off x="3530574" y="4327467"/>
              <a:ext cx="0" cy="198801"/>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66" name="Straight Connector 65"/>
            <p:cNvCxnSpPr/>
            <p:nvPr/>
          </p:nvCxnSpPr>
          <p:spPr>
            <a:xfrm>
              <a:off x="3665101" y="4311875"/>
              <a:ext cx="0" cy="194902"/>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67" name="Straight Connector 66"/>
            <p:cNvCxnSpPr/>
            <p:nvPr/>
          </p:nvCxnSpPr>
          <p:spPr>
            <a:xfrm>
              <a:off x="3789716" y="4319671"/>
              <a:ext cx="0" cy="194902"/>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68" name="Straight Connector 67"/>
            <p:cNvCxnSpPr/>
            <p:nvPr/>
          </p:nvCxnSpPr>
          <p:spPr>
            <a:xfrm>
              <a:off x="3924242" y="4319671"/>
              <a:ext cx="0" cy="194902"/>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69" name="Straight Connector 68"/>
            <p:cNvCxnSpPr/>
            <p:nvPr/>
          </p:nvCxnSpPr>
          <p:spPr>
            <a:xfrm>
              <a:off x="4050273" y="4327467"/>
              <a:ext cx="0" cy="194902"/>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70" name="Straight Connector 69"/>
            <p:cNvCxnSpPr/>
            <p:nvPr/>
          </p:nvCxnSpPr>
          <p:spPr>
            <a:xfrm>
              <a:off x="4183384" y="4327467"/>
              <a:ext cx="0" cy="194902"/>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71" name="Straight Connector 70"/>
            <p:cNvCxnSpPr/>
            <p:nvPr/>
          </p:nvCxnSpPr>
          <p:spPr>
            <a:xfrm>
              <a:off x="4307999" y="4319671"/>
              <a:ext cx="0" cy="194902"/>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72" name="Straight Connector 71"/>
            <p:cNvCxnSpPr/>
            <p:nvPr/>
          </p:nvCxnSpPr>
          <p:spPr>
            <a:xfrm>
              <a:off x="4443942" y="4319671"/>
              <a:ext cx="0" cy="194902"/>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73" name="Straight Connector 72"/>
            <p:cNvCxnSpPr/>
            <p:nvPr/>
          </p:nvCxnSpPr>
          <p:spPr>
            <a:xfrm>
              <a:off x="4567140" y="4327467"/>
              <a:ext cx="0" cy="194902"/>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74" name="Straight Connector 73"/>
            <p:cNvCxnSpPr/>
            <p:nvPr/>
          </p:nvCxnSpPr>
          <p:spPr>
            <a:xfrm>
              <a:off x="4701668" y="4327467"/>
              <a:ext cx="0" cy="194902"/>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75" name="Straight Connector 74"/>
            <p:cNvCxnSpPr/>
            <p:nvPr/>
          </p:nvCxnSpPr>
          <p:spPr>
            <a:xfrm>
              <a:off x="4827698" y="4354754"/>
              <a:ext cx="0" cy="194902"/>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76" name="Straight Connector 75"/>
            <p:cNvCxnSpPr/>
            <p:nvPr/>
          </p:nvCxnSpPr>
          <p:spPr>
            <a:xfrm>
              <a:off x="4962225" y="4319671"/>
              <a:ext cx="0" cy="194902"/>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77" name="Straight Connector 76"/>
            <p:cNvCxnSpPr/>
            <p:nvPr/>
          </p:nvCxnSpPr>
          <p:spPr>
            <a:xfrm>
              <a:off x="5088255" y="4327467"/>
              <a:ext cx="0" cy="198801"/>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78" name="Straight Connector 77"/>
            <p:cNvCxnSpPr/>
            <p:nvPr/>
          </p:nvCxnSpPr>
          <p:spPr>
            <a:xfrm>
              <a:off x="5221366" y="4311875"/>
              <a:ext cx="0" cy="194902"/>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79" name="Straight Connector 78"/>
            <p:cNvCxnSpPr/>
            <p:nvPr/>
          </p:nvCxnSpPr>
          <p:spPr>
            <a:xfrm>
              <a:off x="5337485" y="4327467"/>
              <a:ext cx="0" cy="194902"/>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80" name="Straight Connector 79"/>
            <p:cNvCxnSpPr/>
            <p:nvPr/>
          </p:nvCxnSpPr>
          <p:spPr>
            <a:xfrm>
              <a:off x="5472012" y="4327467"/>
              <a:ext cx="0" cy="194902"/>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81" name="Straight Connector 80"/>
            <p:cNvCxnSpPr/>
            <p:nvPr/>
          </p:nvCxnSpPr>
          <p:spPr>
            <a:xfrm>
              <a:off x="5596627" y="4335263"/>
              <a:ext cx="0" cy="198801"/>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82" name="Straight Connector 81"/>
            <p:cNvCxnSpPr/>
            <p:nvPr/>
          </p:nvCxnSpPr>
          <p:spPr>
            <a:xfrm>
              <a:off x="5731153" y="4354754"/>
              <a:ext cx="0" cy="194902"/>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83" name="Straight Connector 82"/>
            <p:cNvCxnSpPr/>
            <p:nvPr/>
          </p:nvCxnSpPr>
          <p:spPr>
            <a:xfrm>
              <a:off x="5855768" y="4343059"/>
              <a:ext cx="0" cy="198801"/>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84" name="Straight Connector 83"/>
            <p:cNvCxnSpPr/>
            <p:nvPr/>
          </p:nvCxnSpPr>
          <p:spPr>
            <a:xfrm>
              <a:off x="5991711" y="4343059"/>
              <a:ext cx="0" cy="198801"/>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85" name="Straight Connector 84"/>
            <p:cNvCxnSpPr/>
            <p:nvPr/>
          </p:nvCxnSpPr>
          <p:spPr>
            <a:xfrm>
              <a:off x="6114910" y="4354754"/>
              <a:ext cx="0" cy="194902"/>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86" name="Straight Connector 85"/>
            <p:cNvCxnSpPr/>
            <p:nvPr/>
          </p:nvCxnSpPr>
          <p:spPr>
            <a:xfrm>
              <a:off x="6249436" y="4354754"/>
              <a:ext cx="0" cy="194902"/>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87" name="Straight Connector 86"/>
            <p:cNvCxnSpPr/>
            <p:nvPr/>
          </p:nvCxnSpPr>
          <p:spPr>
            <a:xfrm>
              <a:off x="6375467" y="4343059"/>
              <a:ext cx="0" cy="198801"/>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88" name="Straight Connector 87"/>
            <p:cNvCxnSpPr/>
            <p:nvPr/>
          </p:nvCxnSpPr>
          <p:spPr>
            <a:xfrm>
              <a:off x="6508578" y="4362551"/>
              <a:ext cx="0" cy="194902"/>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89" name="Straight Connector 88"/>
            <p:cNvCxnSpPr/>
            <p:nvPr/>
          </p:nvCxnSpPr>
          <p:spPr>
            <a:xfrm>
              <a:off x="6634609" y="4370347"/>
              <a:ext cx="0" cy="198798"/>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90" name="Straight Connector 89"/>
            <p:cNvCxnSpPr/>
            <p:nvPr/>
          </p:nvCxnSpPr>
          <p:spPr>
            <a:xfrm>
              <a:off x="6769136" y="4370347"/>
              <a:ext cx="0" cy="198798"/>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91" name="Straight Connector 90"/>
            <p:cNvCxnSpPr/>
            <p:nvPr/>
          </p:nvCxnSpPr>
          <p:spPr>
            <a:xfrm>
              <a:off x="6876758" y="4389836"/>
              <a:ext cx="0" cy="194902"/>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92" name="Straight Connector 91"/>
            <p:cNvCxnSpPr/>
            <p:nvPr/>
          </p:nvCxnSpPr>
          <p:spPr>
            <a:xfrm>
              <a:off x="6991459" y="4354754"/>
              <a:ext cx="0" cy="194902"/>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93" name="Straight Connector 92"/>
            <p:cNvCxnSpPr/>
            <p:nvPr/>
          </p:nvCxnSpPr>
          <p:spPr>
            <a:xfrm>
              <a:off x="7125987" y="4335263"/>
              <a:ext cx="0" cy="198801"/>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94" name="Straight Connector 93"/>
            <p:cNvCxnSpPr/>
            <p:nvPr/>
          </p:nvCxnSpPr>
          <p:spPr>
            <a:xfrm>
              <a:off x="7252017" y="4343059"/>
              <a:ext cx="0" cy="198801"/>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95" name="Straight Connector 94"/>
            <p:cNvCxnSpPr/>
            <p:nvPr/>
          </p:nvCxnSpPr>
          <p:spPr>
            <a:xfrm>
              <a:off x="7386544" y="4327467"/>
              <a:ext cx="0" cy="198801"/>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96" name="Straight Connector 95"/>
            <p:cNvCxnSpPr/>
            <p:nvPr/>
          </p:nvCxnSpPr>
          <p:spPr>
            <a:xfrm>
              <a:off x="7511159" y="4335263"/>
              <a:ext cx="0" cy="198801"/>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97" name="Straight Connector 96"/>
            <p:cNvCxnSpPr/>
            <p:nvPr/>
          </p:nvCxnSpPr>
          <p:spPr>
            <a:xfrm>
              <a:off x="7645686" y="4335263"/>
              <a:ext cx="0" cy="198801"/>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98" name="Straight Connector 97"/>
            <p:cNvCxnSpPr/>
            <p:nvPr/>
          </p:nvCxnSpPr>
          <p:spPr>
            <a:xfrm>
              <a:off x="7770300" y="4343059"/>
              <a:ext cx="0" cy="198801"/>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99" name="Straight Connector 98"/>
            <p:cNvCxnSpPr/>
            <p:nvPr/>
          </p:nvCxnSpPr>
          <p:spPr>
            <a:xfrm>
              <a:off x="7904828" y="4311875"/>
              <a:ext cx="0" cy="194902"/>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100" name="Straight Connector 99"/>
            <p:cNvCxnSpPr/>
            <p:nvPr/>
          </p:nvCxnSpPr>
          <p:spPr>
            <a:xfrm>
              <a:off x="8029442" y="4319671"/>
              <a:ext cx="0" cy="194902"/>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101" name="Straight Connector 100"/>
            <p:cNvCxnSpPr/>
            <p:nvPr/>
          </p:nvCxnSpPr>
          <p:spPr>
            <a:xfrm>
              <a:off x="8163969" y="4335263"/>
              <a:ext cx="0" cy="198801"/>
            </a:xfrm>
            <a:prstGeom prst="line">
              <a:avLst/>
            </a:prstGeom>
            <a:ln w="38100" cmpd="sng"/>
          </p:spPr>
          <p:style>
            <a:lnRef idx="2">
              <a:schemeClr val="accent6"/>
            </a:lnRef>
            <a:fillRef idx="0">
              <a:schemeClr val="accent6"/>
            </a:fillRef>
            <a:effectRef idx="1">
              <a:schemeClr val="accent6"/>
            </a:effectRef>
            <a:fontRef idx="minor">
              <a:schemeClr val="tx1"/>
            </a:fontRef>
          </p:style>
        </p:cxnSp>
        <p:cxnSp>
          <p:nvCxnSpPr>
            <p:cNvPr id="102" name="Straight Connector 101"/>
            <p:cNvCxnSpPr/>
            <p:nvPr/>
          </p:nvCxnSpPr>
          <p:spPr>
            <a:xfrm>
              <a:off x="8290000" y="4346958"/>
              <a:ext cx="0" cy="194902"/>
            </a:xfrm>
            <a:prstGeom prst="line">
              <a:avLst/>
            </a:prstGeom>
            <a:ln w="38100" cmpd="sng"/>
          </p:spPr>
          <p:style>
            <a:lnRef idx="2">
              <a:schemeClr val="accent6"/>
            </a:lnRef>
            <a:fillRef idx="0">
              <a:schemeClr val="accent6"/>
            </a:fillRef>
            <a:effectRef idx="1">
              <a:schemeClr val="accent6"/>
            </a:effectRef>
            <a:fontRef idx="minor">
              <a:schemeClr val="tx1"/>
            </a:fontRef>
          </p:style>
        </p:cxnSp>
        <p:sp>
          <p:nvSpPr>
            <p:cNvPr id="195658" name="TextBox 19"/>
            <p:cNvSpPr txBox="1">
              <a:spLocks noChangeArrowheads="1"/>
            </p:cNvSpPr>
            <p:nvPr/>
          </p:nvSpPr>
          <p:spPr bwMode="auto">
            <a:xfrm>
              <a:off x="2894014" y="5968999"/>
              <a:ext cx="3783010" cy="68015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3703" eaLnBrk="1" hangingPunct="1"/>
              <a:r>
                <a:rPr lang="en-US" sz="1200" dirty="0">
                  <a:solidFill>
                    <a:prstClr val="black"/>
                  </a:solidFill>
                </a:rPr>
                <a:t>Example View of 24 Hour Cluster Use</a:t>
              </a:r>
            </a:p>
          </p:txBody>
        </p:sp>
        <p:sp>
          <p:nvSpPr>
            <p:cNvPr id="107" name="TextBox 106"/>
            <p:cNvSpPr txBox="1"/>
            <p:nvPr/>
          </p:nvSpPr>
          <p:spPr>
            <a:xfrm>
              <a:off x="1848277" y="4939458"/>
              <a:ext cx="5668546" cy="906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defTabSz="913703">
                <a:defRPr/>
              </a:pPr>
              <a:r>
                <a:rPr lang="en-US" sz="900" dirty="0">
                  <a:solidFill>
                    <a:prstClr val="white"/>
                  </a:solidFill>
                </a:rPr>
                <a:t>Large ETL Job Overlaps with medium and small ETL Jobs and many small BI Jobs</a:t>
              </a:r>
            </a:p>
            <a:p>
              <a:pPr algn="ctr" defTabSz="913703">
                <a:defRPr/>
              </a:pPr>
              <a:r>
                <a:rPr lang="en-US" sz="900" dirty="0">
                  <a:solidFill>
                    <a:prstClr val="white"/>
                  </a:solidFill>
                </a:rPr>
                <a:t>(Blue lines are ETL Jobs and purple lines are BI Jobs)</a:t>
              </a:r>
            </a:p>
          </p:txBody>
        </p:sp>
        <p:cxnSp>
          <p:nvCxnSpPr>
            <p:cNvPr id="5" name="Straight Arrow Connector 4"/>
            <p:cNvCxnSpPr/>
            <p:nvPr/>
          </p:nvCxnSpPr>
          <p:spPr>
            <a:xfrm>
              <a:off x="685681" y="3313979"/>
              <a:ext cx="0" cy="4989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08" name="Straight Arrow Connector 107"/>
            <p:cNvCxnSpPr/>
            <p:nvPr/>
          </p:nvCxnSpPr>
          <p:spPr>
            <a:xfrm>
              <a:off x="854193" y="3313979"/>
              <a:ext cx="0" cy="4989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10" name="Straight Arrow Connector 109"/>
            <p:cNvCxnSpPr/>
            <p:nvPr/>
          </p:nvCxnSpPr>
          <p:spPr>
            <a:xfrm>
              <a:off x="1039700" y="3313979"/>
              <a:ext cx="0" cy="4989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11" name="Straight Arrow Connector 110"/>
            <p:cNvCxnSpPr/>
            <p:nvPr/>
          </p:nvCxnSpPr>
          <p:spPr>
            <a:xfrm>
              <a:off x="1208212" y="3313979"/>
              <a:ext cx="0" cy="4989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12" name="Straight Arrow Connector 111"/>
            <p:cNvCxnSpPr/>
            <p:nvPr/>
          </p:nvCxnSpPr>
          <p:spPr>
            <a:xfrm>
              <a:off x="1424872" y="3313979"/>
              <a:ext cx="0" cy="4989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13" name="Straight Arrow Connector 112"/>
            <p:cNvCxnSpPr/>
            <p:nvPr/>
          </p:nvCxnSpPr>
          <p:spPr>
            <a:xfrm>
              <a:off x="1593384" y="3313979"/>
              <a:ext cx="0" cy="4989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14" name="Straight Arrow Connector 113"/>
            <p:cNvCxnSpPr/>
            <p:nvPr/>
          </p:nvCxnSpPr>
          <p:spPr>
            <a:xfrm>
              <a:off x="1778890" y="3313979"/>
              <a:ext cx="0" cy="4989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15" name="Straight Arrow Connector 114"/>
            <p:cNvCxnSpPr/>
            <p:nvPr/>
          </p:nvCxnSpPr>
          <p:spPr>
            <a:xfrm>
              <a:off x="1947403" y="3313979"/>
              <a:ext cx="0" cy="4989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20" name="Straight Arrow Connector 119"/>
            <p:cNvCxnSpPr/>
            <p:nvPr/>
          </p:nvCxnSpPr>
          <p:spPr>
            <a:xfrm>
              <a:off x="2154150" y="3313979"/>
              <a:ext cx="0" cy="4989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21" name="Straight Arrow Connector 120"/>
            <p:cNvCxnSpPr/>
            <p:nvPr/>
          </p:nvCxnSpPr>
          <p:spPr>
            <a:xfrm>
              <a:off x="2322663" y="3313979"/>
              <a:ext cx="0" cy="4989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22" name="Straight Arrow Connector 121"/>
            <p:cNvCxnSpPr/>
            <p:nvPr/>
          </p:nvCxnSpPr>
          <p:spPr>
            <a:xfrm>
              <a:off x="2508168" y="3313979"/>
              <a:ext cx="0" cy="4989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23" name="Straight Arrow Connector 122"/>
            <p:cNvCxnSpPr/>
            <p:nvPr/>
          </p:nvCxnSpPr>
          <p:spPr>
            <a:xfrm>
              <a:off x="2676681" y="3313979"/>
              <a:ext cx="0" cy="4989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24" name="Straight Arrow Connector 123"/>
            <p:cNvCxnSpPr/>
            <p:nvPr/>
          </p:nvCxnSpPr>
          <p:spPr>
            <a:xfrm>
              <a:off x="2893340" y="3313979"/>
              <a:ext cx="0" cy="4989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25" name="Straight Arrow Connector 124"/>
            <p:cNvCxnSpPr/>
            <p:nvPr/>
          </p:nvCxnSpPr>
          <p:spPr>
            <a:xfrm>
              <a:off x="3061854" y="3313979"/>
              <a:ext cx="0" cy="4989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26" name="Straight Arrow Connector 125"/>
            <p:cNvCxnSpPr/>
            <p:nvPr/>
          </p:nvCxnSpPr>
          <p:spPr>
            <a:xfrm>
              <a:off x="3247359" y="3313979"/>
              <a:ext cx="0" cy="4989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27" name="Straight Arrow Connector 126"/>
            <p:cNvCxnSpPr/>
            <p:nvPr/>
          </p:nvCxnSpPr>
          <p:spPr>
            <a:xfrm>
              <a:off x="3415872" y="3313979"/>
              <a:ext cx="0" cy="4989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28" name="Straight Arrow Connector 127"/>
            <p:cNvCxnSpPr/>
            <p:nvPr/>
          </p:nvCxnSpPr>
          <p:spPr>
            <a:xfrm>
              <a:off x="3626867" y="3313979"/>
              <a:ext cx="0" cy="4989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29" name="Straight Arrow Connector 128"/>
            <p:cNvCxnSpPr/>
            <p:nvPr/>
          </p:nvCxnSpPr>
          <p:spPr>
            <a:xfrm>
              <a:off x="3795380" y="3313979"/>
              <a:ext cx="0" cy="4989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30" name="Straight Arrow Connector 129"/>
            <p:cNvCxnSpPr/>
            <p:nvPr/>
          </p:nvCxnSpPr>
          <p:spPr>
            <a:xfrm>
              <a:off x="3980885" y="3313979"/>
              <a:ext cx="0" cy="4989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31" name="Straight Arrow Connector 130"/>
            <p:cNvCxnSpPr/>
            <p:nvPr/>
          </p:nvCxnSpPr>
          <p:spPr>
            <a:xfrm>
              <a:off x="4149399" y="3313979"/>
              <a:ext cx="0" cy="4989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32" name="Straight Arrow Connector 131"/>
            <p:cNvCxnSpPr/>
            <p:nvPr/>
          </p:nvCxnSpPr>
          <p:spPr>
            <a:xfrm>
              <a:off x="4367474" y="3313979"/>
              <a:ext cx="0" cy="4989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33" name="Straight Arrow Connector 132"/>
            <p:cNvCxnSpPr/>
            <p:nvPr/>
          </p:nvCxnSpPr>
          <p:spPr>
            <a:xfrm>
              <a:off x="4535986" y="3313979"/>
              <a:ext cx="0" cy="4989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34" name="Straight Arrow Connector 133"/>
            <p:cNvCxnSpPr/>
            <p:nvPr/>
          </p:nvCxnSpPr>
          <p:spPr>
            <a:xfrm>
              <a:off x="4721493" y="3313979"/>
              <a:ext cx="0" cy="4989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35" name="Straight Arrow Connector 134"/>
            <p:cNvCxnSpPr/>
            <p:nvPr/>
          </p:nvCxnSpPr>
          <p:spPr>
            <a:xfrm>
              <a:off x="4890005" y="3313979"/>
              <a:ext cx="0" cy="4989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36" name="Straight Arrow Connector 135"/>
            <p:cNvCxnSpPr/>
            <p:nvPr/>
          </p:nvCxnSpPr>
          <p:spPr>
            <a:xfrm>
              <a:off x="5095336" y="3313979"/>
              <a:ext cx="0" cy="4989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37" name="Straight Arrow Connector 136"/>
            <p:cNvCxnSpPr/>
            <p:nvPr/>
          </p:nvCxnSpPr>
          <p:spPr>
            <a:xfrm>
              <a:off x="5263849" y="3313979"/>
              <a:ext cx="0" cy="4989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38" name="Straight Arrow Connector 137"/>
            <p:cNvCxnSpPr/>
            <p:nvPr/>
          </p:nvCxnSpPr>
          <p:spPr>
            <a:xfrm>
              <a:off x="5449355" y="3313979"/>
              <a:ext cx="0" cy="4989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39" name="Straight Arrow Connector 138"/>
            <p:cNvCxnSpPr/>
            <p:nvPr/>
          </p:nvCxnSpPr>
          <p:spPr>
            <a:xfrm>
              <a:off x="5617867" y="3313979"/>
              <a:ext cx="0" cy="4989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40" name="Straight Arrow Connector 139"/>
            <p:cNvCxnSpPr/>
            <p:nvPr/>
          </p:nvCxnSpPr>
          <p:spPr>
            <a:xfrm>
              <a:off x="5835943" y="3313979"/>
              <a:ext cx="0" cy="4989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41" name="Straight Arrow Connector 140"/>
            <p:cNvCxnSpPr/>
            <p:nvPr/>
          </p:nvCxnSpPr>
          <p:spPr>
            <a:xfrm>
              <a:off x="6004456" y="3313979"/>
              <a:ext cx="0" cy="4989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42" name="Straight Arrow Connector 141"/>
            <p:cNvCxnSpPr/>
            <p:nvPr/>
          </p:nvCxnSpPr>
          <p:spPr>
            <a:xfrm>
              <a:off x="6189961" y="3313979"/>
              <a:ext cx="0" cy="4989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43" name="Straight Arrow Connector 142"/>
            <p:cNvCxnSpPr/>
            <p:nvPr/>
          </p:nvCxnSpPr>
          <p:spPr>
            <a:xfrm>
              <a:off x="6358475" y="3313979"/>
              <a:ext cx="0" cy="4989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44" name="Straight Arrow Connector 143"/>
            <p:cNvCxnSpPr/>
            <p:nvPr/>
          </p:nvCxnSpPr>
          <p:spPr>
            <a:xfrm>
              <a:off x="6609119" y="3313979"/>
              <a:ext cx="0" cy="4989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45" name="Straight Arrow Connector 144"/>
            <p:cNvCxnSpPr/>
            <p:nvPr/>
          </p:nvCxnSpPr>
          <p:spPr>
            <a:xfrm>
              <a:off x="6777633" y="3313979"/>
              <a:ext cx="0" cy="4989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46" name="Straight Arrow Connector 145"/>
            <p:cNvCxnSpPr/>
            <p:nvPr/>
          </p:nvCxnSpPr>
          <p:spPr>
            <a:xfrm>
              <a:off x="6963138" y="3313979"/>
              <a:ext cx="0" cy="4989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47" name="Straight Arrow Connector 146"/>
            <p:cNvCxnSpPr/>
            <p:nvPr/>
          </p:nvCxnSpPr>
          <p:spPr>
            <a:xfrm>
              <a:off x="7131651" y="3313979"/>
              <a:ext cx="0" cy="4989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48" name="Straight Arrow Connector 147"/>
            <p:cNvCxnSpPr/>
            <p:nvPr/>
          </p:nvCxnSpPr>
          <p:spPr>
            <a:xfrm>
              <a:off x="7348310" y="3313979"/>
              <a:ext cx="0" cy="4989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49" name="Straight Arrow Connector 148"/>
            <p:cNvCxnSpPr/>
            <p:nvPr/>
          </p:nvCxnSpPr>
          <p:spPr>
            <a:xfrm>
              <a:off x="7516823" y="3313979"/>
              <a:ext cx="0" cy="4989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50" name="Straight Arrow Connector 149"/>
            <p:cNvCxnSpPr/>
            <p:nvPr/>
          </p:nvCxnSpPr>
          <p:spPr>
            <a:xfrm>
              <a:off x="7702329" y="3313979"/>
              <a:ext cx="0" cy="4989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51" name="Straight Arrow Connector 150"/>
            <p:cNvCxnSpPr/>
            <p:nvPr/>
          </p:nvCxnSpPr>
          <p:spPr>
            <a:xfrm>
              <a:off x="7870842" y="3313979"/>
              <a:ext cx="0" cy="4989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52" name="Straight Arrow Connector 151"/>
            <p:cNvCxnSpPr/>
            <p:nvPr/>
          </p:nvCxnSpPr>
          <p:spPr>
            <a:xfrm>
              <a:off x="8077589" y="3313979"/>
              <a:ext cx="0" cy="4989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53" name="Straight Arrow Connector 152"/>
            <p:cNvCxnSpPr/>
            <p:nvPr/>
          </p:nvCxnSpPr>
          <p:spPr>
            <a:xfrm>
              <a:off x="8246101" y="3313979"/>
              <a:ext cx="0" cy="4989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60" name="TextBox 159"/>
            <p:cNvSpPr txBox="1"/>
            <p:nvPr/>
          </p:nvSpPr>
          <p:spPr>
            <a:xfrm>
              <a:off x="2893339" y="2620129"/>
              <a:ext cx="3296621" cy="56679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defTabSz="913703">
                <a:defRPr/>
              </a:pPr>
              <a:r>
                <a:rPr lang="en-US" sz="900" dirty="0">
                  <a:solidFill>
                    <a:prstClr val="white"/>
                  </a:solidFill>
                </a:rPr>
                <a:t>Importing Data into HDFS</a:t>
              </a:r>
            </a:p>
          </p:txBody>
        </p:sp>
      </p:grpSp>
      <p:pic>
        <p:nvPicPr>
          <p:cNvPr id="195588" name="Picture 161"/>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88921" y="1022350"/>
            <a:ext cx="3558778" cy="304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95591" name="TextBox 164"/>
          <p:cNvSpPr txBox="1">
            <a:spLocks noChangeArrowheads="1"/>
          </p:cNvSpPr>
          <p:nvPr/>
        </p:nvSpPr>
        <p:spPr bwMode="auto">
          <a:xfrm>
            <a:off x="914402" y="4267201"/>
            <a:ext cx="6666599" cy="27758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76780" tIns="38389" rIns="76780" bIns="3838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3703" eaLnBrk="1" hangingPunct="1"/>
            <a:r>
              <a:rPr lang="en-US" sz="1300" b="1" dirty="0">
                <a:solidFill>
                  <a:srgbClr val="000000"/>
                </a:solidFill>
              </a:rPr>
              <a:t>A given Cluster, running many different types of Jobs, Importing into HDFS, Etc.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5821607"/>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85800"/>
            <a:ext cx="8153400" cy="1371600"/>
          </a:xfrm>
        </p:spPr>
        <p:txBody>
          <a:bodyPr/>
          <a:lstStyle/>
          <a:p>
            <a:r>
              <a:rPr lang="en-US" dirty="0" smtClean="0"/>
              <a:t>1 TB file with 128 MB Blocks =</a:t>
            </a:r>
            <a:r>
              <a:rPr lang="en-US" dirty="0"/>
              <a:t>= </a:t>
            </a:r>
            <a:r>
              <a:rPr lang="en-US" dirty="0" smtClean="0"/>
              <a:t>7,813 Map Tasks</a:t>
            </a:r>
          </a:p>
          <a:p>
            <a:r>
              <a:rPr lang="en-US" dirty="0" smtClean="0"/>
              <a:t>The job completion time is directly related to number of reducers</a:t>
            </a:r>
          </a:p>
          <a:p>
            <a:r>
              <a:rPr lang="en-US" dirty="0" smtClean="0"/>
              <a:t>Average Network buffer usage lowers as number of reducer gets lower and vice versa.</a:t>
            </a:r>
            <a:endParaRPr lang="en-US" dirty="0"/>
          </a:p>
        </p:txBody>
      </p:sp>
      <p:sp>
        <p:nvSpPr>
          <p:cNvPr id="3" name="Title 2"/>
          <p:cNvSpPr>
            <a:spLocks noGrp="1"/>
          </p:cNvSpPr>
          <p:nvPr>
            <p:ph type="title"/>
          </p:nvPr>
        </p:nvSpPr>
        <p:spPr>
          <a:xfrm>
            <a:off x="304800" y="152400"/>
            <a:ext cx="7867649" cy="609600"/>
          </a:xfrm>
        </p:spPr>
        <p:txBody>
          <a:bodyPr/>
          <a:lstStyle/>
          <a:p>
            <a:r>
              <a:rPr lang="en-US" sz="2400" dirty="0"/>
              <a:t>Map to Reducer </a:t>
            </a:r>
            <a:r>
              <a:rPr lang="en-US" sz="2400" dirty="0" smtClean="0"/>
              <a:t>Ratio </a:t>
            </a:r>
            <a:r>
              <a:rPr lang="en-US" sz="2400" dirty="0"/>
              <a:t>Impact on Job Completion </a:t>
            </a:r>
          </a:p>
        </p:txBody>
      </p:sp>
      <p:sp>
        <p:nvSpPr>
          <p:cNvPr id="4" name="Slide Number Placeholder 3"/>
          <p:cNvSpPr>
            <a:spLocks noGrp="1"/>
          </p:cNvSpPr>
          <p:nvPr>
            <p:ph type="sldNum" sz="quarter" idx="4"/>
          </p:nvPr>
        </p:nvSpPr>
        <p:spPr/>
        <p:txBody>
          <a:bodyPr/>
          <a:lstStyle/>
          <a:p>
            <a:fld id="{2F5CCB13-0A32-4557-88E9-079F0C330695}" type="slidenum">
              <a:rPr lang="en-US" smtClean="0">
                <a:solidFill>
                  <a:prstClr val="black">
                    <a:tint val="75000"/>
                  </a:prstClr>
                </a:solidFill>
              </a:rPr>
              <a:pPr/>
              <a:t>14</a:t>
            </a:fld>
            <a:endParaRPr lang="en-US" dirty="0">
              <a:solidFill>
                <a:prstClr val="black">
                  <a:tint val="75000"/>
                </a:prstClr>
              </a:solidFill>
            </a:endParaRPr>
          </a:p>
        </p:txBody>
      </p:sp>
      <p:graphicFrame>
        <p:nvGraphicFramePr>
          <p:cNvPr id="6" name="Chart 5"/>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996076481"/>
              </p:ext>
            </p:extLst>
          </p:nvPr>
        </p:nvGraphicFramePr>
        <p:xfrm>
          <a:off x="533401" y="2209800"/>
          <a:ext cx="3505200" cy="4267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04500454"/>
              </p:ext>
            </p:extLst>
          </p:nvPr>
        </p:nvGraphicFramePr>
        <p:xfrm>
          <a:off x="5173134" y="4419602"/>
          <a:ext cx="3399366" cy="22394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058506860"/>
              </p:ext>
            </p:extLst>
          </p:nvPr>
        </p:nvGraphicFramePr>
        <p:xfrm>
          <a:off x="5029200" y="1828800"/>
          <a:ext cx="3687234" cy="2514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7466010"/>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8248"/>
            <a:ext cx="7562849" cy="838200"/>
          </a:xfrm>
        </p:spPr>
        <p:txBody>
          <a:bodyPr/>
          <a:lstStyle/>
          <a:p>
            <a:r>
              <a:rPr lang="en-US" dirty="0" smtClean="0"/>
              <a:t>Network Traffic with Variable Reducers</a:t>
            </a:r>
            <a:endParaRPr lang="en-US" dirty="0"/>
          </a:p>
        </p:txBody>
      </p:sp>
      <p:sp>
        <p:nvSpPr>
          <p:cNvPr id="4" name="Slide Number Placeholder 3"/>
          <p:cNvSpPr>
            <a:spLocks noGrp="1"/>
          </p:cNvSpPr>
          <p:nvPr>
            <p:ph type="sldNum" sz="quarter" idx="4"/>
          </p:nvPr>
        </p:nvSpPr>
        <p:spPr>
          <a:xfrm>
            <a:off x="8763000" y="6477000"/>
            <a:ext cx="286616" cy="364331"/>
          </a:xfrm>
        </p:spPr>
        <p:txBody>
          <a:bodyPr/>
          <a:lstStyle/>
          <a:p>
            <a:fld id="{2F5CCB13-0A32-4557-88E9-079F0C330695}" type="slidenum">
              <a:rPr lang="en-US" smtClean="0">
                <a:solidFill>
                  <a:prstClr val="black">
                    <a:tint val="75000"/>
                  </a:prstClr>
                </a:solidFill>
              </a:rPr>
              <a:pPr/>
              <a:t>15</a:t>
            </a:fld>
            <a:endParaRPr lang="en-US" dirty="0">
              <a:solidFill>
                <a:prstClr val="black">
                  <a:tint val="75000"/>
                </a:prstClr>
              </a:solidFill>
            </a:endParaRPr>
          </a:p>
        </p:txBody>
      </p:sp>
      <p:pic>
        <p:nvPicPr>
          <p:cNvPr id="6" name="Picture 5"/>
          <p:cNvPicPr>
            <a:picLocks noChangeAspect="1"/>
          </p:cNvPicPr>
          <p:nvPr/>
        </p:nvPicPr>
        <p:blipFill>
          <a:blip r:embed="rId2"/>
          <a:stretch>
            <a:fillRect/>
          </a:stretch>
        </p:blipFill>
        <p:spPr>
          <a:xfrm>
            <a:off x="609600" y="1295401"/>
            <a:ext cx="7848600" cy="1828799"/>
          </a:xfrm>
          <a:prstGeom prst="rect">
            <a:avLst/>
          </a:prstGeom>
        </p:spPr>
      </p:pic>
      <p:pic>
        <p:nvPicPr>
          <p:cNvPr id="5" name="Picture 4"/>
          <p:cNvPicPr>
            <a:picLocks noChangeAspect="1"/>
          </p:cNvPicPr>
          <p:nvPr/>
        </p:nvPicPr>
        <p:blipFill>
          <a:blip r:embed="rId3"/>
          <a:stretch>
            <a:fillRect/>
          </a:stretch>
        </p:blipFill>
        <p:spPr>
          <a:xfrm>
            <a:off x="609600" y="3124200"/>
            <a:ext cx="7848600" cy="1828800"/>
          </a:xfrm>
          <a:prstGeom prst="rect">
            <a:avLst/>
          </a:prstGeom>
        </p:spPr>
      </p:pic>
      <p:pic>
        <p:nvPicPr>
          <p:cNvPr id="7" name="Picture 6"/>
          <p:cNvPicPr>
            <a:picLocks noChangeAspect="1"/>
          </p:cNvPicPr>
          <p:nvPr/>
        </p:nvPicPr>
        <p:blipFill>
          <a:blip r:embed="rId4"/>
          <a:stretch>
            <a:fillRect/>
          </a:stretch>
        </p:blipFill>
        <p:spPr>
          <a:xfrm>
            <a:off x="609600" y="4953000"/>
            <a:ext cx="7848600" cy="1828800"/>
          </a:xfrm>
          <a:prstGeom prst="rect">
            <a:avLst/>
          </a:prstGeom>
        </p:spPr>
      </p:pic>
      <p:sp>
        <p:nvSpPr>
          <p:cNvPr id="2" name="TextBox 1"/>
          <p:cNvSpPr txBox="1"/>
          <p:nvPr/>
        </p:nvSpPr>
        <p:spPr>
          <a:xfrm>
            <a:off x="3657600" y="1295400"/>
            <a:ext cx="175260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dirty="0" smtClean="0"/>
              <a:t>96 Reducers</a:t>
            </a:r>
            <a:endParaRPr lang="en-US" dirty="0"/>
          </a:p>
        </p:txBody>
      </p:sp>
      <p:sp>
        <p:nvSpPr>
          <p:cNvPr id="8" name="TextBox 7"/>
          <p:cNvSpPr txBox="1"/>
          <p:nvPr/>
        </p:nvSpPr>
        <p:spPr>
          <a:xfrm>
            <a:off x="3657600" y="3124200"/>
            <a:ext cx="175260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dirty="0" smtClean="0"/>
              <a:t>48 Reducers</a:t>
            </a:r>
            <a:endParaRPr lang="en-US" dirty="0"/>
          </a:p>
        </p:txBody>
      </p:sp>
      <p:sp>
        <p:nvSpPr>
          <p:cNvPr id="9" name="TextBox 8"/>
          <p:cNvSpPr txBox="1"/>
          <p:nvPr/>
        </p:nvSpPr>
        <p:spPr>
          <a:xfrm>
            <a:off x="3657600" y="4953000"/>
            <a:ext cx="175260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dirty="0" smtClean="0"/>
              <a:t>24 Reducers</a:t>
            </a:r>
            <a:endParaRPr lang="en-US" dirty="0"/>
          </a:p>
        </p:txBody>
      </p:sp>
      <p:sp>
        <p:nvSpPr>
          <p:cNvPr id="10" name="TextBox 9"/>
          <p:cNvSpPr txBox="1"/>
          <p:nvPr/>
        </p:nvSpPr>
        <p:spPr>
          <a:xfrm>
            <a:off x="304800" y="838200"/>
            <a:ext cx="6553200" cy="381000"/>
          </a:xfrm>
          <a:prstGeom prst="rect">
            <a:avLst/>
          </a:prstGeom>
          <a:noFill/>
        </p:spPr>
        <p:txBody>
          <a:bodyPr wrap="square" rtlCol="0">
            <a:spAutoFit/>
          </a:bodyPr>
          <a:lstStyle/>
          <a:p>
            <a:r>
              <a:rPr lang="en-US" dirty="0" smtClean="0"/>
              <a:t>Network Traffic Decreases with Less Reducers available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09568557"/>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Running a single ETL or Explode Job Pattern on entire cluster is the most network intensive jobs</a:t>
            </a:r>
          </a:p>
          <a:p>
            <a:r>
              <a:rPr lang="en-US" sz="2000" dirty="0" smtClean="0"/>
              <a:t>Analyze Jobs are the least network intensive jobs </a:t>
            </a:r>
          </a:p>
          <a:p>
            <a:r>
              <a:rPr lang="en-US" sz="2000" dirty="0" smtClean="0"/>
              <a:t>A mixed environment of multiple jobs is less intensive than one single job due to sharing of resources</a:t>
            </a:r>
          </a:p>
          <a:p>
            <a:r>
              <a:rPr lang="en-US" sz="2000" dirty="0" smtClean="0"/>
              <a:t>Large number of reducers can create load on the network, but is dependent on Job Pattern and when reducers start </a:t>
            </a:r>
            <a:endParaRPr lang="en-US" sz="2000" dirty="0"/>
          </a:p>
        </p:txBody>
      </p:sp>
      <p:sp>
        <p:nvSpPr>
          <p:cNvPr id="3" name="Title 2"/>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85204535"/>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F5CCB13-0A32-4557-88E9-079F0C330695}" type="slidenum">
              <a:rPr lang="en-US" smtClean="0">
                <a:solidFill>
                  <a:prstClr val="black">
                    <a:tint val="75000"/>
                  </a:prstClr>
                </a:solidFill>
              </a:rPr>
              <a:pPr/>
              <a:t>17</a:t>
            </a:fld>
            <a:endParaRPr lang="en-US" dirty="0">
              <a:solidFill>
                <a:prstClr val="black">
                  <a:tint val="75000"/>
                </a:prstClr>
              </a:solidFill>
            </a:endParaRPr>
          </a:p>
        </p:txBody>
      </p:sp>
      <p:sp>
        <p:nvSpPr>
          <p:cNvPr id="5" name="Title 4"/>
          <p:cNvSpPr>
            <a:spLocks noGrp="1"/>
          </p:cNvSpPr>
          <p:nvPr>
            <p:ph type="ctrTitle" idx="4294967295"/>
          </p:nvPr>
        </p:nvSpPr>
        <p:spPr>
          <a:xfrm>
            <a:off x="228600" y="1752600"/>
            <a:ext cx="5334000" cy="2286000"/>
          </a:xfrm>
        </p:spPr>
        <p:txBody>
          <a:bodyPr/>
          <a:lstStyle/>
          <a:p>
            <a:pPr fontAlgn="auto">
              <a:spcAft>
                <a:spcPts val="0"/>
              </a:spcAft>
              <a:defRPr/>
            </a:pPr>
            <a:r>
              <a:rPr lang="en-US" dirty="0" smtClean="0"/>
              <a:t>Integration into the Data Center</a:t>
            </a:r>
            <a:endParaRPr dirty="0" smtClean="0"/>
          </a:p>
        </p:txBody>
      </p:sp>
      <p:pic>
        <p:nvPicPr>
          <p:cNvPr id="189442" name="Picture Placeholder 30" descr="gear.png"/>
          <p:cNvPicPr>
            <a:picLocks noGrp="1" noChangeAspect="1"/>
          </p:cNvPicPr>
          <p:nvPr>
            <p:ph type="pic" sz="quarter" idx="4294967295"/>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680" r="3680"/>
          <a:stretch>
            <a:fillRect/>
          </a:stretch>
        </p:blipFill>
        <p:spPr>
          <a:xfrm>
            <a:off x="5829300" y="1714500"/>
            <a:ext cx="3314700" cy="4525963"/>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6985849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F5CCB13-0A32-4557-88E9-079F0C330695}" type="slidenum">
              <a:rPr lang="en-US" smtClean="0">
                <a:solidFill>
                  <a:prstClr val="black">
                    <a:tint val="75000"/>
                  </a:prstClr>
                </a:solidFill>
              </a:rPr>
              <a:pPr/>
              <a:t>18</a:t>
            </a:fld>
            <a:endParaRPr lang="en-US" dirty="0">
              <a:solidFill>
                <a:prstClr val="black">
                  <a:tint val="75000"/>
                </a:prstClr>
              </a:solidFill>
            </a:endParaRPr>
          </a:p>
        </p:txBody>
      </p:sp>
      <p:sp>
        <p:nvSpPr>
          <p:cNvPr id="3" name="Content Placeholder 3"/>
          <p:cNvSpPr txBox="1">
            <a:spLocks/>
          </p:cNvSpPr>
          <p:nvPr/>
        </p:nvSpPr>
        <p:spPr>
          <a:xfrm>
            <a:off x="228600" y="1676400"/>
            <a:ext cx="4495800" cy="4191000"/>
          </a:xfrm>
          <a:prstGeom prst="rect">
            <a:avLst/>
          </a:prstGeom>
        </p:spPr>
        <p:txBody>
          <a:bodyPr lIns="91422" tIns="45712" rIns="91422" bIns="45712"/>
          <a:lstStyle>
            <a:lvl1pPr marL="215993" indent="-215993" algn="l" defTabSz="913969" rtl="0" fontAlgn="base">
              <a:spcBef>
                <a:spcPts val="756"/>
              </a:spcBef>
              <a:spcAft>
                <a:spcPct val="0"/>
              </a:spcAft>
              <a:buClr>
                <a:schemeClr val="accent5"/>
              </a:buClr>
              <a:buFont typeface="Wingdings" pitchFamily="2" charset="2"/>
              <a:buChar char="§"/>
              <a:defRPr lang="en-US" sz="2000" kern="1200" dirty="0" smtClean="0">
                <a:solidFill>
                  <a:srgbClr val="000000"/>
                </a:solidFill>
                <a:latin typeface="+mn-lt"/>
                <a:ea typeface="+mn-ea"/>
                <a:cs typeface="+mn-cs"/>
                <a:sym typeface="Arial" pitchFamily="34" charset="0"/>
              </a:defRPr>
            </a:lvl1pPr>
            <a:lvl2pPr marL="471984" indent="-181994" algn="l" defTabSz="913969" rtl="0" fontAlgn="base">
              <a:spcBef>
                <a:spcPts val="756"/>
              </a:spcBef>
              <a:spcAft>
                <a:spcPct val="0"/>
              </a:spcAft>
              <a:buClr>
                <a:schemeClr val="tx1"/>
              </a:buClr>
              <a:buFont typeface="Arial" pitchFamily="34" charset="0"/>
              <a:buChar char="‒"/>
              <a:defRPr lang="en-US" sz="1800" kern="1200" dirty="0" smtClean="0">
                <a:solidFill>
                  <a:srgbClr val="000000"/>
                </a:solidFill>
                <a:latin typeface="+mn-lt"/>
                <a:ea typeface="+mn-ea"/>
                <a:cs typeface="+mn-cs"/>
                <a:sym typeface="Arial" pitchFamily="34" charset="0"/>
              </a:defRPr>
            </a:lvl2pPr>
            <a:lvl3pPr marL="719976" indent="-141995" algn="l" defTabSz="913969" rtl="0" fontAlgn="base">
              <a:spcBef>
                <a:spcPts val="756"/>
              </a:spcBef>
              <a:spcAft>
                <a:spcPct val="0"/>
              </a:spcAft>
              <a:buFont typeface="Arial" pitchFamily="34" charset="0"/>
              <a:buNone/>
              <a:defRPr lang="en-US" sz="1500" kern="1200" dirty="0" smtClean="0">
                <a:solidFill>
                  <a:srgbClr val="000000"/>
                </a:solidFill>
                <a:latin typeface="+mn-lt"/>
                <a:ea typeface="+mn-ea"/>
                <a:cs typeface="+mn-cs"/>
                <a:sym typeface="Arial" pitchFamily="34" charset="0"/>
              </a:defRPr>
            </a:lvl3pPr>
            <a:lvl4pPr marL="865971" indent="0" algn="l" defTabSz="913969" rtl="0" fontAlgn="base">
              <a:spcBef>
                <a:spcPts val="756"/>
              </a:spcBef>
              <a:spcAft>
                <a:spcPct val="0"/>
              </a:spcAft>
              <a:buFont typeface="Arial" pitchFamily="34" charset="0"/>
              <a:buNone/>
              <a:defRPr lang="en-US" sz="1300" kern="1200" dirty="0" smtClean="0">
                <a:solidFill>
                  <a:srgbClr val="000000"/>
                </a:solidFill>
                <a:latin typeface="+mn-lt"/>
                <a:ea typeface="+mn-ea"/>
                <a:cs typeface="+mn-cs"/>
                <a:sym typeface="Arial" pitchFamily="34" charset="0"/>
              </a:defRPr>
            </a:lvl4pPr>
            <a:lvl5pPr marL="1153961" indent="0" algn="l" defTabSz="913969" rtl="0" fontAlgn="base">
              <a:spcBef>
                <a:spcPts val="756"/>
              </a:spcBef>
              <a:spcAft>
                <a:spcPct val="0"/>
              </a:spcAft>
              <a:buFont typeface="Arial" pitchFamily="34" charset="0"/>
              <a:buNone/>
              <a:defRPr lang="en-US" sz="1100" kern="1200" dirty="0" smtClean="0">
                <a:solidFill>
                  <a:srgbClr val="000000"/>
                </a:solidFill>
                <a:latin typeface="+mn-lt"/>
                <a:ea typeface="+mn-ea"/>
                <a:cs typeface="+mn-cs"/>
                <a:sym typeface="Arial" pitchFamily="34" charset="0"/>
              </a:defRPr>
            </a:lvl5pPr>
            <a:lvl6pPr marL="2514357"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12"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69"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24"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Network Attributes</a:t>
            </a:r>
          </a:p>
          <a:p>
            <a:r>
              <a:rPr lang="en-US" sz="2600" dirty="0">
                <a:solidFill>
                  <a:schemeClr val="tx1"/>
                </a:solidFill>
              </a:rPr>
              <a:t>Architecture</a:t>
            </a:r>
            <a:r>
              <a:rPr lang="en-US" sz="2600" dirty="0">
                <a:solidFill>
                  <a:srgbClr val="FF0000"/>
                </a:solidFill>
              </a:rPr>
              <a:t> </a:t>
            </a:r>
          </a:p>
          <a:p>
            <a:r>
              <a:rPr lang="en-US" sz="2600" dirty="0"/>
              <a:t> Availability</a:t>
            </a:r>
          </a:p>
          <a:p>
            <a:r>
              <a:rPr lang="en-US" sz="2600" dirty="0"/>
              <a:t>Capacity, Scale &amp; Oversubscription</a:t>
            </a:r>
            <a:r>
              <a:rPr lang="en-US" sz="2600" b="1" dirty="0"/>
              <a:t> </a:t>
            </a:r>
          </a:p>
          <a:p>
            <a:r>
              <a:rPr lang="en-US" sz="2600" dirty="0"/>
              <a:t>Flexibility</a:t>
            </a:r>
          </a:p>
          <a:p>
            <a:r>
              <a:rPr lang="en-US" sz="2600" dirty="0" smtClean="0"/>
              <a:t>Management &amp; Visibility</a:t>
            </a:r>
            <a:endParaRPr lang="en-US" sz="2600" dirty="0"/>
          </a:p>
          <a:p>
            <a:pPr lvl="1"/>
            <a:endParaRPr lang="en-US" sz="2000" dirty="0"/>
          </a:p>
        </p:txBody>
      </p:sp>
      <p:sp>
        <p:nvSpPr>
          <p:cNvPr id="4" name="Title 1"/>
          <p:cNvSpPr txBox="1">
            <a:spLocks/>
          </p:cNvSpPr>
          <p:nvPr/>
        </p:nvSpPr>
        <p:spPr>
          <a:xfrm>
            <a:off x="380999" y="381000"/>
            <a:ext cx="7724411" cy="838200"/>
          </a:xfrm>
          <a:prstGeom prst="rect">
            <a:avLst/>
          </a:prstGeom>
        </p:spPr>
        <p:txBody>
          <a:bodyPr lIns="91422" tIns="45712" rIns="91422" bIns="45712"/>
          <a:lstStyle>
            <a:lvl1pPr algn="l" defTabSz="913969" rtl="0" fontAlgn="base">
              <a:spcBef>
                <a:spcPct val="0"/>
              </a:spcBef>
              <a:spcAft>
                <a:spcPct val="0"/>
              </a:spcAft>
              <a:defRPr lang="en-US" sz="3000" b="1" kern="1200" smtClean="0">
                <a:solidFill>
                  <a:srgbClr val="168ACB"/>
                </a:solidFill>
                <a:latin typeface="+mj-lt"/>
                <a:ea typeface="+mj-ea"/>
                <a:cs typeface="+mj-cs"/>
                <a:sym typeface="Arial" pitchFamily="34" charset="0"/>
              </a:defRPr>
            </a:lvl1pPr>
            <a:lvl2pPr algn="ctr" defTabSz="913969" rtl="0" fontAlgn="base">
              <a:spcBef>
                <a:spcPct val="0"/>
              </a:spcBef>
              <a:spcAft>
                <a:spcPct val="0"/>
              </a:spcAft>
              <a:defRPr sz="4400">
                <a:solidFill>
                  <a:schemeClr val="tx1"/>
                </a:solidFill>
                <a:latin typeface="Calibri" pitchFamily="34" charset="0"/>
              </a:defRPr>
            </a:lvl2pPr>
            <a:lvl3pPr algn="ctr" defTabSz="913969" rtl="0" fontAlgn="base">
              <a:spcBef>
                <a:spcPct val="0"/>
              </a:spcBef>
              <a:spcAft>
                <a:spcPct val="0"/>
              </a:spcAft>
              <a:defRPr sz="4400">
                <a:solidFill>
                  <a:schemeClr val="tx1"/>
                </a:solidFill>
                <a:latin typeface="Calibri" pitchFamily="34" charset="0"/>
              </a:defRPr>
            </a:lvl3pPr>
            <a:lvl4pPr algn="ctr" defTabSz="913969" rtl="0" fontAlgn="base">
              <a:spcBef>
                <a:spcPct val="0"/>
              </a:spcBef>
              <a:spcAft>
                <a:spcPct val="0"/>
              </a:spcAft>
              <a:defRPr sz="4400">
                <a:solidFill>
                  <a:schemeClr val="tx1"/>
                </a:solidFill>
                <a:latin typeface="Calibri" pitchFamily="34" charset="0"/>
              </a:defRPr>
            </a:lvl4pPr>
            <a:lvl5pPr algn="ctr" defTabSz="913969" rtl="0" fontAlgn="base">
              <a:spcBef>
                <a:spcPct val="0"/>
              </a:spcBef>
              <a:spcAft>
                <a:spcPct val="0"/>
              </a:spcAft>
              <a:defRPr sz="4400">
                <a:solidFill>
                  <a:schemeClr val="tx1"/>
                </a:solidFill>
                <a:latin typeface="Calibri" pitchFamily="34" charset="0"/>
              </a:defRPr>
            </a:lvl5pPr>
            <a:lvl6pPr marL="287990" algn="ctr" defTabSz="913969" rtl="0" fontAlgn="base">
              <a:spcBef>
                <a:spcPct val="0"/>
              </a:spcBef>
              <a:spcAft>
                <a:spcPct val="0"/>
              </a:spcAft>
              <a:defRPr sz="4400">
                <a:solidFill>
                  <a:schemeClr val="tx1"/>
                </a:solidFill>
                <a:latin typeface="Calibri" pitchFamily="34" charset="0"/>
              </a:defRPr>
            </a:lvl6pPr>
            <a:lvl7pPr marL="575981" algn="ctr" defTabSz="913969" rtl="0" fontAlgn="base">
              <a:spcBef>
                <a:spcPct val="0"/>
              </a:spcBef>
              <a:spcAft>
                <a:spcPct val="0"/>
              </a:spcAft>
              <a:defRPr sz="4400">
                <a:solidFill>
                  <a:schemeClr val="tx1"/>
                </a:solidFill>
                <a:latin typeface="Calibri" pitchFamily="34" charset="0"/>
              </a:defRPr>
            </a:lvl7pPr>
            <a:lvl8pPr marL="863971" algn="ctr" defTabSz="913969" rtl="0" fontAlgn="base">
              <a:spcBef>
                <a:spcPct val="0"/>
              </a:spcBef>
              <a:spcAft>
                <a:spcPct val="0"/>
              </a:spcAft>
              <a:defRPr sz="4400">
                <a:solidFill>
                  <a:schemeClr val="tx1"/>
                </a:solidFill>
                <a:latin typeface="Calibri" pitchFamily="34" charset="0"/>
              </a:defRPr>
            </a:lvl8pPr>
            <a:lvl9pPr marL="1151961" algn="ctr" defTabSz="913969" rtl="0" fontAlgn="base">
              <a:spcBef>
                <a:spcPct val="0"/>
              </a:spcBef>
              <a:spcAft>
                <a:spcPct val="0"/>
              </a:spcAft>
              <a:defRPr sz="4400">
                <a:solidFill>
                  <a:schemeClr val="tx1"/>
                </a:solidFill>
                <a:latin typeface="Calibri" pitchFamily="34" charset="0"/>
              </a:defRPr>
            </a:lvl9pPr>
          </a:lstStyle>
          <a:p>
            <a:pPr>
              <a:defRPr/>
            </a:pPr>
            <a:r>
              <a:rPr lang="en-US" dirty="0" smtClean="0">
                <a:solidFill>
                  <a:schemeClr val="tx1">
                    <a:lumMod val="75000"/>
                    <a:lumOff val="25000"/>
                  </a:schemeClr>
                </a:solidFill>
              </a:rPr>
              <a:t>Integration Considerations</a:t>
            </a:r>
            <a:endParaRPr lang="en-US" dirty="0">
              <a:solidFill>
                <a:schemeClr val="tx1">
                  <a:lumMod val="75000"/>
                  <a:lumOff val="25000"/>
                </a:schemeClr>
              </a:solidFill>
            </a:endParaRPr>
          </a:p>
        </p:txBody>
      </p:sp>
      <p:graphicFrame>
        <p:nvGraphicFramePr>
          <p:cNvPr id="5" name="Chart 4"/>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563197013"/>
              </p:ext>
            </p:extLst>
          </p:nvPr>
        </p:nvGraphicFramePr>
        <p:xfrm>
          <a:off x="4267200" y="1885950"/>
          <a:ext cx="4800600" cy="3448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23597094"/>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1020365"/>
          </a:xfrm>
        </p:spPr>
        <p:txBody>
          <a:bodyPr/>
          <a:lstStyle/>
          <a:p>
            <a:r>
              <a:rPr lang="en-US" sz="2400" dirty="0" smtClean="0"/>
              <a:t>Data Node Speed Differences</a:t>
            </a:r>
            <a:br>
              <a:rPr lang="en-US" sz="2400" dirty="0" smtClean="0"/>
            </a:br>
            <a:endParaRPr lang="en-US" sz="2400" dirty="0"/>
          </a:p>
        </p:txBody>
      </p:sp>
      <p:sp>
        <p:nvSpPr>
          <p:cNvPr id="3" name="Slide Number Placeholder 2"/>
          <p:cNvSpPr>
            <a:spLocks noGrp="1"/>
          </p:cNvSpPr>
          <p:nvPr>
            <p:ph type="sldNum" sz="quarter" idx="4"/>
          </p:nvPr>
        </p:nvSpPr>
        <p:spPr/>
        <p:txBody>
          <a:bodyPr/>
          <a:lstStyle/>
          <a:p>
            <a:fld id="{2F5CCB13-0A32-4557-88E9-079F0C330695}" type="slidenum">
              <a:rPr lang="en-US" smtClean="0">
                <a:solidFill>
                  <a:prstClr val="black">
                    <a:tint val="75000"/>
                  </a:prstClr>
                </a:solidFill>
              </a:rPr>
              <a:pPr/>
              <a:t>19</a:t>
            </a:fld>
            <a:endParaRPr lang="en-US" dirty="0">
              <a:solidFill>
                <a:prstClr val="black">
                  <a:tint val="75000"/>
                </a:prstClr>
              </a:solidFill>
            </a:endParaRPr>
          </a:p>
        </p:txBody>
      </p:sp>
      <p:pic>
        <p:nvPicPr>
          <p:cNvPr id="5" name="Picture 4"/>
          <p:cNvPicPr>
            <a:picLocks noChangeAspect="1"/>
          </p:cNvPicPr>
          <p:nvPr/>
        </p:nvPicPr>
        <p:blipFill>
          <a:blip r:embed="rId3"/>
          <a:stretch>
            <a:fillRect/>
          </a:stretch>
        </p:blipFill>
        <p:spPr>
          <a:xfrm>
            <a:off x="228600" y="3200400"/>
            <a:ext cx="6934200" cy="1524000"/>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5">
                    <a14:imgEffect>
                      <a14:sharpenSoften amount="87000"/>
                    </a14:imgEffect>
                    <a14:imgEffect>
                      <a14:brightnessContrast bright="96000" contrast="80000"/>
                    </a14:imgEffect>
                  </a14:imgLayer>
                </a14:imgProps>
              </a:ext>
            </a:extLst>
          </a:blip>
          <a:stretch>
            <a:fillRect/>
          </a:stretch>
        </p:blipFill>
        <p:spPr>
          <a:xfrm>
            <a:off x="228600" y="4953000"/>
            <a:ext cx="6858000" cy="1524000"/>
          </a:xfrm>
          <a:prstGeom prst="rect">
            <a:avLst/>
          </a:prstGeom>
        </p:spPr>
      </p:pic>
      <p:pic>
        <p:nvPicPr>
          <p:cNvPr id="9" name="Picture 8"/>
          <p:cNvPicPr>
            <a:picLocks noChangeAspect="1"/>
          </p:cNvPicPr>
          <p:nvPr/>
        </p:nvPicPr>
        <p:blipFill>
          <a:blip r:embed="rId6"/>
          <a:stretch>
            <a:fillRect/>
          </a:stretch>
        </p:blipFill>
        <p:spPr>
          <a:xfrm>
            <a:off x="152400" y="1600200"/>
            <a:ext cx="6934200" cy="1295400"/>
          </a:xfrm>
          <a:prstGeom prst="rect">
            <a:avLst/>
          </a:prstGeom>
        </p:spPr>
      </p:pic>
      <p:sp>
        <p:nvSpPr>
          <p:cNvPr id="8" name="TextBox 7"/>
          <p:cNvSpPr txBox="1"/>
          <p:nvPr/>
        </p:nvSpPr>
        <p:spPr>
          <a:xfrm>
            <a:off x="6629400" y="1899047"/>
            <a:ext cx="2438400" cy="615553"/>
          </a:xfrm>
          <a:prstGeom prst="rect">
            <a:avLst/>
          </a:prstGeom>
          <a:noFill/>
        </p:spPr>
        <p:txBody>
          <a:bodyPr wrap="square" rtlCol="0">
            <a:spAutoFit/>
          </a:bodyPr>
          <a:lstStyle/>
          <a:p>
            <a:pPr algn="ctr"/>
            <a:r>
              <a:rPr lang="en-US" b="1" dirty="0" smtClean="0"/>
              <a:t>Single 1GE</a:t>
            </a:r>
          </a:p>
          <a:p>
            <a:pPr algn="ctr"/>
            <a:r>
              <a:rPr lang="en-US" sz="1600" dirty="0" smtClean="0"/>
              <a:t>100% Utilized</a:t>
            </a:r>
            <a:endParaRPr lang="en-US" sz="1600" dirty="0"/>
          </a:p>
        </p:txBody>
      </p:sp>
      <p:sp>
        <p:nvSpPr>
          <p:cNvPr id="10" name="TextBox 9"/>
          <p:cNvSpPr txBox="1"/>
          <p:nvPr/>
        </p:nvSpPr>
        <p:spPr>
          <a:xfrm>
            <a:off x="6705600" y="3575447"/>
            <a:ext cx="2438400" cy="615553"/>
          </a:xfrm>
          <a:prstGeom prst="rect">
            <a:avLst/>
          </a:prstGeom>
          <a:noFill/>
        </p:spPr>
        <p:txBody>
          <a:bodyPr wrap="square" rtlCol="0">
            <a:spAutoFit/>
          </a:bodyPr>
          <a:lstStyle/>
          <a:p>
            <a:pPr algn="ctr"/>
            <a:r>
              <a:rPr lang="en-US" b="1" dirty="0" smtClean="0"/>
              <a:t>Dual 1GE</a:t>
            </a:r>
          </a:p>
          <a:p>
            <a:pPr algn="ctr"/>
            <a:r>
              <a:rPr lang="en-US" sz="1600" dirty="0" smtClean="0"/>
              <a:t>75% Utilized</a:t>
            </a:r>
            <a:endParaRPr lang="en-US" sz="1600" dirty="0"/>
          </a:p>
        </p:txBody>
      </p:sp>
      <p:sp>
        <p:nvSpPr>
          <p:cNvPr id="11" name="TextBox 10"/>
          <p:cNvSpPr txBox="1"/>
          <p:nvPr/>
        </p:nvSpPr>
        <p:spPr>
          <a:xfrm>
            <a:off x="6781800" y="5334000"/>
            <a:ext cx="2438400" cy="615553"/>
          </a:xfrm>
          <a:prstGeom prst="rect">
            <a:avLst/>
          </a:prstGeom>
          <a:noFill/>
        </p:spPr>
        <p:txBody>
          <a:bodyPr wrap="square" rtlCol="0">
            <a:spAutoFit/>
          </a:bodyPr>
          <a:lstStyle/>
          <a:p>
            <a:pPr algn="ctr"/>
            <a:r>
              <a:rPr lang="en-US" b="1" dirty="0" smtClean="0"/>
              <a:t>10GE</a:t>
            </a:r>
          </a:p>
          <a:p>
            <a:pPr algn="ctr"/>
            <a:r>
              <a:rPr lang="en-US" sz="1600" dirty="0" smtClean="0"/>
              <a:t>40% Utilized</a:t>
            </a:r>
            <a:endParaRPr lang="en-US" sz="1600" dirty="0"/>
          </a:p>
        </p:txBody>
      </p:sp>
      <p:sp>
        <p:nvSpPr>
          <p:cNvPr id="7" name="Rectangle 6"/>
          <p:cNvSpPr/>
          <p:nvPr/>
        </p:nvSpPr>
        <p:spPr>
          <a:xfrm>
            <a:off x="304800" y="762000"/>
            <a:ext cx="8229600" cy="646331"/>
          </a:xfrm>
          <a:prstGeom prst="rect">
            <a:avLst/>
          </a:prstGeom>
        </p:spPr>
        <p:txBody>
          <a:bodyPr wrap="square">
            <a:spAutoFit/>
          </a:bodyPr>
          <a:lstStyle/>
          <a:p>
            <a:pPr defTabSz="913703" eaLnBrk="1" hangingPunct="1"/>
            <a:r>
              <a:rPr lang="en-US" dirty="0">
                <a:solidFill>
                  <a:prstClr val="black"/>
                </a:solidFill>
              </a:rPr>
              <a:t>Generally 1G is being used largely due to the cost/performance trade-offs. Though 10GE can provide benefits depending on workload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8845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5" name="Rectangle 3"/>
          <p:cNvSpPr>
            <a:spLocks noGrp="1"/>
          </p:cNvSpPr>
          <p:nvPr>
            <p:ph idx="1"/>
          </p:nvPr>
        </p:nvSpPr>
        <p:spPr>
          <a:xfrm>
            <a:off x="457200" y="1295400"/>
            <a:ext cx="7772399" cy="4610097"/>
          </a:xfrm>
        </p:spPr>
        <p:txBody>
          <a:bodyPr/>
          <a:lstStyle/>
          <a:p>
            <a:pPr marL="0" indent="0">
              <a:buNone/>
            </a:pPr>
            <a:r>
              <a:rPr lang="en-US" sz="2800" dirty="0" err="1" smtClean="0">
                <a:latin typeface="Arial" charset="0"/>
              </a:rPr>
              <a:t>Hadoop</a:t>
            </a:r>
            <a:r>
              <a:rPr lang="en-US" sz="2800" dirty="0" smtClean="0">
                <a:latin typeface="Arial" charset="0"/>
              </a:rPr>
              <a:t> Considerations</a:t>
            </a:r>
          </a:p>
          <a:p>
            <a:pPr marL="914312" lvl="1" indent="-457200">
              <a:buFont typeface="Arial"/>
              <a:buChar char="•"/>
            </a:pPr>
            <a:r>
              <a:rPr lang="en-US" sz="2400" dirty="0" smtClean="0">
                <a:latin typeface="Arial" charset="0"/>
              </a:rPr>
              <a:t>Traffic Types</a:t>
            </a:r>
          </a:p>
          <a:p>
            <a:pPr marL="914312" lvl="1" indent="-457200">
              <a:buFont typeface="Arial"/>
              <a:buChar char="•"/>
            </a:pPr>
            <a:r>
              <a:rPr lang="en-US" sz="2400" dirty="0" smtClean="0">
                <a:latin typeface="Arial" charset="0"/>
              </a:rPr>
              <a:t>Job Patterns</a:t>
            </a:r>
          </a:p>
          <a:p>
            <a:pPr marL="914312" lvl="1" indent="-457200">
              <a:buFont typeface="Arial"/>
              <a:buChar char="•"/>
            </a:pPr>
            <a:r>
              <a:rPr lang="en-US" sz="2400" dirty="0" smtClean="0">
                <a:latin typeface="Arial" charset="0"/>
              </a:rPr>
              <a:t>Network Considerations</a:t>
            </a:r>
          </a:p>
          <a:p>
            <a:pPr marL="914312" lvl="1" indent="-457200">
              <a:buFont typeface="Arial"/>
              <a:buChar char="•"/>
            </a:pPr>
            <a:r>
              <a:rPr lang="en-US" sz="2400" dirty="0" smtClean="0">
                <a:latin typeface="Arial" charset="0"/>
              </a:rPr>
              <a:t>Compute</a:t>
            </a:r>
            <a:endParaRPr lang="en-US" sz="2800" dirty="0">
              <a:latin typeface="Arial" charset="0"/>
            </a:endParaRPr>
          </a:p>
          <a:p>
            <a:pPr marL="0" indent="0">
              <a:buNone/>
            </a:pPr>
            <a:r>
              <a:rPr lang="en-US" sz="2800" dirty="0" smtClean="0">
                <a:latin typeface="Arial" charset="0"/>
              </a:rPr>
              <a:t>Integration</a:t>
            </a:r>
          </a:p>
          <a:p>
            <a:pPr marL="914312" lvl="1" indent="-457200">
              <a:buFont typeface="Arial"/>
              <a:buChar char="•"/>
            </a:pPr>
            <a:r>
              <a:rPr lang="en-US" sz="2400" dirty="0" smtClean="0">
                <a:latin typeface="Arial" charset="0"/>
              </a:rPr>
              <a:t>Co-exist with current Data Center infrastructure</a:t>
            </a:r>
            <a:endParaRPr lang="en-US" sz="2400" dirty="0">
              <a:latin typeface="Arial" charset="0"/>
            </a:endParaRPr>
          </a:p>
          <a:p>
            <a:pPr marL="0" indent="0">
              <a:buNone/>
            </a:pPr>
            <a:r>
              <a:rPr lang="en-US" sz="2800" dirty="0" smtClean="0">
                <a:latin typeface="Arial" charset="0"/>
              </a:rPr>
              <a:t>Multi-tenancy </a:t>
            </a:r>
          </a:p>
          <a:p>
            <a:pPr marL="800012" lvl="1" indent="-342900">
              <a:buFont typeface="Arial"/>
              <a:buChar char="•"/>
            </a:pPr>
            <a:r>
              <a:rPr lang="en-US" sz="2400" dirty="0" smtClean="0">
                <a:latin typeface="Arial" charset="0"/>
              </a:rPr>
              <a:t>Remove the “Silo clusters”</a:t>
            </a:r>
          </a:p>
          <a:p>
            <a:pPr lvl="1"/>
            <a:endParaRPr lang="en-US" sz="2400" dirty="0">
              <a:latin typeface="Arial" charset="0"/>
            </a:endParaRPr>
          </a:p>
        </p:txBody>
      </p:sp>
      <p:sp>
        <p:nvSpPr>
          <p:cNvPr id="8194" name="Rectangle 2"/>
          <p:cNvSpPr>
            <a:spLocks noGrp="1"/>
          </p:cNvSpPr>
          <p:nvPr>
            <p:ph type="title"/>
          </p:nvPr>
        </p:nvSpPr>
        <p:spPr>
          <a:xfrm>
            <a:off x="1062380" y="264584"/>
            <a:ext cx="7014820" cy="838200"/>
          </a:xfrm>
          <a:noFill/>
        </p:spPr>
        <p:txBody>
          <a:bodyPr/>
          <a:lstStyle/>
          <a:p>
            <a:r>
              <a:rPr lang="en-US" dirty="0" smtClean="0">
                <a:latin typeface="Arial" charset="0"/>
              </a:rPr>
              <a:t>Agenda</a:t>
            </a:r>
            <a:endParaRPr dirty="0">
              <a:latin typeface="Arial" charset="0"/>
            </a:endParaRPr>
          </a:p>
        </p:txBody>
      </p:sp>
      <p:sp>
        <p:nvSpPr>
          <p:cNvPr id="5" name="Slide Number Placeholder 4"/>
          <p:cNvSpPr>
            <a:spLocks noGrp="1"/>
          </p:cNvSpPr>
          <p:nvPr>
            <p:ph type="sldNum" sz="quarter" idx="4"/>
          </p:nvPr>
        </p:nvSpPr>
        <p:spPr/>
        <p:txBody>
          <a:bodyPr/>
          <a:lstStyle/>
          <a:p>
            <a:fld id="{2F5CCB13-0A32-4557-88E9-079F0C330695}"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71788614"/>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7581900" cy="1981200"/>
          </a:xfrm>
        </p:spPr>
        <p:txBody>
          <a:bodyPr/>
          <a:lstStyle/>
          <a:p>
            <a:r>
              <a:rPr lang="en-US" sz="1400" dirty="0" smtClean="0"/>
              <a:t>No </a:t>
            </a:r>
            <a:r>
              <a:rPr lang="en-US" sz="1400" dirty="0"/>
              <a:t>single point of failure from network view point. No impact on job completion time</a:t>
            </a:r>
          </a:p>
          <a:p>
            <a:r>
              <a:rPr lang="en-US" sz="1400" dirty="0"/>
              <a:t>NIC bonding configured at Linux – with LACP mode of bonding</a:t>
            </a:r>
          </a:p>
          <a:p>
            <a:r>
              <a:rPr lang="en-US" sz="1400" dirty="0" smtClean="0"/>
              <a:t>Effective </a:t>
            </a:r>
            <a:r>
              <a:rPr lang="en-US" sz="1400" dirty="0"/>
              <a:t>load-sharing of traffic flow on two NICs.  </a:t>
            </a:r>
          </a:p>
          <a:p>
            <a:r>
              <a:rPr lang="en-US" sz="1400" dirty="0"/>
              <a:t>Recommended to change the hashing to </a:t>
            </a:r>
            <a:r>
              <a:rPr lang="en-US" sz="1400" dirty="0" err="1"/>
              <a:t>src</a:t>
            </a:r>
            <a:r>
              <a:rPr lang="en-US" sz="1400" dirty="0"/>
              <a:t>-</a:t>
            </a:r>
            <a:r>
              <a:rPr lang="en-US" sz="1400" dirty="0" err="1"/>
              <a:t>dst</a:t>
            </a:r>
            <a:r>
              <a:rPr lang="en-US" sz="1400" dirty="0"/>
              <a:t>-</a:t>
            </a:r>
            <a:r>
              <a:rPr lang="en-US" sz="1400" dirty="0" err="1"/>
              <a:t>ip</a:t>
            </a:r>
            <a:r>
              <a:rPr lang="en-US" sz="1400" dirty="0"/>
              <a:t>-port (both network and NIC bonding in Linux) for optimal load-sharing </a:t>
            </a:r>
          </a:p>
        </p:txBody>
      </p:sp>
      <p:sp>
        <p:nvSpPr>
          <p:cNvPr id="3" name="Title 2"/>
          <p:cNvSpPr>
            <a:spLocks noGrp="1"/>
          </p:cNvSpPr>
          <p:nvPr>
            <p:ph type="title"/>
          </p:nvPr>
        </p:nvSpPr>
        <p:spPr>
          <a:xfrm>
            <a:off x="304801" y="76200"/>
            <a:ext cx="8534400" cy="838200"/>
          </a:xfrm>
        </p:spPr>
        <p:txBody>
          <a:bodyPr/>
          <a:lstStyle/>
          <a:p>
            <a:r>
              <a:rPr lang="en-US" sz="2400" dirty="0"/>
              <a:t>Availability </a:t>
            </a:r>
            <a:r>
              <a:rPr lang="en-US" sz="2400" dirty="0" smtClean="0"/>
              <a:t/>
            </a:r>
            <a:br>
              <a:rPr lang="en-US" sz="2400" dirty="0" smtClean="0"/>
            </a:br>
            <a:r>
              <a:rPr lang="en-US" sz="2400" dirty="0" smtClean="0"/>
              <a:t>Single Attached vs. Dual Attached Node</a:t>
            </a:r>
            <a:endParaRPr lang="en-US" sz="2400" dirty="0"/>
          </a:p>
        </p:txBody>
      </p:sp>
      <p:sp>
        <p:nvSpPr>
          <p:cNvPr id="4" name="Slide Number Placeholder 3"/>
          <p:cNvSpPr>
            <a:spLocks noGrp="1"/>
          </p:cNvSpPr>
          <p:nvPr>
            <p:ph type="sldNum" sz="quarter" idx="4"/>
          </p:nvPr>
        </p:nvSpPr>
        <p:spPr/>
        <p:txBody>
          <a:bodyPr/>
          <a:lstStyle/>
          <a:p>
            <a:fld id="{2F5CCB13-0A32-4557-88E9-079F0C330695}" type="slidenum">
              <a:rPr lang="en-US" smtClean="0">
                <a:solidFill>
                  <a:prstClr val="black">
                    <a:tint val="75000"/>
                  </a:prstClr>
                </a:solidFill>
              </a:rPr>
              <a:pPr/>
              <a:t>20</a:t>
            </a:fld>
            <a:endParaRPr lang="en-US" dirty="0">
              <a:solidFill>
                <a:prstClr val="black">
                  <a:tint val="75000"/>
                </a:prstClr>
              </a:solidFill>
            </a:endParaRPr>
          </a:p>
        </p:txBody>
      </p:sp>
      <p:pic>
        <p:nvPicPr>
          <p:cNvPr id="5" name="Picture 4"/>
          <p:cNvPicPr>
            <a:picLocks noChangeAspect="1"/>
          </p:cNvPicPr>
          <p:nvPr/>
        </p:nvPicPr>
        <p:blipFill>
          <a:blip r:embed="rId3"/>
          <a:stretch>
            <a:fillRect/>
          </a:stretch>
        </p:blipFill>
        <p:spPr>
          <a:xfrm>
            <a:off x="533400" y="2743200"/>
            <a:ext cx="8305800" cy="358753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1869389"/>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10945" name="Object 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037543046"/>
              </p:ext>
            </p:extLst>
          </p:nvPr>
        </p:nvGraphicFramePr>
        <p:xfrm>
          <a:off x="1357290" y="1313002"/>
          <a:ext cx="6382940" cy="4052618"/>
        </p:xfrm>
        <a:graphic>
          <a:graphicData uri="http://schemas.openxmlformats.org/presentationml/2006/ole">
            <p:oleObj spid="_x0000_s15660" name="Worksheet" r:id="rId3" imgW="19672300" imgH="12420600" progId="Excel.Sheet.12">
              <p:embed/>
            </p:oleObj>
          </a:graphicData>
        </a:graphic>
      </p:graphicFrame>
      <p:sp>
        <p:nvSpPr>
          <p:cNvPr id="6" name="Title 4"/>
          <p:cNvSpPr>
            <a:spLocks noGrp="1"/>
          </p:cNvSpPr>
          <p:nvPr>
            <p:ph type="ctrTitle"/>
          </p:nvPr>
        </p:nvSpPr>
        <p:spPr>
          <a:xfrm>
            <a:off x="457200" y="152400"/>
            <a:ext cx="5849394" cy="728436"/>
          </a:xfrm>
        </p:spPr>
        <p:txBody>
          <a:bodyPr/>
          <a:lstStyle/>
          <a:p>
            <a:pPr fontAlgn="auto">
              <a:spcAft>
                <a:spcPts val="0"/>
              </a:spcAft>
              <a:defRPr/>
            </a:pPr>
            <a:r>
              <a:rPr sz="3000" b="1" dirty="0">
                <a:solidFill>
                  <a:schemeClr val="accent5"/>
                </a:solidFill>
              </a:rPr>
              <a:t>1GE vs. 10GE Buffer Usage</a:t>
            </a:r>
          </a:p>
        </p:txBody>
      </p:sp>
      <p:sp>
        <p:nvSpPr>
          <p:cNvPr id="2" name="Slide Number Placeholder 1"/>
          <p:cNvSpPr>
            <a:spLocks noGrp="1"/>
          </p:cNvSpPr>
          <p:nvPr>
            <p:ph type="sldNum" sz="quarter" idx="4"/>
          </p:nvPr>
        </p:nvSpPr>
        <p:spPr/>
        <p:txBody>
          <a:bodyPr/>
          <a:lstStyle/>
          <a:p>
            <a:fld id="{2F5CCB13-0A32-4557-88E9-079F0C330695}" type="slidenum">
              <a:rPr lang="en-US" smtClean="0">
                <a:solidFill>
                  <a:prstClr val="black">
                    <a:tint val="75000"/>
                  </a:prstClr>
                </a:solidFill>
              </a:rPr>
              <a:pPr/>
              <a:t>21</a:t>
            </a:fld>
            <a:endParaRPr lang="en-US" dirty="0">
              <a:solidFill>
                <a:prstClr val="black">
                  <a:tint val="75000"/>
                </a:prstClr>
              </a:solidFill>
            </a:endParaRPr>
          </a:p>
        </p:txBody>
      </p:sp>
      <p:sp>
        <p:nvSpPr>
          <p:cNvPr id="210947" name="TextBox 3"/>
          <p:cNvSpPr txBox="1">
            <a:spLocks noChangeArrowheads="1"/>
          </p:cNvSpPr>
          <p:nvPr/>
        </p:nvSpPr>
        <p:spPr bwMode="auto">
          <a:xfrm>
            <a:off x="749618" y="914400"/>
            <a:ext cx="7173322" cy="27758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76780" tIns="38389" rIns="76780" bIns="3838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3703" eaLnBrk="1" hangingPunct="1"/>
            <a:r>
              <a:rPr lang="en-US" sz="1300" dirty="0">
                <a:solidFill>
                  <a:prstClr val="black"/>
                </a:solidFill>
              </a:rPr>
              <a:t>Moving from 1GE to 10GE actually lowers the buffer requirement at the switching layer. </a:t>
            </a:r>
          </a:p>
        </p:txBody>
      </p:sp>
      <p:sp>
        <p:nvSpPr>
          <p:cNvPr id="210948" name="Rectangle 4"/>
          <p:cNvSpPr>
            <a:spLocks noChangeArrowheads="1"/>
          </p:cNvSpPr>
          <p:nvPr/>
        </p:nvSpPr>
        <p:spPr bwMode="auto">
          <a:xfrm>
            <a:off x="1057618" y="5543550"/>
            <a:ext cx="6557322" cy="100085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76780" tIns="38389" rIns="76780" bIns="38389">
            <a:spAutoFit/>
          </a:bodyPr>
          <a:lstStyle/>
          <a:p>
            <a:pPr defTabSz="913703"/>
            <a:r>
              <a:rPr lang="en-US" sz="1500" dirty="0">
                <a:solidFill>
                  <a:srgbClr val="000000"/>
                </a:solidFill>
                <a:latin typeface="Calibri" pitchFamily="34" charset="0"/>
                <a:cs typeface="Arial" pitchFamily="34" charset="0"/>
              </a:rPr>
              <a:t>By moving to 10GE, the data node has a wider pipe to receive data lessening the need for buffers on the network as the total aggregate transfer rate and amount of data does not increase substantially. This is due, in part, to limits of I/O and Compute capabilities</a:t>
            </a:r>
          </a:p>
        </p:txBody>
      </p:sp>
      <p:sp>
        <p:nvSpPr>
          <p:cNvPr id="7" name="TextBox 6"/>
          <p:cNvSpPr txBox="1"/>
          <p:nvPr/>
        </p:nvSpPr>
        <p:spPr>
          <a:xfrm>
            <a:off x="1676398" y="1655694"/>
            <a:ext cx="2065734" cy="539193"/>
          </a:xfrm>
          <a:prstGeom prst="rect">
            <a:avLst/>
          </a:prstGeom>
        </p:spPr>
        <p:style>
          <a:lnRef idx="1">
            <a:schemeClr val="accent4"/>
          </a:lnRef>
          <a:fillRef idx="2">
            <a:schemeClr val="accent4"/>
          </a:fillRef>
          <a:effectRef idx="1">
            <a:schemeClr val="accent4"/>
          </a:effectRef>
          <a:fontRef idx="minor">
            <a:schemeClr val="dk1"/>
          </a:fontRef>
        </p:style>
        <p:txBody>
          <a:bodyPr lIns="76780" tIns="38389" rIns="76780" bIns="38389">
            <a:spAutoFit/>
          </a:bodyPr>
          <a:lstStyle/>
          <a:p>
            <a:pPr algn="ctr" defTabSz="913703">
              <a:defRPr/>
            </a:pPr>
            <a:r>
              <a:rPr lang="en-US" sz="1500" dirty="0">
                <a:solidFill>
                  <a:prstClr val="black"/>
                </a:solidFill>
              </a:rPr>
              <a:t>Buffer Usage During</a:t>
            </a:r>
          </a:p>
          <a:p>
            <a:pPr algn="ctr" defTabSz="913703">
              <a:defRPr/>
            </a:pPr>
            <a:r>
              <a:rPr lang="en-US" sz="1500" dirty="0">
                <a:solidFill>
                  <a:prstClr val="black"/>
                </a:solidFill>
              </a:rPr>
              <a:t> Shuffle Phase</a:t>
            </a:r>
          </a:p>
        </p:txBody>
      </p:sp>
      <p:sp>
        <p:nvSpPr>
          <p:cNvPr id="8" name="Left Brace 7"/>
          <p:cNvSpPr/>
          <p:nvPr/>
        </p:nvSpPr>
        <p:spPr>
          <a:xfrm rot="5400000">
            <a:off x="2065349" y="1744651"/>
            <a:ext cx="1242455" cy="2020353"/>
          </a:xfrm>
          <a:prstGeom prst="leftBrace">
            <a:avLst>
              <a:gd name="adj1" fmla="val 8333"/>
              <a:gd name="adj2" fmla="val 50722"/>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lIns="57582" tIns="28791" rIns="57582" bIns="28791" rtlCol="0" anchor="ctr"/>
          <a:lstStyle/>
          <a:p>
            <a:pPr algn="ctr" defTabSz="913703"/>
            <a:endParaRPr lang="en-US">
              <a:solidFill>
                <a:prstClr val="black"/>
              </a:solidFill>
            </a:endParaRPr>
          </a:p>
        </p:txBody>
      </p:sp>
      <p:sp>
        <p:nvSpPr>
          <p:cNvPr id="9" name="TextBox 8"/>
          <p:cNvSpPr txBox="1"/>
          <p:nvPr/>
        </p:nvSpPr>
        <p:spPr>
          <a:xfrm>
            <a:off x="4372298" y="1659120"/>
            <a:ext cx="2751386" cy="544624"/>
          </a:xfrm>
          <a:prstGeom prst="rect">
            <a:avLst/>
          </a:prstGeom>
        </p:spPr>
        <p:style>
          <a:lnRef idx="1">
            <a:schemeClr val="accent4"/>
          </a:lnRef>
          <a:fillRef idx="2">
            <a:schemeClr val="accent4"/>
          </a:fillRef>
          <a:effectRef idx="1">
            <a:schemeClr val="accent4"/>
          </a:effectRef>
          <a:fontRef idx="minor">
            <a:schemeClr val="dk1"/>
          </a:fontRef>
        </p:style>
        <p:txBody>
          <a:bodyPr wrap="square" lIns="76780" tIns="38389" rIns="76780" bIns="38389">
            <a:spAutoFit/>
          </a:bodyPr>
          <a:lstStyle/>
          <a:p>
            <a:pPr algn="ctr" defTabSz="913703">
              <a:defRPr/>
            </a:pPr>
            <a:r>
              <a:rPr lang="en-US" sz="1500" dirty="0">
                <a:solidFill>
                  <a:prstClr val="black"/>
                </a:solidFill>
              </a:rPr>
              <a:t>Buffer Usage During output Replication</a:t>
            </a:r>
          </a:p>
        </p:txBody>
      </p:sp>
      <p:sp>
        <p:nvSpPr>
          <p:cNvPr id="10" name="Left Brace 9"/>
          <p:cNvSpPr/>
          <p:nvPr/>
        </p:nvSpPr>
        <p:spPr>
          <a:xfrm rot="5400000">
            <a:off x="5219699" y="1028702"/>
            <a:ext cx="1066801" cy="3276600"/>
          </a:xfrm>
          <a:prstGeom prst="leftBrace">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lIns="57582" tIns="28791" rIns="57582" bIns="28791" rtlCol="0" anchor="ctr"/>
          <a:lstStyle/>
          <a:p>
            <a:pPr algn="ctr" defTabSz="913703"/>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5090071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54294" y="275168"/>
            <a:ext cx="6109097" cy="838200"/>
          </a:xfrm>
        </p:spPr>
        <p:txBody>
          <a:bodyPr/>
          <a:lstStyle/>
          <a:p>
            <a:pPr>
              <a:defRPr/>
            </a:pPr>
            <a:r>
              <a:rPr dirty="0" smtClean="0"/>
              <a:t>Network Latency</a:t>
            </a:r>
            <a:endParaRPr dirty="0"/>
          </a:p>
        </p:txBody>
      </p:sp>
      <p:sp>
        <p:nvSpPr>
          <p:cNvPr id="3" name="Slide Number Placeholder 2"/>
          <p:cNvSpPr>
            <a:spLocks noGrp="1"/>
          </p:cNvSpPr>
          <p:nvPr>
            <p:ph type="sldNum" sz="quarter" idx="4"/>
          </p:nvPr>
        </p:nvSpPr>
        <p:spPr/>
        <p:txBody>
          <a:bodyPr/>
          <a:lstStyle/>
          <a:p>
            <a:fld id="{2F5CCB13-0A32-4557-88E9-079F0C330695}" type="slidenum">
              <a:rPr lang="en-US" smtClean="0">
                <a:solidFill>
                  <a:prstClr val="black">
                    <a:tint val="75000"/>
                  </a:prstClr>
                </a:solidFill>
              </a:rPr>
              <a:pPr/>
              <a:t>22</a:t>
            </a:fld>
            <a:endParaRPr lang="en-US" dirty="0">
              <a:solidFill>
                <a:prstClr val="black">
                  <a:tint val="75000"/>
                </a:prstClr>
              </a:solidFill>
            </a:endParaRPr>
          </a:p>
        </p:txBody>
      </p:sp>
      <p:sp>
        <p:nvSpPr>
          <p:cNvPr id="211970" name="TextBox 3"/>
          <p:cNvSpPr txBox="1">
            <a:spLocks noChangeArrowheads="1"/>
          </p:cNvSpPr>
          <p:nvPr/>
        </p:nvSpPr>
        <p:spPr bwMode="auto">
          <a:xfrm>
            <a:off x="457200" y="1295401"/>
            <a:ext cx="3137297" cy="443256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76780" tIns="38389" rIns="76780" bIns="3838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3703" eaLnBrk="1" hangingPunct="1"/>
            <a:r>
              <a:rPr lang="en-US" dirty="0">
                <a:solidFill>
                  <a:prstClr val="black"/>
                </a:solidFill>
              </a:rPr>
              <a:t>Generally network latency, while consistent latency being important, does not represent a significant factor for Hadoop Clusters.</a:t>
            </a:r>
          </a:p>
          <a:p>
            <a:pPr defTabSz="913703" eaLnBrk="1" hangingPunct="1"/>
            <a:endParaRPr lang="en-US" dirty="0">
              <a:solidFill>
                <a:prstClr val="black"/>
              </a:solidFill>
            </a:endParaRPr>
          </a:p>
          <a:p>
            <a:pPr defTabSz="913703" eaLnBrk="1" hangingPunct="1"/>
            <a:endParaRPr lang="en-US" sz="1300" dirty="0">
              <a:solidFill>
                <a:prstClr val="black"/>
              </a:solidFill>
            </a:endParaRPr>
          </a:p>
          <a:p>
            <a:pPr defTabSz="913703" eaLnBrk="1" hangingPunct="1"/>
            <a:r>
              <a:rPr lang="en-US" sz="1300" dirty="0">
                <a:solidFill>
                  <a:prstClr val="black"/>
                </a:solidFill>
              </a:rPr>
              <a:t>Note:</a:t>
            </a:r>
          </a:p>
          <a:p>
            <a:pPr defTabSz="913703" eaLnBrk="1" hangingPunct="1"/>
            <a:r>
              <a:rPr lang="en-US" sz="1300" dirty="0">
                <a:solidFill>
                  <a:prstClr val="black"/>
                </a:solidFill>
              </a:rPr>
              <a:t>There is a difference in network latency vs. application latency. Optimization in the application stack can decrease application latency that can potentially have a significant benefit.</a:t>
            </a:r>
          </a:p>
        </p:txBody>
      </p:sp>
      <p:graphicFrame>
        <p:nvGraphicFramePr>
          <p:cNvPr id="8" name="Chart 7"/>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984729171"/>
              </p:ext>
            </p:extLst>
          </p:nvPr>
        </p:nvGraphicFramePr>
        <p:xfrm>
          <a:off x="4413960" y="1854200"/>
          <a:ext cx="3309937" cy="42344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83929836"/>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6109097" cy="838200"/>
          </a:xfrm>
        </p:spPr>
        <p:txBody>
          <a:bodyPr/>
          <a:lstStyle/>
          <a:p>
            <a:r>
              <a:rPr lang="en-US" dirty="0" smtClean="0"/>
              <a:t>Integration Considerations</a:t>
            </a:r>
            <a:endParaRPr lang="en-US" dirty="0"/>
          </a:p>
        </p:txBody>
      </p:sp>
      <p:sp>
        <p:nvSpPr>
          <p:cNvPr id="3" name="Text Placeholder 2"/>
          <p:cNvSpPr>
            <a:spLocks noGrp="1"/>
          </p:cNvSpPr>
          <p:nvPr>
            <p:ph type="body" sz="half" idx="1"/>
          </p:nvPr>
        </p:nvSpPr>
        <p:spPr>
          <a:xfrm>
            <a:off x="304800" y="1143000"/>
            <a:ext cx="3886200" cy="4495800"/>
          </a:xfrm>
        </p:spPr>
        <p:txBody>
          <a:bodyPr/>
          <a:lstStyle/>
          <a:p>
            <a:pPr marL="0" indent="0" algn="ctr">
              <a:buNone/>
            </a:pPr>
            <a:r>
              <a:rPr lang="en-US" sz="2400" dirty="0" smtClean="0"/>
              <a:t>Goals</a:t>
            </a:r>
          </a:p>
          <a:p>
            <a:r>
              <a:rPr lang="en-US" sz="2400" dirty="0" smtClean="0"/>
              <a:t>Extensive Validation of </a:t>
            </a:r>
            <a:r>
              <a:rPr lang="en-US" sz="2400" dirty="0" err="1" smtClean="0"/>
              <a:t>Hadoop</a:t>
            </a:r>
            <a:r>
              <a:rPr lang="en-US" sz="2400" dirty="0" smtClean="0"/>
              <a:t> Workload</a:t>
            </a:r>
          </a:p>
          <a:p>
            <a:r>
              <a:rPr lang="en-US" sz="2400" dirty="0" smtClean="0"/>
              <a:t>Reference Architecture</a:t>
            </a:r>
            <a:endParaRPr lang="en-US" sz="2400" dirty="0"/>
          </a:p>
          <a:p>
            <a:pPr lvl="1"/>
            <a:r>
              <a:rPr lang="en-US" sz="2000" dirty="0" smtClean="0"/>
              <a:t>Make it easy for Enterprise</a:t>
            </a:r>
          </a:p>
          <a:p>
            <a:pPr lvl="1"/>
            <a:r>
              <a:rPr lang="en-US" sz="2000" dirty="0" smtClean="0"/>
              <a:t>Demystify Network for </a:t>
            </a:r>
            <a:r>
              <a:rPr lang="en-US" sz="2000" dirty="0" err="1" smtClean="0"/>
              <a:t>Hadoop</a:t>
            </a:r>
            <a:r>
              <a:rPr lang="en-US" sz="2000" dirty="0" smtClean="0"/>
              <a:t> Deployment</a:t>
            </a:r>
          </a:p>
          <a:p>
            <a:pPr lvl="1"/>
            <a:r>
              <a:rPr lang="en-US" sz="2000" dirty="0" smtClean="0"/>
              <a:t>Integration with Enterprise with efficient choices of network topology/devices</a:t>
            </a:r>
          </a:p>
          <a:p>
            <a:endParaRPr lang="en-US" sz="2400" dirty="0"/>
          </a:p>
        </p:txBody>
      </p:sp>
      <p:sp>
        <p:nvSpPr>
          <p:cNvPr id="4" name="Content Placeholder 3"/>
          <p:cNvSpPr>
            <a:spLocks noGrp="1"/>
          </p:cNvSpPr>
          <p:nvPr>
            <p:ph sz="half" idx="2"/>
          </p:nvPr>
        </p:nvSpPr>
        <p:spPr>
          <a:xfrm>
            <a:off x="4648200" y="914400"/>
            <a:ext cx="4114800" cy="5257800"/>
          </a:xfrm>
        </p:spPr>
        <p:style>
          <a:lnRef idx="2">
            <a:schemeClr val="accent1"/>
          </a:lnRef>
          <a:fillRef idx="1">
            <a:schemeClr val="lt1"/>
          </a:fillRef>
          <a:effectRef idx="0">
            <a:schemeClr val="accent1"/>
          </a:effectRef>
          <a:fontRef idx="minor">
            <a:schemeClr val="dk1"/>
          </a:fontRef>
        </p:style>
        <p:txBody>
          <a:bodyPr/>
          <a:lstStyle/>
          <a:p>
            <a:pPr marL="0" indent="0" algn="ctr">
              <a:buNone/>
            </a:pPr>
            <a:r>
              <a:rPr lang="en-US" b="1" dirty="0" smtClean="0"/>
              <a:t>Findings</a:t>
            </a:r>
          </a:p>
          <a:p>
            <a:r>
              <a:rPr lang="en-US" sz="1600" dirty="0" smtClean="0"/>
              <a:t>10G and/or Dual attached server provides consistent job completion time &amp; better buffer utilization</a:t>
            </a:r>
          </a:p>
          <a:p>
            <a:r>
              <a:rPr lang="en-US" sz="1600" dirty="0" smtClean="0"/>
              <a:t>10G provide reduce burst at the access layer</a:t>
            </a:r>
          </a:p>
          <a:p>
            <a:r>
              <a:rPr lang="en-US" sz="1600" dirty="0" smtClean="0"/>
              <a:t>Dual Attached Sever is recommended design – 1G or 10G. 10G for future proofing</a:t>
            </a:r>
            <a:endParaRPr lang="en-US" sz="1600" dirty="0"/>
          </a:p>
          <a:p>
            <a:r>
              <a:rPr lang="en-US" sz="1600" dirty="0" smtClean="0"/>
              <a:t>Rack failure has the biggest impact on job completion time</a:t>
            </a:r>
          </a:p>
          <a:p>
            <a:r>
              <a:rPr lang="en-US" sz="1600" dirty="0" smtClean="0"/>
              <a:t>Does not require non-blocking network</a:t>
            </a:r>
          </a:p>
          <a:p>
            <a:r>
              <a:rPr lang="en-US" sz="1600" dirty="0" smtClean="0"/>
              <a:t>Latency does not matter much in </a:t>
            </a:r>
            <a:r>
              <a:rPr lang="en-US" sz="1600" dirty="0" err="1" smtClean="0"/>
              <a:t>Hadoop</a:t>
            </a:r>
            <a:r>
              <a:rPr lang="en-US" sz="1600" dirty="0" smtClean="0"/>
              <a:t> workloads </a:t>
            </a:r>
            <a:endParaRPr lang="en-US" sz="1600" dirty="0"/>
          </a:p>
        </p:txBody>
      </p:sp>
      <p:sp>
        <p:nvSpPr>
          <p:cNvPr id="5" name="Slide Number Placeholder 4"/>
          <p:cNvSpPr>
            <a:spLocks noGrp="1"/>
          </p:cNvSpPr>
          <p:nvPr>
            <p:ph type="sldNum" sz="quarter" idx="4"/>
          </p:nvPr>
        </p:nvSpPr>
        <p:spPr/>
        <p:txBody>
          <a:bodyPr/>
          <a:lstStyle/>
          <a:p>
            <a:fld id="{2F5CCB13-0A32-4557-88E9-079F0C330695}" type="slidenum">
              <a:rPr lang="en-US" smtClean="0">
                <a:solidFill>
                  <a:prstClr val="black">
                    <a:tint val="75000"/>
                  </a:prstClr>
                </a:solidFill>
              </a:rPr>
              <a:pPr/>
              <a:t>23</a:t>
            </a:fld>
            <a:endParaRPr lang="en-US" dirty="0">
              <a:solidFill>
                <a:prstClr val="black">
                  <a:tint val="75000"/>
                </a:prstClr>
              </a:solidFill>
            </a:endParaRPr>
          </a:p>
        </p:txBody>
      </p:sp>
      <p:cxnSp>
        <p:nvCxnSpPr>
          <p:cNvPr id="7" name="Straight Connector 6"/>
          <p:cNvCxnSpPr/>
          <p:nvPr/>
        </p:nvCxnSpPr>
        <p:spPr>
          <a:xfrm flipV="1">
            <a:off x="3733800" y="914400"/>
            <a:ext cx="91440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810000" y="5029200"/>
            <a:ext cx="838200" cy="1143000"/>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676400" y="6427113"/>
            <a:ext cx="7162800" cy="430887"/>
          </a:xfrm>
          <a:prstGeom prst="rect">
            <a:avLst/>
          </a:prstGeom>
        </p:spPr>
        <p:txBody>
          <a:bodyPr wrap="square">
            <a:spAutoFit/>
          </a:bodyPr>
          <a:lstStyle/>
          <a:p>
            <a:r>
              <a:rPr lang="en-US" sz="1100" u="sng" dirty="0" smtClean="0">
                <a:hlinkClick r:id="rId2"/>
              </a:rPr>
              <a:t>http</a:t>
            </a:r>
            <a:r>
              <a:rPr lang="en-US" sz="1100" u="sng" dirty="0">
                <a:hlinkClick r:id="rId2"/>
              </a:rPr>
              <a:t>://www.slideshare.net/Hadoop_Summit/ref-arch-validated-and-tested-approach-to-define-a-network-design</a:t>
            </a:r>
          </a:p>
          <a:p>
            <a:r>
              <a:rPr lang="en-US" sz="1100" u="sng" dirty="0">
                <a:hlinkClick r:id="rId3"/>
              </a:rPr>
              <a:t>http://youtu.be/YJODsK0T67A</a:t>
            </a:r>
            <a:endParaRPr lang="en-US" sz="1100" dirty="0"/>
          </a:p>
        </p:txBody>
      </p:sp>
      <p:sp>
        <p:nvSpPr>
          <p:cNvPr id="8" name="TextBox 7"/>
          <p:cNvSpPr txBox="1"/>
          <p:nvPr/>
        </p:nvSpPr>
        <p:spPr>
          <a:xfrm>
            <a:off x="381000" y="6400800"/>
            <a:ext cx="2895600" cy="307777"/>
          </a:xfrm>
          <a:prstGeom prst="rect">
            <a:avLst/>
          </a:prstGeom>
          <a:noFill/>
        </p:spPr>
        <p:txBody>
          <a:bodyPr wrap="square" rtlCol="0">
            <a:spAutoFit/>
          </a:bodyPr>
          <a:lstStyle/>
          <a:p>
            <a:r>
              <a:rPr lang="en-US" sz="1400" dirty="0" smtClean="0"/>
              <a:t>More Details at:</a:t>
            </a:r>
            <a:endParaRPr lang="en-US" sz="1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03909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F5CCB13-0A32-4557-88E9-079F0C330695}" type="slidenum">
              <a:rPr lang="en-US" smtClean="0">
                <a:solidFill>
                  <a:prstClr val="black">
                    <a:tint val="75000"/>
                  </a:prstClr>
                </a:solidFill>
              </a:rPr>
              <a:pPr/>
              <a:t>24</a:t>
            </a:fld>
            <a:endParaRPr lang="en-US" dirty="0">
              <a:solidFill>
                <a:prstClr val="black">
                  <a:tint val="75000"/>
                </a:prstClr>
              </a:solidFill>
            </a:endParaRPr>
          </a:p>
        </p:txBody>
      </p:sp>
      <p:sp>
        <p:nvSpPr>
          <p:cNvPr id="5" name="Title 4"/>
          <p:cNvSpPr>
            <a:spLocks noGrp="1"/>
          </p:cNvSpPr>
          <p:nvPr>
            <p:ph type="ctrTitle" idx="4294967295"/>
          </p:nvPr>
        </p:nvSpPr>
        <p:spPr>
          <a:xfrm>
            <a:off x="228600" y="1752600"/>
            <a:ext cx="5334000" cy="2286000"/>
          </a:xfrm>
        </p:spPr>
        <p:txBody>
          <a:bodyPr/>
          <a:lstStyle/>
          <a:p>
            <a:pPr fontAlgn="auto">
              <a:spcAft>
                <a:spcPts val="0"/>
              </a:spcAft>
              <a:defRPr/>
            </a:pPr>
            <a:r>
              <a:rPr lang="en-US" dirty="0" smtClean="0"/>
              <a:t>Multi-tenant Environments</a:t>
            </a:r>
            <a:endParaRPr dirty="0" smtClean="0"/>
          </a:p>
        </p:txBody>
      </p:sp>
      <p:pic>
        <p:nvPicPr>
          <p:cNvPr id="189442" name="Picture Placeholder 30" descr="gear.png"/>
          <p:cNvPicPr>
            <a:picLocks noGrp="1" noChangeAspect="1"/>
          </p:cNvPicPr>
          <p:nvPr>
            <p:ph type="pic" sz="quarter" idx="4294967295"/>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680" r="3680"/>
          <a:stretch>
            <a:fillRect/>
          </a:stretch>
        </p:blipFill>
        <p:spPr>
          <a:xfrm>
            <a:off x="5829300" y="1714500"/>
            <a:ext cx="3314700" cy="4525963"/>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6912091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F5CCB13-0A32-4557-88E9-079F0C330695}" type="slidenum">
              <a:rPr lang="en-US" smtClean="0">
                <a:solidFill>
                  <a:prstClr val="black">
                    <a:tint val="75000"/>
                  </a:prstClr>
                </a:solidFill>
              </a:rPr>
              <a:pPr/>
              <a:t>25</a:t>
            </a:fld>
            <a:endParaRPr lang="en-US" dirty="0">
              <a:solidFill>
                <a:prstClr val="black">
                  <a:tint val="75000"/>
                </a:prstClr>
              </a:solidFill>
            </a:endParaRPr>
          </a:p>
        </p:txBody>
      </p:sp>
      <p:sp>
        <p:nvSpPr>
          <p:cNvPr id="3" name="Content Placeholder 3"/>
          <p:cNvSpPr txBox="1">
            <a:spLocks/>
          </p:cNvSpPr>
          <p:nvPr/>
        </p:nvSpPr>
        <p:spPr>
          <a:xfrm>
            <a:off x="609600" y="2286000"/>
            <a:ext cx="4495800" cy="4191000"/>
          </a:xfrm>
          <a:prstGeom prst="rect">
            <a:avLst/>
          </a:prstGeom>
        </p:spPr>
        <p:txBody>
          <a:bodyPr lIns="91422" tIns="45712" rIns="91422" bIns="45712"/>
          <a:lstStyle>
            <a:lvl1pPr marL="215993" indent="-215993" algn="l" defTabSz="913969" rtl="0" fontAlgn="base">
              <a:spcBef>
                <a:spcPts val="756"/>
              </a:spcBef>
              <a:spcAft>
                <a:spcPct val="0"/>
              </a:spcAft>
              <a:buClr>
                <a:schemeClr val="accent5"/>
              </a:buClr>
              <a:buFont typeface="Wingdings" pitchFamily="2" charset="2"/>
              <a:buChar char="§"/>
              <a:defRPr lang="en-US" sz="2000" kern="1200" dirty="0" smtClean="0">
                <a:solidFill>
                  <a:srgbClr val="000000"/>
                </a:solidFill>
                <a:latin typeface="+mn-lt"/>
                <a:ea typeface="+mn-ea"/>
                <a:cs typeface="+mn-cs"/>
                <a:sym typeface="Arial" pitchFamily="34" charset="0"/>
              </a:defRPr>
            </a:lvl1pPr>
            <a:lvl2pPr marL="471984" indent="-181994" algn="l" defTabSz="913969" rtl="0" fontAlgn="base">
              <a:spcBef>
                <a:spcPts val="756"/>
              </a:spcBef>
              <a:spcAft>
                <a:spcPct val="0"/>
              </a:spcAft>
              <a:buClr>
                <a:schemeClr val="tx1"/>
              </a:buClr>
              <a:buFont typeface="Arial" pitchFamily="34" charset="0"/>
              <a:buChar char="‒"/>
              <a:defRPr lang="en-US" sz="1800" kern="1200" dirty="0" smtClean="0">
                <a:solidFill>
                  <a:srgbClr val="000000"/>
                </a:solidFill>
                <a:latin typeface="+mn-lt"/>
                <a:ea typeface="+mn-ea"/>
                <a:cs typeface="+mn-cs"/>
                <a:sym typeface="Arial" pitchFamily="34" charset="0"/>
              </a:defRPr>
            </a:lvl2pPr>
            <a:lvl3pPr marL="719976" indent="-141995" algn="l" defTabSz="913969" rtl="0" fontAlgn="base">
              <a:spcBef>
                <a:spcPts val="756"/>
              </a:spcBef>
              <a:spcAft>
                <a:spcPct val="0"/>
              </a:spcAft>
              <a:buFont typeface="Arial" pitchFamily="34" charset="0"/>
              <a:buNone/>
              <a:defRPr lang="en-US" sz="1500" kern="1200" dirty="0" smtClean="0">
                <a:solidFill>
                  <a:srgbClr val="000000"/>
                </a:solidFill>
                <a:latin typeface="+mn-lt"/>
                <a:ea typeface="+mn-ea"/>
                <a:cs typeface="+mn-cs"/>
                <a:sym typeface="Arial" pitchFamily="34" charset="0"/>
              </a:defRPr>
            </a:lvl3pPr>
            <a:lvl4pPr marL="865971" indent="0" algn="l" defTabSz="913969" rtl="0" fontAlgn="base">
              <a:spcBef>
                <a:spcPts val="756"/>
              </a:spcBef>
              <a:spcAft>
                <a:spcPct val="0"/>
              </a:spcAft>
              <a:buFont typeface="Arial" pitchFamily="34" charset="0"/>
              <a:buNone/>
              <a:defRPr lang="en-US" sz="1300" kern="1200" dirty="0" smtClean="0">
                <a:solidFill>
                  <a:srgbClr val="000000"/>
                </a:solidFill>
                <a:latin typeface="+mn-lt"/>
                <a:ea typeface="+mn-ea"/>
                <a:cs typeface="+mn-cs"/>
                <a:sym typeface="Arial" pitchFamily="34" charset="0"/>
              </a:defRPr>
            </a:lvl4pPr>
            <a:lvl5pPr marL="1153961" indent="0" algn="l" defTabSz="913969" rtl="0" fontAlgn="base">
              <a:spcBef>
                <a:spcPts val="756"/>
              </a:spcBef>
              <a:spcAft>
                <a:spcPct val="0"/>
              </a:spcAft>
              <a:buFont typeface="Arial" pitchFamily="34" charset="0"/>
              <a:buNone/>
              <a:defRPr lang="en-US" sz="1100" kern="1200" dirty="0" smtClean="0">
                <a:solidFill>
                  <a:srgbClr val="000000"/>
                </a:solidFill>
                <a:latin typeface="+mn-lt"/>
                <a:ea typeface="+mn-ea"/>
                <a:cs typeface="+mn-cs"/>
                <a:sym typeface="Arial" pitchFamily="34" charset="0"/>
              </a:defRPr>
            </a:lvl5pPr>
            <a:lvl6pPr marL="2514357"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12"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69"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24"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err="1" smtClean="0"/>
              <a:t>Hadoop</a:t>
            </a:r>
            <a:r>
              <a:rPr lang="en-US" sz="2800" dirty="0" smtClean="0"/>
              <a:t> + HBASE</a:t>
            </a:r>
          </a:p>
          <a:p>
            <a:endParaRPr lang="en-US" sz="2800" dirty="0"/>
          </a:p>
          <a:p>
            <a:r>
              <a:rPr lang="en-US" sz="2600" dirty="0" smtClean="0">
                <a:solidFill>
                  <a:schemeClr val="tx1"/>
                </a:solidFill>
              </a:rPr>
              <a:t>Job Based</a:t>
            </a:r>
          </a:p>
          <a:p>
            <a:endParaRPr lang="en-US" sz="2600" dirty="0">
              <a:solidFill>
                <a:srgbClr val="FF0000"/>
              </a:solidFill>
            </a:endParaRPr>
          </a:p>
          <a:p>
            <a:r>
              <a:rPr lang="en-US" sz="2600" dirty="0" smtClean="0"/>
              <a:t>Department Based</a:t>
            </a:r>
            <a:endParaRPr lang="en-US" sz="2600" dirty="0"/>
          </a:p>
        </p:txBody>
      </p:sp>
      <p:sp>
        <p:nvSpPr>
          <p:cNvPr id="4" name="Title 1"/>
          <p:cNvSpPr txBox="1">
            <a:spLocks/>
          </p:cNvSpPr>
          <p:nvPr/>
        </p:nvSpPr>
        <p:spPr>
          <a:xfrm>
            <a:off x="380999" y="381000"/>
            <a:ext cx="7724411" cy="838200"/>
          </a:xfrm>
          <a:prstGeom prst="rect">
            <a:avLst/>
          </a:prstGeom>
        </p:spPr>
        <p:txBody>
          <a:bodyPr lIns="91422" tIns="45712" rIns="91422" bIns="45712"/>
          <a:lstStyle>
            <a:lvl1pPr algn="l" defTabSz="913969" rtl="0" fontAlgn="base">
              <a:spcBef>
                <a:spcPct val="0"/>
              </a:spcBef>
              <a:spcAft>
                <a:spcPct val="0"/>
              </a:spcAft>
              <a:defRPr lang="en-US" sz="3000" b="1" kern="1200" smtClean="0">
                <a:solidFill>
                  <a:srgbClr val="168ACB"/>
                </a:solidFill>
                <a:latin typeface="+mj-lt"/>
                <a:ea typeface="+mj-ea"/>
                <a:cs typeface="+mj-cs"/>
                <a:sym typeface="Arial" pitchFamily="34" charset="0"/>
              </a:defRPr>
            </a:lvl1pPr>
            <a:lvl2pPr algn="ctr" defTabSz="913969" rtl="0" fontAlgn="base">
              <a:spcBef>
                <a:spcPct val="0"/>
              </a:spcBef>
              <a:spcAft>
                <a:spcPct val="0"/>
              </a:spcAft>
              <a:defRPr sz="4400">
                <a:solidFill>
                  <a:schemeClr val="tx1"/>
                </a:solidFill>
                <a:latin typeface="Calibri" pitchFamily="34" charset="0"/>
              </a:defRPr>
            </a:lvl2pPr>
            <a:lvl3pPr algn="ctr" defTabSz="913969" rtl="0" fontAlgn="base">
              <a:spcBef>
                <a:spcPct val="0"/>
              </a:spcBef>
              <a:spcAft>
                <a:spcPct val="0"/>
              </a:spcAft>
              <a:defRPr sz="4400">
                <a:solidFill>
                  <a:schemeClr val="tx1"/>
                </a:solidFill>
                <a:latin typeface="Calibri" pitchFamily="34" charset="0"/>
              </a:defRPr>
            </a:lvl3pPr>
            <a:lvl4pPr algn="ctr" defTabSz="913969" rtl="0" fontAlgn="base">
              <a:spcBef>
                <a:spcPct val="0"/>
              </a:spcBef>
              <a:spcAft>
                <a:spcPct val="0"/>
              </a:spcAft>
              <a:defRPr sz="4400">
                <a:solidFill>
                  <a:schemeClr val="tx1"/>
                </a:solidFill>
                <a:latin typeface="Calibri" pitchFamily="34" charset="0"/>
              </a:defRPr>
            </a:lvl4pPr>
            <a:lvl5pPr algn="ctr" defTabSz="913969" rtl="0" fontAlgn="base">
              <a:spcBef>
                <a:spcPct val="0"/>
              </a:spcBef>
              <a:spcAft>
                <a:spcPct val="0"/>
              </a:spcAft>
              <a:defRPr sz="4400">
                <a:solidFill>
                  <a:schemeClr val="tx1"/>
                </a:solidFill>
                <a:latin typeface="Calibri" pitchFamily="34" charset="0"/>
              </a:defRPr>
            </a:lvl5pPr>
            <a:lvl6pPr marL="287990" algn="ctr" defTabSz="913969" rtl="0" fontAlgn="base">
              <a:spcBef>
                <a:spcPct val="0"/>
              </a:spcBef>
              <a:spcAft>
                <a:spcPct val="0"/>
              </a:spcAft>
              <a:defRPr sz="4400">
                <a:solidFill>
                  <a:schemeClr val="tx1"/>
                </a:solidFill>
                <a:latin typeface="Calibri" pitchFamily="34" charset="0"/>
              </a:defRPr>
            </a:lvl6pPr>
            <a:lvl7pPr marL="575981" algn="ctr" defTabSz="913969" rtl="0" fontAlgn="base">
              <a:spcBef>
                <a:spcPct val="0"/>
              </a:spcBef>
              <a:spcAft>
                <a:spcPct val="0"/>
              </a:spcAft>
              <a:defRPr sz="4400">
                <a:solidFill>
                  <a:schemeClr val="tx1"/>
                </a:solidFill>
                <a:latin typeface="Calibri" pitchFamily="34" charset="0"/>
              </a:defRPr>
            </a:lvl7pPr>
            <a:lvl8pPr marL="863971" algn="ctr" defTabSz="913969" rtl="0" fontAlgn="base">
              <a:spcBef>
                <a:spcPct val="0"/>
              </a:spcBef>
              <a:spcAft>
                <a:spcPct val="0"/>
              </a:spcAft>
              <a:defRPr sz="4400">
                <a:solidFill>
                  <a:schemeClr val="tx1"/>
                </a:solidFill>
                <a:latin typeface="Calibri" pitchFamily="34" charset="0"/>
              </a:defRPr>
            </a:lvl8pPr>
            <a:lvl9pPr marL="1151961" algn="ctr" defTabSz="913969" rtl="0" fontAlgn="base">
              <a:spcBef>
                <a:spcPct val="0"/>
              </a:spcBef>
              <a:spcAft>
                <a:spcPct val="0"/>
              </a:spcAft>
              <a:defRPr sz="4400">
                <a:solidFill>
                  <a:schemeClr val="tx1"/>
                </a:solidFill>
                <a:latin typeface="Calibri" pitchFamily="34" charset="0"/>
              </a:defRPr>
            </a:lvl9pPr>
          </a:lstStyle>
          <a:p>
            <a:pPr>
              <a:defRPr/>
            </a:pPr>
            <a:r>
              <a:rPr lang="en-US" dirty="0" smtClean="0">
                <a:solidFill>
                  <a:schemeClr val="tx1">
                    <a:lumMod val="75000"/>
                    <a:lumOff val="25000"/>
                  </a:schemeClr>
                </a:solidFill>
              </a:rPr>
              <a:t>Various Multitenant Environments </a:t>
            </a:r>
            <a:endParaRPr lang="en-US" dirty="0">
              <a:solidFill>
                <a:schemeClr val="tx1">
                  <a:lumMod val="75000"/>
                  <a:lumOff val="25000"/>
                </a:schemeClr>
              </a:solidFill>
            </a:endParaRPr>
          </a:p>
        </p:txBody>
      </p:sp>
      <p:cxnSp>
        <p:nvCxnSpPr>
          <p:cNvPr id="6" name="Straight Arrow Connector 5"/>
          <p:cNvCxnSpPr/>
          <p:nvPr/>
        </p:nvCxnSpPr>
        <p:spPr>
          <a:xfrm>
            <a:off x="3962400" y="2514600"/>
            <a:ext cx="1676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638800" y="2209800"/>
            <a:ext cx="2438400" cy="646331"/>
          </a:xfrm>
          <a:prstGeom prst="rect">
            <a:avLst/>
          </a:prstGeom>
          <a:noFill/>
        </p:spPr>
        <p:txBody>
          <a:bodyPr wrap="square" rtlCol="0">
            <a:spAutoFit/>
          </a:bodyPr>
          <a:lstStyle/>
          <a:p>
            <a:r>
              <a:rPr lang="en-US" dirty="0" smtClean="0"/>
              <a:t>Need to understand Traffic Patterns</a:t>
            </a:r>
            <a:endParaRPr lang="en-US" dirty="0"/>
          </a:p>
        </p:txBody>
      </p:sp>
      <p:cxnSp>
        <p:nvCxnSpPr>
          <p:cNvPr id="8" name="Straight Arrow Connector 7"/>
          <p:cNvCxnSpPr/>
          <p:nvPr/>
        </p:nvCxnSpPr>
        <p:spPr>
          <a:xfrm>
            <a:off x="2667000" y="3581400"/>
            <a:ext cx="2971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638800" y="3276600"/>
            <a:ext cx="2438400" cy="646331"/>
          </a:xfrm>
          <a:prstGeom prst="rect">
            <a:avLst/>
          </a:prstGeom>
          <a:noFill/>
        </p:spPr>
        <p:txBody>
          <a:bodyPr wrap="square" rtlCol="0">
            <a:spAutoFit/>
          </a:bodyPr>
          <a:lstStyle/>
          <a:p>
            <a:r>
              <a:rPr lang="en-US" dirty="0" smtClean="0"/>
              <a:t>Scheduling Dependent</a:t>
            </a:r>
            <a:endParaRPr lang="en-US" dirty="0"/>
          </a:p>
        </p:txBody>
      </p:sp>
      <p:cxnSp>
        <p:nvCxnSpPr>
          <p:cNvPr id="12" name="Straight Arrow Connector 11"/>
          <p:cNvCxnSpPr/>
          <p:nvPr/>
        </p:nvCxnSpPr>
        <p:spPr>
          <a:xfrm>
            <a:off x="3810000" y="4572000"/>
            <a:ext cx="1752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638800" y="4191000"/>
            <a:ext cx="2438400" cy="923330"/>
          </a:xfrm>
          <a:prstGeom prst="rect">
            <a:avLst/>
          </a:prstGeom>
          <a:noFill/>
        </p:spPr>
        <p:txBody>
          <a:bodyPr wrap="square" rtlCol="0">
            <a:spAutoFit/>
          </a:bodyPr>
          <a:lstStyle/>
          <a:p>
            <a:r>
              <a:rPr lang="en-US" dirty="0" smtClean="0"/>
              <a:t>Permissions and Scheduling Dependent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7779049"/>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3810000" cy="666120"/>
          </a:xfrm>
        </p:spPr>
        <p:txBody>
          <a:bodyPr/>
          <a:lstStyle/>
          <a:p>
            <a:pPr>
              <a:defRPr/>
            </a:pPr>
            <a:r>
              <a:rPr lang="en-US" dirty="0" err="1" smtClean="0"/>
              <a:t>Hadoop</a:t>
            </a:r>
            <a:r>
              <a:rPr lang="en-US" dirty="0" smtClean="0"/>
              <a:t> + </a:t>
            </a:r>
            <a:r>
              <a:rPr lang="en-US" dirty="0" err="1" smtClean="0"/>
              <a:t>Hbase</a:t>
            </a:r>
            <a:endParaRPr dirty="0"/>
          </a:p>
        </p:txBody>
      </p:sp>
      <p:sp>
        <p:nvSpPr>
          <p:cNvPr id="3" name="Slide Number Placeholder 2"/>
          <p:cNvSpPr>
            <a:spLocks noGrp="1"/>
          </p:cNvSpPr>
          <p:nvPr>
            <p:ph type="sldNum" sz="quarter" idx="4"/>
          </p:nvPr>
        </p:nvSpPr>
        <p:spPr/>
        <p:txBody>
          <a:bodyPr/>
          <a:lstStyle/>
          <a:p>
            <a:fld id="{2F5CCB13-0A32-4557-88E9-079F0C330695}" type="slidenum">
              <a:rPr lang="en-US" smtClean="0">
                <a:solidFill>
                  <a:prstClr val="black">
                    <a:tint val="75000"/>
                  </a:prstClr>
                </a:solidFill>
              </a:rPr>
              <a:pPr/>
              <a:t>26</a:t>
            </a:fld>
            <a:endParaRPr lang="en-US" dirty="0">
              <a:solidFill>
                <a:prstClr val="black">
                  <a:tint val="75000"/>
                </a:prstClr>
              </a:solidFill>
            </a:endParaRPr>
          </a:p>
        </p:txBody>
      </p:sp>
      <p:pic>
        <p:nvPicPr>
          <p:cNvPr id="44" name="Picture 43" descr="Screen shot 2012-03-02 at 7.50.46 AM.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172200" y="1905000"/>
            <a:ext cx="746399" cy="334246"/>
          </a:xfrm>
          <a:prstGeom prst="rect">
            <a:avLst/>
          </a:prstGeom>
        </p:spPr>
      </p:pic>
      <p:pic>
        <p:nvPicPr>
          <p:cNvPr id="54" name="Picture 53" descr="Screen shot 2012-03-02 at 7.50.46 AM.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010400" y="1295400"/>
            <a:ext cx="746399" cy="334246"/>
          </a:xfrm>
          <a:prstGeom prst="rect">
            <a:avLst/>
          </a:prstGeom>
        </p:spPr>
      </p:pic>
      <p:pic>
        <p:nvPicPr>
          <p:cNvPr id="56" name="Picture 55" descr="Screen shot 2012-03-02 at 7.50.46 AM.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867400" y="1295400"/>
            <a:ext cx="746399" cy="334246"/>
          </a:xfrm>
          <a:prstGeom prst="rect">
            <a:avLst/>
          </a:prstGeom>
        </p:spPr>
      </p:pic>
      <p:sp>
        <p:nvSpPr>
          <p:cNvPr id="4" name="Rectangle 3"/>
          <p:cNvSpPr/>
          <p:nvPr/>
        </p:nvSpPr>
        <p:spPr>
          <a:xfrm>
            <a:off x="838200" y="2590800"/>
            <a:ext cx="1108953" cy="9340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Map 1</a:t>
            </a:r>
            <a:endParaRPr lang="en-US" dirty="0"/>
          </a:p>
        </p:txBody>
      </p:sp>
      <p:sp>
        <p:nvSpPr>
          <p:cNvPr id="10" name="Rectangle 9"/>
          <p:cNvSpPr/>
          <p:nvPr/>
        </p:nvSpPr>
        <p:spPr>
          <a:xfrm>
            <a:off x="2122251" y="2590800"/>
            <a:ext cx="1108953" cy="9340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Map 2</a:t>
            </a:r>
            <a:endParaRPr lang="en-US" dirty="0"/>
          </a:p>
        </p:txBody>
      </p:sp>
      <p:sp>
        <p:nvSpPr>
          <p:cNvPr id="11" name="Rectangle 10"/>
          <p:cNvSpPr/>
          <p:nvPr/>
        </p:nvSpPr>
        <p:spPr>
          <a:xfrm>
            <a:off x="4690353" y="2590800"/>
            <a:ext cx="1108953" cy="9340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Map N</a:t>
            </a:r>
            <a:endParaRPr lang="en-US" dirty="0"/>
          </a:p>
        </p:txBody>
      </p:sp>
      <p:sp>
        <p:nvSpPr>
          <p:cNvPr id="12" name="Rectangle 11"/>
          <p:cNvSpPr/>
          <p:nvPr/>
        </p:nvSpPr>
        <p:spPr>
          <a:xfrm>
            <a:off x="3406302" y="2590800"/>
            <a:ext cx="1108953" cy="9340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Map 3</a:t>
            </a:r>
            <a:endParaRPr lang="en-US" dirty="0"/>
          </a:p>
        </p:txBody>
      </p:sp>
      <p:sp>
        <p:nvSpPr>
          <p:cNvPr id="13" name="Rectangle 12"/>
          <p:cNvSpPr/>
          <p:nvPr/>
        </p:nvSpPr>
        <p:spPr>
          <a:xfrm>
            <a:off x="838200" y="4225456"/>
            <a:ext cx="1108953" cy="9340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Reducer 1</a:t>
            </a:r>
            <a:endParaRPr lang="en-US" dirty="0"/>
          </a:p>
        </p:txBody>
      </p:sp>
      <p:sp>
        <p:nvSpPr>
          <p:cNvPr id="14" name="Rectangle 13"/>
          <p:cNvSpPr/>
          <p:nvPr/>
        </p:nvSpPr>
        <p:spPr>
          <a:xfrm>
            <a:off x="2122251" y="4225456"/>
            <a:ext cx="1108953" cy="9340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Reducer 2</a:t>
            </a:r>
            <a:endParaRPr lang="en-US" dirty="0"/>
          </a:p>
        </p:txBody>
      </p:sp>
      <p:sp>
        <p:nvSpPr>
          <p:cNvPr id="15" name="Rectangle 14"/>
          <p:cNvSpPr/>
          <p:nvPr/>
        </p:nvSpPr>
        <p:spPr>
          <a:xfrm>
            <a:off x="3406302" y="4225456"/>
            <a:ext cx="1108953" cy="9340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Reducer 3</a:t>
            </a:r>
            <a:endParaRPr lang="en-US" dirty="0"/>
          </a:p>
        </p:txBody>
      </p:sp>
      <p:sp>
        <p:nvSpPr>
          <p:cNvPr id="16" name="Rectangle 15"/>
          <p:cNvSpPr/>
          <p:nvPr/>
        </p:nvSpPr>
        <p:spPr>
          <a:xfrm>
            <a:off x="4690353" y="4225456"/>
            <a:ext cx="1108953" cy="9340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Reducer N</a:t>
            </a:r>
            <a:endParaRPr lang="en-US" dirty="0"/>
          </a:p>
        </p:txBody>
      </p:sp>
      <p:cxnSp>
        <p:nvCxnSpPr>
          <p:cNvPr id="8" name="Straight Arrow Connector 7"/>
          <p:cNvCxnSpPr>
            <a:stCxn id="4" idx="2"/>
            <a:endCxn id="13" idx="0"/>
          </p:cNvCxnSpPr>
          <p:nvPr/>
        </p:nvCxnSpPr>
        <p:spPr>
          <a:xfrm>
            <a:off x="1392676" y="3524889"/>
            <a:ext cx="0" cy="7005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4" idx="2"/>
            <a:endCxn id="14" idx="0"/>
          </p:cNvCxnSpPr>
          <p:nvPr/>
        </p:nvCxnSpPr>
        <p:spPr>
          <a:xfrm>
            <a:off x="1392676" y="3524889"/>
            <a:ext cx="1284051" cy="7005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4" idx="2"/>
            <a:endCxn id="15" idx="0"/>
          </p:cNvCxnSpPr>
          <p:nvPr/>
        </p:nvCxnSpPr>
        <p:spPr>
          <a:xfrm>
            <a:off x="1392676" y="3524889"/>
            <a:ext cx="2568102" cy="7005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4" idx="2"/>
            <a:endCxn id="16" idx="0"/>
          </p:cNvCxnSpPr>
          <p:nvPr/>
        </p:nvCxnSpPr>
        <p:spPr>
          <a:xfrm>
            <a:off x="1392676" y="3524889"/>
            <a:ext cx="3852153" cy="7005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0" idx="2"/>
            <a:endCxn id="13" idx="0"/>
          </p:cNvCxnSpPr>
          <p:nvPr/>
        </p:nvCxnSpPr>
        <p:spPr>
          <a:xfrm flipH="1">
            <a:off x="1392676" y="3524889"/>
            <a:ext cx="1284051" cy="7005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2" idx="2"/>
            <a:endCxn id="13" idx="0"/>
          </p:cNvCxnSpPr>
          <p:nvPr/>
        </p:nvCxnSpPr>
        <p:spPr>
          <a:xfrm flipH="1">
            <a:off x="1392676" y="3524889"/>
            <a:ext cx="2568102" cy="7005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11" idx="2"/>
            <a:endCxn id="13" idx="0"/>
          </p:cNvCxnSpPr>
          <p:nvPr/>
        </p:nvCxnSpPr>
        <p:spPr>
          <a:xfrm flipH="1">
            <a:off x="1392676" y="3524889"/>
            <a:ext cx="3852153" cy="7005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0" idx="2"/>
            <a:endCxn id="14" idx="0"/>
          </p:cNvCxnSpPr>
          <p:nvPr/>
        </p:nvCxnSpPr>
        <p:spPr>
          <a:xfrm>
            <a:off x="2676728" y="3524889"/>
            <a:ext cx="0" cy="7005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10" idx="2"/>
            <a:endCxn id="15" idx="0"/>
          </p:cNvCxnSpPr>
          <p:nvPr/>
        </p:nvCxnSpPr>
        <p:spPr>
          <a:xfrm>
            <a:off x="2676728" y="3524889"/>
            <a:ext cx="1284051" cy="7005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10" idx="2"/>
            <a:endCxn id="16" idx="0"/>
          </p:cNvCxnSpPr>
          <p:nvPr/>
        </p:nvCxnSpPr>
        <p:spPr>
          <a:xfrm>
            <a:off x="2676728" y="3524889"/>
            <a:ext cx="2568102" cy="7005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12" idx="2"/>
            <a:endCxn id="14" idx="0"/>
          </p:cNvCxnSpPr>
          <p:nvPr/>
        </p:nvCxnSpPr>
        <p:spPr>
          <a:xfrm flipH="1">
            <a:off x="2676728" y="3524889"/>
            <a:ext cx="1284051" cy="7005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12" idx="2"/>
            <a:endCxn id="15" idx="0"/>
          </p:cNvCxnSpPr>
          <p:nvPr/>
        </p:nvCxnSpPr>
        <p:spPr>
          <a:xfrm>
            <a:off x="3960779" y="3524889"/>
            <a:ext cx="0" cy="7005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12" idx="2"/>
            <a:endCxn id="16" idx="0"/>
          </p:cNvCxnSpPr>
          <p:nvPr/>
        </p:nvCxnSpPr>
        <p:spPr>
          <a:xfrm>
            <a:off x="3960779" y="3524889"/>
            <a:ext cx="1284051" cy="7005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11" idx="2"/>
            <a:endCxn id="14" idx="0"/>
          </p:cNvCxnSpPr>
          <p:nvPr/>
        </p:nvCxnSpPr>
        <p:spPr>
          <a:xfrm flipH="1">
            <a:off x="2676728" y="3524889"/>
            <a:ext cx="2568102" cy="7005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11" idx="2"/>
            <a:endCxn id="15" idx="0"/>
          </p:cNvCxnSpPr>
          <p:nvPr/>
        </p:nvCxnSpPr>
        <p:spPr>
          <a:xfrm flipH="1">
            <a:off x="3960779" y="3524889"/>
            <a:ext cx="1284051" cy="7005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11" idx="2"/>
            <a:endCxn id="16" idx="0"/>
          </p:cNvCxnSpPr>
          <p:nvPr/>
        </p:nvCxnSpPr>
        <p:spPr>
          <a:xfrm>
            <a:off x="5244829" y="3524889"/>
            <a:ext cx="0" cy="7005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3" name="Rectangle 52"/>
          <p:cNvSpPr/>
          <p:nvPr/>
        </p:nvSpPr>
        <p:spPr>
          <a:xfrm>
            <a:off x="838200" y="5626589"/>
            <a:ext cx="7772400" cy="6218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HDFS</a:t>
            </a:r>
            <a:endParaRPr lang="en-US" dirty="0"/>
          </a:p>
        </p:txBody>
      </p:sp>
      <p:cxnSp>
        <p:nvCxnSpPr>
          <p:cNvPr id="55" name="Straight Arrow Connector 54"/>
          <p:cNvCxnSpPr>
            <a:stCxn id="13" idx="2"/>
          </p:cNvCxnSpPr>
          <p:nvPr/>
        </p:nvCxnSpPr>
        <p:spPr>
          <a:xfrm flipH="1">
            <a:off x="1363494" y="5159544"/>
            <a:ext cx="29183" cy="4670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14" idx="2"/>
          </p:cNvCxnSpPr>
          <p:nvPr/>
        </p:nvCxnSpPr>
        <p:spPr>
          <a:xfrm>
            <a:off x="2676728" y="5159544"/>
            <a:ext cx="29183" cy="4670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15" idx="2"/>
          </p:cNvCxnSpPr>
          <p:nvPr/>
        </p:nvCxnSpPr>
        <p:spPr>
          <a:xfrm flipH="1">
            <a:off x="3931595" y="5159544"/>
            <a:ext cx="29183" cy="4670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16" idx="2"/>
          </p:cNvCxnSpPr>
          <p:nvPr/>
        </p:nvCxnSpPr>
        <p:spPr>
          <a:xfrm>
            <a:off x="5244829" y="5159544"/>
            <a:ext cx="29183" cy="4670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5332378" y="3700031"/>
            <a:ext cx="839821" cy="307777"/>
          </a:xfrm>
          <a:prstGeom prst="rect">
            <a:avLst/>
          </a:prstGeom>
          <a:noFill/>
        </p:spPr>
        <p:txBody>
          <a:bodyPr wrap="square" rtlCol="0">
            <a:spAutoFit/>
          </a:bodyPr>
          <a:lstStyle/>
          <a:p>
            <a:r>
              <a:rPr lang="en-US" sz="1400" b="1" dirty="0" smtClean="0"/>
              <a:t>Shuffle</a:t>
            </a:r>
            <a:endParaRPr lang="en-US" sz="1400" b="1" dirty="0"/>
          </a:p>
        </p:txBody>
      </p:sp>
      <p:sp>
        <p:nvSpPr>
          <p:cNvPr id="63" name="TextBox 62"/>
          <p:cNvSpPr txBox="1"/>
          <p:nvPr/>
        </p:nvSpPr>
        <p:spPr>
          <a:xfrm>
            <a:off x="5449111" y="5159544"/>
            <a:ext cx="1104089" cy="461665"/>
          </a:xfrm>
          <a:prstGeom prst="rect">
            <a:avLst/>
          </a:prstGeom>
          <a:noFill/>
        </p:spPr>
        <p:txBody>
          <a:bodyPr wrap="square" rtlCol="0">
            <a:spAutoFit/>
          </a:bodyPr>
          <a:lstStyle/>
          <a:p>
            <a:r>
              <a:rPr lang="en-US" sz="1200" b="1" dirty="0" smtClean="0"/>
              <a:t>Output Replication</a:t>
            </a:r>
            <a:endParaRPr lang="en-US" sz="1200" b="1" dirty="0"/>
          </a:p>
        </p:txBody>
      </p:sp>
      <p:pic>
        <p:nvPicPr>
          <p:cNvPr id="46" name="Picture 45" descr="Screen shot 2012-03-02 at 7.57.26 AM.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58926" y="3787833"/>
            <a:ext cx="574158" cy="376261"/>
          </a:xfrm>
          <a:prstGeom prst="rect">
            <a:avLst/>
          </a:prstGeom>
        </p:spPr>
      </p:pic>
      <p:pic>
        <p:nvPicPr>
          <p:cNvPr id="48" name="Picture 47" descr="Screen shot 2012-03-02 at 7.57.26 AM.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971800" y="3810000"/>
            <a:ext cx="574158" cy="376261"/>
          </a:xfrm>
          <a:prstGeom prst="rect">
            <a:avLst/>
          </a:prstGeom>
        </p:spPr>
      </p:pic>
      <p:pic>
        <p:nvPicPr>
          <p:cNvPr id="50" name="Picture 49" descr="Screen shot 2012-03-02 at 7.57.26 AM.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962400" y="3810000"/>
            <a:ext cx="574158" cy="376261"/>
          </a:xfrm>
          <a:prstGeom prst="rect">
            <a:avLst/>
          </a:prstGeom>
        </p:spPr>
      </p:pic>
      <p:pic>
        <p:nvPicPr>
          <p:cNvPr id="58" name="Picture 57" descr="Screen shot 2012-03-02 at 8.03.05 AM.pn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476153" y="5257800"/>
            <a:ext cx="753637" cy="519255"/>
          </a:xfrm>
          <a:prstGeom prst="rect">
            <a:avLst/>
          </a:prstGeom>
        </p:spPr>
      </p:pic>
      <p:pic>
        <p:nvPicPr>
          <p:cNvPr id="60" name="Picture 59" descr="Screen shot 2012-03-02 at 8.03.05 AM.pn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103670" y="5257800"/>
            <a:ext cx="753637" cy="519255"/>
          </a:xfrm>
          <a:prstGeom prst="rect">
            <a:avLst/>
          </a:prstGeom>
        </p:spPr>
      </p:pic>
      <p:sp>
        <p:nvSpPr>
          <p:cNvPr id="64" name="Rectangle 63"/>
          <p:cNvSpPr/>
          <p:nvPr/>
        </p:nvSpPr>
        <p:spPr>
          <a:xfrm>
            <a:off x="6096000" y="2590800"/>
            <a:ext cx="1108953" cy="9340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Region Server</a:t>
            </a:r>
            <a:endParaRPr lang="en-US" dirty="0"/>
          </a:p>
        </p:txBody>
      </p:sp>
      <p:sp>
        <p:nvSpPr>
          <p:cNvPr id="65" name="Rectangle 64"/>
          <p:cNvSpPr/>
          <p:nvPr/>
        </p:nvSpPr>
        <p:spPr>
          <a:xfrm>
            <a:off x="7467600" y="2590800"/>
            <a:ext cx="1108953" cy="9340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Region Server</a:t>
            </a:r>
            <a:endParaRPr lang="en-US" dirty="0"/>
          </a:p>
        </p:txBody>
      </p:sp>
      <p:sp>
        <p:nvSpPr>
          <p:cNvPr id="66" name="Rectangle 65"/>
          <p:cNvSpPr/>
          <p:nvPr/>
        </p:nvSpPr>
        <p:spPr>
          <a:xfrm>
            <a:off x="5562600" y="533401"/>
            <a:ext cx="1108953" cy="45719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Client</a:t>
            </a:r>
            <a:endParaRPr lang="en-US" dirty="0"/>
          </a:p>
        </p:txBody>
      </p:sp>
      <p:sp>
        <p:nvSpPr>
          <p:cNvPr id="67" name="Rectangle 66"/>
          <p:cNvSpPr/>
          <p:nvPr/>
        </p:nvSpPr>
        <p:spPr>
          <a:xfrm>
            <a:off x="6781800" y="533400"/>
            <a:ext cx="1108953" cy="45719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Client</a:t>
            </a:r>
            <a:endParaRPr lang="en-US" dirty="0"/>
          </a:p>
        </p:txBody>
      </p:sp>
      <p:cxnSp>
        <p:nvCxnSpPr>
          <p:cNvPr id="23" name="Elbow Connector 22"/>
          <p:cNvCxnSpPr>
            <a:stCxn id="66" idx="2"/>
            <a:endCxn id="64" idx="0"/>
          </p:cNvCxnSpPr>
          <p:nvPr/>
        </p:nvCxnSpPr>
        <p:spPr>
          <a:xfrm rot="16200000" flipH="1">
            <a:off x="5583677" y="1524000"/>
            <a:ext cx="1600200" cy="533400"/>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25" name="Elbow Connector 24"/>
          <p:cNvCxnSpPr>
            <a:stCxn id="67" idx="2"/>
            <a:endCxn id="65" idx="0"/>
          </p:cNvCxnSpPr>
          <p:nvPr/>
        </p:nvCxnSpPr>
        <p:spPr>
          <a:xfrm rot="16200000" flipH="1">
            <a:off x="6879077" y="1447799"/>
            <a:ext cx="1600201" cy="685800"/>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28" name="Elbow Connector 27"/>
          <p:cNvCxnSpPr>
            <a:stCxn id="66" idx="2"/>
            <a:endCxn id="65" idx="0"/>
          </p:cNvCxnSpPr>
          <p:nvPr/>
        </p:nvCxnSpPr>
        <p:spPr>
          <a:xfrm rot="16200000" flipH="1">
            <a:off x="6269477" y="838200"/>
            <a:ext cx="1600200" cy="1905000"/>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32" name="Elbow Connector 31"/>
          <p:cNvCxnSpPr>
            <a:stCxn id="67" idx="2"/>
            <a:endCxn id="64" idx="0"/>
          </p:cNvCxnSpPr>
          <p:nvPr/>
        </p:nvCxnSpPr>
        <p:spPr>
          <a:xfrm rot="5400000">
            <a:off x="6193277" y="1447799"/>
            <a:ext cx="1600201" cy="685800"/>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a:off x="6400800" y="3524889"/>
            <a:ext cx="21077" cy="21139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a:off x="7620000" y="3524889"/>
            <a:ext cx="55123" cy="21139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69" name="Picture 68" descr="Screen shot 2012-03-02 at 7.50.46 AM.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543800" y="1905000"/>
            <a:ext cx="746399" cy="334246"/>
          </a:xfrm>
          <a:prstGeom prst="rect">
            <a:avLst/>
          </a:prstGeom>
        </p:spPr>
      </p:pic>
      <p:pic>
        <p:nvPicPr>
          <p:cNvPr id="72" name="Picture 71" descr="Screen shot 2012-03-02 at 8.03.05 AM.pn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096000" y="4800600"/>
            <a:ext cx="753637" cy="519255"/>
          </a:xfrm>
          <a:prstGeom prst="rect">
            <a:avLst/>
          </a:prstGeom>
        </p:spPr>
      </p:pic>
      <p:pic>
        <p:nvPicPr>
          <p:cNvPr id="73" name="Picture 72" descr="Screen shot 2012-03-02 at 8.03.05 AM.pn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39000" y="4876800"/>
            <a:ext cx="753637" cy="519255"/>
          </a:xfrm>
          <a:prstGeom prst="rect">
            <a:avLst/>
          </a:prstGeom>
        </p:spPr>
      </p:pic>
      <p:sp>
        <p:nvSpPr>
          <p:cNvPr id="74" name="TextBox 73"/>
          <p:cNvSpPr txBox="1"/>
          <p:nvPr/>
        </p:nvSpPr>
        <p:spPr>
          <a:xfrm>
            <a:off x="5638800" y="4353580"/>
            <a:ext cx="1600200" cy="523220"/>
          </a:xfrm>
          <a:prstGeom prst="rect">
            <a:avLst/>
          </a:prstGeom>
          <a:noFill/>
        </p:spPr>
        <p:txBody>
          <a:bodyPr wrap="square" rtlCol="0">
            <a:spAutoFit/>
          </a:bodyPr>
          <a:lstStyle/>
          <a:p>
            <a:pPr algn="ctr"/>
            <a:r>
              <a:rPr lang="en-US" sz="1400" dirty="0" smtClean="0"/>
              <a:t>Major Compaction</a:t>
            </a:r>
            <a:endParaRPr lang="en-US" sz="1400" dirty="0"/>
          </a:p>
        </p:txBody>
      </p:sp>
      <p:cxnSp>
        <p:nvCxnSpPr>
          <p:cNvPr id="81" name="Straight Arrow Connector 80"/>
          <p:cNvCxnSpPr/>
          <p:nvPr/>
        </p:nvCxnSpPr>
        <p:spPr>
          <a:xfrm flipV="1">
            <a:off x="7086600" y="3505200"/>
            <a:ext cx="76200" cy="2133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V="1">
            <a:off x="8305800" y="3505200"/>
            <a:ext cx="76200" cy="2133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78" name="Picture 77" descr="Screen shot 2012-03-02 at 7.50.46 AM.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001000" y="4191000"/>
            <a:ext cx="746399" cy="334246"/>
          </a:xfrm>
          <a:prstGeom prst="rect">
            <a:avLst/>
          </a:prstGeom>
        </p:spPr>
      </p:pic>
      <p:pic>
        <p:nvPicPr>
          <p:cNvPr id="79" name="Picture 78" descr="Screen shot 2012-03-02 at 7.50.46 AM.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781800" y="4038600"/>
            <a:ext cx="746399" cy="334246"/>
          </a:xfrm>
          <a:prstGeom prst="rect">
            <a:avLst/>
          </a:prstGeom>
        </p:spPr>
      </p:pic>
      <p:sp>
        <p:nvSpPr>
          <p:cNvPr id="83" name="TextBox 82"/>
          <p:cNvSpPr txBox="1"/>
          <p:nvPr/>
        </p:nvSpPr>
        <p:spPr>
          <a:xfrm>
            <a:off x="6858000" y="3733800"/>
            <a:ext cx="685800" cy="276999"/>
          </a:xfrm>
          <a:prstGeom prst="rect">
            <a:avLst/>
          </a:prstGeom>
          <a:noFill/>
        </p:spPr>
        <p:txBody>
          <a:bodyPr wrap="square" rtlCol="0">
            <a:spAutoFit/>
          </a:bodyPr>
          <a:lstStyle/>
          <a:p>
            <a:r>
              <a:rPr lang="en-US" sz="1200" dirty="0" smtClean="0"/>
              <a:t>Read</a:t>
            </a:r>
            <a:endParaRPr lang="en-US" sz="1200" dirty="0"/>
          </a:p>
        </p:txBody>
      </p:sp>
      <p:sp>
        <p:nvSpPr>
          <p:cNvPr id="84" name="TextBox 83"/>
          <p:cNvSpPr txBox="1"/>
          <p:nvPr/>
        </p:nvSpPr>
        <p:spPr>
          <a:xfrm>
            <a:off x="8077200" y="3886200"/>
            <a:ext cx="685800" cy="276999"/>
          </a:xfrm>
          <a:prstGeom prst="rect">
            <a:avLst/>
          </a:prstGeom>
          <a:noFill/>
        </p:spPr>
        <p:txBody>
          <a:bodyPr wrap="square" rtlCol="0">
            <a:spAutoFit/>
          </a:bodyPr>
          <a:lstStyle/>
          <a:p>
            <a:r>
              <a:rPr lang="en-US" sz="1200" dirty="0" smtClean="0"/>
              <a:t>Read</a:t>
            </a:r>
            <a:endParaRPr lang="en-US" sz="1200" dirty="0"/>
          </a:p>
        </p:txBody>
      </p:sp>
      <p:sp>
        <p:nvSpPr>
          <p:cNvPr id="85" name="TextBox 84"/>
          <p:cNvSpPr txBox="1"/>
          <p:nvPr/>
        </p:nvSpPr>
        <p:spPr>
          <a:xfrm>
            <a:off x="5334000" y="1371600"/>
            <a:ext cx="685800" cy="276999"/>
          </a:xfrm>
          <a:prstGeom prst="rect">
            <a:avLst/>
          </a:prstGeom>
          <a:noFill/>
        </p:spPr>
        <p:txBody>
          <a:bodyPr wrap="square" rtlCol="0">
            <a:spAutoFit/>
          </a:bodyPr>
          <a:lstStyle/>
          <a:p>
            <a:r>
              <a:rPr lang="en-US" sz="1200" dirty="0" smtClean="0"/>
              <a:t>Read</a:t>
            </a:r>
            <a:endParaRPr lang="en-US" sz="1200" dirty="0"/>
          </a:p>
        </p:txBody>
      </p:sp>
      <p:sp>
        <p:nvSpPr>
          <p:cNvPr id="86" name="TextBox 85"/>
          <p:cNvSpPr txBox="1"/>
          <p:nvPr/>
        </p:nvSpPr>
        <p:spPr>
          <a:xfrm>
            <a:off x="5562600" y="1856601"/>
            <a:ext cx="685800" cy="276999"/>
          </a:xfrm>
          <a:prstGeom prst="rect">
            <a:avLst/>
          </a:prstGeom>
          <a:noFill/>
        </p:spPr>
        <p:txBody>
          <a:bodyPr wrap="square" rtlCol="0">
            <a:spAutoFit/>
          </a:bodyPr>
          <a:lstStyle/>
          <a:p>
            <a:r>
              <a:rPr lang="en-US" sz="1200" dirty="0" smtClean="0"/>
              <a:t>Update</a:t>
            </a:r>
            <a:endParaRPr lang="en-US" sz="1200" dirty="0"/>
          </a:p>
        </p:txBody>
      </p:sp>
      <p:sp>
        <p:nvSpPr>
          <p:cNvPr id="87" name="TextBox 86"/>
          <p:cNvSpPr txBox="1"/>
          <p:nvPr/>
        </p:nvSpPr>
        <p:spPr>
          <a:xfrm>
            <a:off x="7772400" y="1295400"/>
            <a:ext cx="685800" cy="276999"/>
          </a:xfrm>
          <a:prstGeom prst="rect">
            <a:avLst/>
          </a:prstGeom>
          <a:noFill/>
        </p:spPr>
        <p:txBody>
          <a:bodyPr wrap="square" rtlCol="0">
            <a:spAutoFit/>
          </a:bodyPr>
          <a:lstStyle/>
          <a:p>
            <a:r>
              <a:rPr lang="en-US" sz="1200" dirty="0" smtClean="0"/>
              <a:t>Update</a:t>
            </a:r>
            <a:endParaRPr lang="en-US" sz="1200" dirty="0"/>
          </a:p>
        </p:txBody>
      </p:sp>
      <p:sp>
        <p:nvSpPr>
          <p:cNvPr id="88" name="TextBox 87"/>
          <p:cNvSpPr txBox="1"/>
          <p:nvPr/>
        </p:nvSpPr>
        <p:spPr>
          <a:xfrm>
            <a:off x="8229600" y="1905000"/>
            <a:ext cx="685800" cy="276999"/>
          </a:xfrm>
          <a:prstGeom prst="rect">
            <a:avLst/>
          </a:prstGeom>
          <a:noFill/>
        </p:spPr>
        <p:txBody>
          <a:bodyPr wrap="square" rtlCol="0">
            <a:spAutoFit/>
          </a:bodyPr>
          <a:lstStyle/>
          <a:p>
            <a:r>
              <a:rPr lang="en-US" sz="1200" dirty="0" smtClean="0"/>
              <a:t>Read</a:t>
            </a:r>
            <a:endParaRPr lang="en-US" sz="1200" dirty="0"/>
          </a:p>
        </p:txBody>
      </p:sp>
      <p:sp>
        <p:nvSpPr>
          <p:cNvPr id="89" name="TextBox 88"/>
          <p:cNvSpPr txBox="1"/>
          <p:nvPr/>
        </p:nvSpPr>
        <p:spPr>
          <a:xfrm>
            <a:off x="6858000" y="4419600"/>
            <a:ext cx="1600200" cy="523220"/>
          </a:xfrm>
          <a:prstGeom prst="rect">
            <a:avLst/>
          </a:prstGeom>
          <a:noFill/>
        </p:spPr>
        <p:txBody>
          <a:bodyPr wrap="square" rtlCol="0">
            <a:spAutoFit/>
          </a:bodyPr>
          <a:lstStyle/>
          <a:p>
            <a:pPr algn="ctr"/>
            <a:r>
              <a:rPr lang="en-US" sz="1400" dirty="0" smtClean="0"/>
              <a:t>Major Compaction</a:t>
            </a:r>
            <a:endParaRPr lang="en-US" sz="1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25653513"/>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F5CCB13-0A32-4557-88E9-079F0C330695}" type="slidenum">
              <a:rPr lang="en-US" smtClean="0">
                <a:solidFill>
                  <a:prstClr val="black">
                    <a:tint val="75000"/>
                  </a:prstClr>
                </a:solidFill>
              </a:rPr>
              <a:pPr/>
              <a:t>27</a:t>
            </a:fld>
            <a:endParaRPr lang="en-US" dirty="0">
              <a:solidFill>
                <a:prstClr val="black">
                  <a:tint val="75000"/>
                </a:prstClr>
              </a:solidFill>
            </a:endParaRPr>
          </a:p>
        </p:txBody>
      </p:sp>
      <p:sp>
        <p:nvSpPr>
          <p:cNvPr id="4" name="Title 1"/>
          <p:cNvSpPr txBox="1">
            <a:spLocks/>
          </p:cNvSpPr>
          <p:nvPr/>
        </p:nvSpPr>
        <p:spPr>
          <a:xfrm>
            <a:off x="380999" y="381000"/>
            <a:ext cx="7724411" cy="838200"/>
          </a:xfrm>
          <a:prstGeom prst="rect">
            <a:avLst/>
          </a:prstGeom>
        </p:spPr>
        <p:txBody>
          <a:bodyPr lIns="91422" tIns="45712" rIns="91422" bIns="45712"/>
          <a:lstStyle>
            <a:lvl1pPr algn="l" defTabSz="913969" rtl="0" fontAlgn="base">
              <a:spcBef>
                <a:spcPct val="0"/>
              </a:spcBef>
              <a:spcAft>
                <a:spcPct val="0"/>
              </a:spcAft>
              <a:defRPr lang="en-US" sz="3000" b="1" kern="1200" smtClean="0">
                <a:solidFill>
                  <a:srgbClr val="168ACB"/>
                </a:solidFill>
                <a:latin typeface="+mj-lt"/>
                <a:ea typeface="+mj-ea"/>
                <a:cs typeface="+mj-cs"/>
                <a:sym typeface="Arial" pitchFamily="34" charset="0"/>
              </a:defRPr>
            </a:lvl1pPr>
            <a:lvl2pPr algn="ctr" defTabSz="913969" rtl="0" fontAlgn="base">
              <a:spcBef>
                <a:spcPct val="0"/>
              </a:spcBef>
              <a:spcAft>
                <a:spcPct val="0"/>
              </a:spcAft>
              <a:defRPr sz="4400">
                <a:solidFill>
                  <a:schemeClr val="tx1"/>
                </a:solidFill>
                <a:latin typeface="Calibri" pitchFamily="34" charset="0"/>
              </a:defRPr>
            </a:lvl2pPr>
            <a:lvl3pPr algn="ctr" defTabSz="913969" rtl="0" fontAlgn="base">
              <a:spcBef>
                <a:spcPct val="0"/>
              </a:spcBef>
              <a:spcAft>
                <a:spcPct val="0"/>
              </a:spcAft>
              <a:defRPr sz="4400">
                <a:solidFill>
                  <a:schemeClr val="tx1"/>
                </a:solidFill>
                <a:latin typeface="Calibri" pitchFamily="34" charset="0"/>
              </a:defRPr>
            </a:lvl3pPr>
            <a:lvl4pPr algn="ctr" defTabSz="913969" rtl="0" fontAlgn="base">
              <a:spcBef>
                <a:spcPct val="0"/>
              </a:spcBef>
              <a:spcAft>
                <a:spcPct val="0"/>
              </a:spcAft>
              <a:defRPr sz="4400">
                <a:solidFill>
                  <a:schemeClr val="tx1"/>
                </a:solidFill>
                <a:latin typeface="Calibri" pitchFamily="34" charset="0"/>
              </a:defRPr>
            </a:lvl4pPr>
            <a:lvl5pPr algn="ctr" defTabSz="913969" rtl="0" fontAlgn="base">
              <a:spcBef>
                <a:spcPct val="0"/>
              </a:spcBef>
              <a:spcAft>
                <a:spcPct val="0"/>
              </a:spcAft>
              <a:defRPr sz="4400">
                <a:solidFill>
                  <a:schemeClr val="tx1"/>
                </a:solidFill>
                <a:latin typeface="Calibri" pitchFamily="34" charset="0"/>
              </a:defRPr>
            </a:lvl5pPr>
            <a:lvl6pPr marL="287990" algn="ctr" defTabSz="913969" rtl="0" fontAlgn="base">
              <a:spcBef>
                <a:spcPct val="0"/>
              </a:spcBef>
              <a:spcAft>
                <a:spcPct val="0"/>
              </a:spcAft>
              <a:defRPr sz="4400">
                <a:solidFill>
                  <a:schemeClr val="tx1"/>
                </a:solidFill>
                <a:latin typeface="Calibri" pitchFamily="34" charset="0"/>
              </a:defRPr>
            </a:lvl6pPr>
            <a:lvl7pPr marL="575981" algn="ctr" defTabSz="913969" rtl="0" fontAlgn="base">
              <a:spcBef>
                <a:spcPct val="0"/>
              </a:spcBef>
              <a:spcAft>
                <a:spcPct val="0"/>
              </a:spcAft>
              <a:defRPr sz="4400">
                <a:solidFill>
                  <a:schemeClr val="tx1"/>
                </a:solidFill>
                <a:latin typeface="Calibri" pitchFamily="34" charset="0"/>
              </a:defRPr>
            </a:lvl7pPr>
            <a:lvl8pPr marL="863971" algn="ctr" defTabSz="913969" rtl="0" fontAlgn="base">
              <a:spcBef>
                <a:spcPct val="0"/>
              </a:spcBef>
              <a:spcAft>
                <a:spcPct val="0"/>
              </a:spcAft>
              <a:defRPr sz="4400">
                <a:solidFill>
                  <a:schemeClr val="tx1"/>
                </a:solidFill>
                <a:latin typeface="Calibri" pitchFamily="34" charset="0"/>
              </a:defRPr>
            </a:lvl8pPr>
            <a:lvl9pPr marL="1151961" algn="ctr" defTabSz="913969" rtl="0" fontAlgn="base">
              <a:spcBef>
                <a:spcPct val="0"/>
              </a:spcBef>
              <a:spcAft>
                <a:spcPct val="0"/>
              </a:spcAft>
              <a:defRPr sz="4400">
                <a:solidFill>
                  <a:schemeClr val="tx1"/>
                </a:solidFill>
                <a:latin typeface="Calibri" pitchFamily="34" charset="0"/>
              </a:defRPr>
            </a:lvl9pPr>
          </a:lstStyle>
          <a:p>
            <a:pPr>
              <a:defRPr/>
            </a:pPr>
            <a:r>
              <a:rPr lang="en-US" dirty="0" err="1" smtClean="0">
                <a:solidFill>
                  <a:schemeClr val="tx1">
                    <a:lumMod val="75000"/>
                    <a:lumOff val="25000"/>
                  </a:schemeClr>
                </a:solidFill>
              </a:rPr>
              <a:t>Hbase</a:t>
            </a:r>
            <a:r>
              <a:rPr lang="en-US" dirty="0" smtClean="0">
                <a:solidFill>
                  <a:schemeClr val="tx1">
                    <a:lumMod val="75000"/>
                    <a:lumOff val="25000"/>
                  </a:schemeClr>
                </a:solidFill>
              </a:rPr>
              <a:t> During Major Compaction</a:t>
            </a:r>
            <a:endParaRPr lang="en-US" dirty="0">
              <a:solidFill>
                <a:schemeClr val="tx1">
                  <a:lumMod val="75000"/>
                  <a:lumOff val="25000"/>
                </a:schemeClr>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897322682"/>
              </p:ext>
            </p:extLst>
          </p:nvPr>
        </p:nvGraphicFramePr>
        <p:xfrm>
          <a:off x="304800" y="1600200"/>
          <a:ext cx="6858000" cy="2362200"/>
        </p:xfrm>
        <a:graphic>
          <a:graphicData uri="http://schemas.openxmlformats.org/presentationml/2006/ole">
            <p:oleObj spid="_x0000_s1156" name="Worksheet" r:id="rId3" imgW="12687300" imgH="3683000" progId="Excel.Sheet.12">
              <p:embed/>
            </p:oleObj>
          </a:graphicData>
        </a:graphic>
      </p:graphicFrame>
      <p:sp>
        <p:nvSpPr>
          <p:cNvPr id="8" name="TextBox 7"/>
          <p:cNvSpPr txBox="1"/>
          <p:nvPr/>
        </p:nvSpPr>
        <p:spPr>
          <a:xfrm>
            <a:off x="7239000" y="2133600"/>
            <a:ext cx="1828800" cy="954107"/>
          </a:xfrm>
          <a:prstGeom prst="rect">
            <a:avLst/>
          </a:prstGeom>
          <a:noFill/>
        </p:spPr>
        <p:txBody>
          <a:bodyPr wrap="square" rtlCol="0">
            <a:spAutoFit/>
          </a:bodyPr>
          <a:lstStyle/>
          <a:p>
            <a:pPr algn="ctr"/>
            <a:r>
              <a:rPr lang="en-US" sz="1400" b="1" dirty="0" smtClean="0"/>
              <a:t>Read/Update Latency</a:t>
            </a:r>
          </a:p>
          <a:p>
            <a:pPr algn="ctr"/>
            <a:r>
              <a:rPr lang="en-US" sz="1400" dirty="0" smtClean="0"/>
              <a:t>Comparison of Non-</a:t>
            </a:r>
            <a:r>
              <a:rPr lang="en-US" sz="1400" dirty="0" err="1" smtClean="0"/>
              <a:t>QoS</a:t>
            </a:r>
            <a:r>
              <a:rPr lang="en-US" sz="1400" dirty="0" smtClean="0"/>
              <a:t> vs. </a:t>
            </a:r>
            <a:r>
              <a:rPr lang="en-US" sz="1400" dirty="0" err="1" smtClean="0"/>
              <a:t>QoS</a:t>
            </a:r>
            <a:r>
              <a:rPr lang="en-US" sz="1400" dirty="0" smtClean="0"/>
              <a:t> Policy</a:t>
            </a:r>
            <a:endParaRPr lang="en-US" sz="1400" dirty="0"/>
          </a:p>
        </p:txBody>
      </p:sp>
      <p:sp>
        <p:nvSpPr>
          <p:cNvPr id="9" name="TextBox 8"/>
          <p:cNvSpPr txBox="1"/>
          <p:nvPr/>
        </p:nvSpPr>
        <p:spPr>
          <a:xfrm>
            <a:off x="3276600" y="1905000"/>
            <a:ext cx="12192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smtClean="0"/>
              <a:t>~45% for Read Improvement</a:t>
            </a:r>
          </a:p>
        </p:txBody>
      </p:sp>
      <p:graphicFrame>
        <p:nvGraphicFramePr>
          <p:cNvPr id="11" name="Object 10"/>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11978468"/>
              </p:ext>
            </p:extLst>
          </p:nvPr>
        </p:nvGraphicFramePr>
        <p:xfrm>
          <a:off x="304800" y="4038600"/>
          <a:ext cx="6858000" cy="2529628"/>
        </p:xfrm>
        <a:graphic>
          <a:graphicData uri="http://schemas.openxmlformats.org/presentationml/2006/ole">
            <p:oleObj spid="_x0000_s1157" name="Worksheet" r:id="rId4" imgW="11568254" imgH="5346032" progId="Excel.Sheet.12">
              <p:embed/>
            </p:oleObj>
          </a:graphicData>
        </a:graphic>
      </p:graphicFrame>
      <p:sp>
        <p:nvSpPr>
          <p:cNvPr id="12" name="TextBox 11"/>
          <p:cNvSpPr txBox="1"/>
          <p:nvPr/>
        </p:nvSpPr>
        <p:spPr>
          <a:xfrm>
            <a:off x="7239000" y="4495800"/>
            <a:ext cx="1828800" cy="1384995"/>
          </a:xfrm>
          <a:prstGeom prst="rect">
            <a:avLst/>
          </a:prstGeom>
          <a:noFill/>
        </p:spPr>
        <p:txBody>
          <a:bodyPr wrap="square" rtlCol="0">
            <a:spAutoFit/>
          </a:bodyPr>
          <a:lstStyle/>
          <a:p>
            <a:pPr algn="ctr"/>
            <a:r>
              <a:rPr lang="en-US" sz="1400" b="1" dirty="0" smtClean="0"/>
              <a:t>Switch Buffer Usage</a:t>
            </a:r>
          </a:p>
          <a:p>
            <a:pPr algn="ctr"/>
            <a:r>
              <a:rPr lang="en-US" sz="1400" dirty="0" smtClean="0"/>
              <a:t>With Network </a:t>
            </a:r>
            <a:r>
              <a:rPr lang="en-US" sz="1400" dirty="0" err="1" smtClean="0"/>
              <a:t>QoS</a:t>
            </a:r>
            <a:r>
              <a:rPr lang="en-US" sz="1400" dirty="0" smtClean="0"/>
              <a:t> Policy to prioritize </a:t>
            </a:r>
            <a:r>
              <a:rPr lang="en-US" sz="1400" dirty="0" err="1" smtClean="0"/>
              <a:t>Hbase</a:t>
            </a:r>
            <a:r>
              <a:rPr lang="en-US" sz="1400" dirty="0" smtClean="0"/>
              <a:t> Update/Read Operations </a:t>
            </a:r>
            <a:endParaRPr lang="en-US" sz="1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4573414"/>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7239000" y="4267200"/>
            <a:ext cx="1828800" cy="1384995"/>
          </a:xfrm>
          <a:prstGeom prst="rect">
            <a:avLst/>
          </a:prstGeom>
          <a:noFill/>
        </p:spPr>
        <p:txBody>
          <a:bodyPr wrap="square" rtlCol="0">
            <a:spAutoFit/>
          </a:bodyPr>
          <a:lstStyle/>
          <a:p>
            <a:pPr algn="ctr"/>
            <a:r>
              <a:rPr lang="en-US" sz="1400" b="1" dirty="0" smtClean="0"/>
              <a:t>Switch Buffer Usage</a:t>
            </a:r>
          </a:p>
          <a:p>
            <a:pPr algn="ctr"/>
            <a:r>
              <a:rPr lang="en-US" sz="1400" dirty="0" smtClean="0"/>
              <a:t>With Network </a:t>
            </a:r>
            <a:r>
              <a:rPr lang="en-US" sz="1400" dirty="0" err="1" smtClean="0"/>
              <a:t>QoS</a:t>
            </a:r>
            <a:r>
              <a:rPr lang="en-US" sz="1400" dirty="0" smtClean="0"/>
              <a:t> Policy to prioritize </a:t>
            </a:r>
            <a:r>
              <a:rPr lang="en-US" sz="1400" dirty="0" err="1" smtClean="0"/>
              <a:t>Hbase</a:t>
            </a:r>
            <a:r>
              <a:rPr lang="en-US" sz="1400" dirty="0" smtClean="0"/>
              <a:t> Update/Read Operations </a:t>
            </a:r>
            <a:endParaRPr lang="en-US" sz="1400" dirty="0"/>
          </a:p>
        </p:txBody>
      </p:sp>
      <p:graphicFrame>
        <p:nvGraphicFramePr>
          <p:cNvPr id="8" name="Object 7"/>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577684196"/>
              </p:ext>
            </p:extLst>
          </p:nvPr>
        </p:nvGraphicFramePr>
        <p:xfrm>
          <a:off x="685800" y="990600"/>
          <a:ext cx="6486202" cy="2667000"/>
        </p:xfrm>
        <a:graphic>
          <a:graphicData uri="http://schemas.openxmlformats.org/presentationml/2006/ole">
            <p:oleObj spid="_x0000_s16532" name="Worksheet" r:id="rId3" imgW="12661900" imgH="3898900" progId="Excel.Sheet.12">
              <p:embed/>
            </p:oleObj>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619854746"/>
              </p:ext>
            </p:extLst>
          </p:nvPr>
        </p:nvGraphicFramePr>
        <p:xfrm>
          <a:off x="685800" y="3733800"/>
          <a:ext cx="6477000" cy="2689987"/>
        </p:xfrm>
        <a:graphic>
          <a:graphicData uri="http://schemas.openxmlformats.org/presentationml/2006/ole">
            <p:oleObj spid="_x0000_s16533" name="Worksheet" r:id="rId4" imgW="14046200" imgH="2882900" progId="Excel.Sheet.12">
              <p:embed/>
            </p:oleObj>
          </a:graphicData>
        </a:graphic>
      </p:graphicFrame>
      <p:sp>
        <p:nvSpPr>
          <p:cNvPr id="10" name="Title 1"/>
          <p:cNvSpPr txBox="1">
            <a:spLocks/>
          </p:cNvSpPr>
          <p:nvPr/>
        </p:nvSpPr>
        <p:spPr>
          <a:xfrm>
            <a:off x="380999" y="381000"/>
            <a:ext cx="7724411" cy="838200"/>
          </a:xfrm>
          <a:prstGeom prst="rect">
            <a:avLst/>
          </a:prstGeom>
        </p:spPr>
        <p:txBody>
          <a:bodyPr lIns="91422" tIns="45712" rIns="91422" bIns="45712"/>
          <a:lstStyle>
            <a:lvl1pPr algn="l" defTabSz="913969" rtl="0" fontAlgn="base">
              <a:spcBef>
                <a:spcPct val="0"/>
              </a:spcBef>
              <a:spcAft>
                <a:spcPct val="0"/>
              </a:spcAft>
              <a:defRPr lang="en-US" sz="3000" b="1" kern="1200" smtClean="0">
                <a:solidFill>
                  <a:srgbClr val="168ACB"/>
                </a:solidFill>
                <a:latin typeface="+mj-lt"/>
                <a:ea typeface="+mj-ea"/>
                <a:cs typeface="+mj-cs"/>
                <a:sym typeface="Arial" pitchFamily="34" charset="0"/>
              </a:defRPr>
            </a:lvl1pPr>
            <a:lvl2pPr algn="ctr" defTabSz="913969" rtl="0" fontAlgn="base">
              <a:spcBef>
                <a:spcPct val="0"/>
              </a:spcBef>
              <a:spcAft>
                <a:spcPct val="0"/>
              </a:spcAft>
              <a:defRPr sz="4400">
                <a:solidFill>
                  <a:schemeClr val="tx1"/>
                </a:solidFill>
                <a:latin typeface="Calibri" pitchFamily="34" charset="0"/>
              </a:defRPr>
            </a:lvl2pPr>
            <a:lvl3pPr algn="ctr" defTabSz="913969" rtl="0" fontAlgn="base">
              <a:spcBef>
                <a:spcPct val="0"/>
              </a:spcBef>
              <a:spcAft>
                <a:spcPct val="0"/>
              </a:spcAft>
              <a:defRPr sz="4400">
                <a:solidFill>
                  <a:schemeClr val="tx1"/>
                </a:solidFill>
                <a:latin typeface="Calibri" pitchFamily="34" charset="0"/>
              </a:defRPr>
            </a:lvl3pPr>
            <a:lvl4pPr algn="ctr" defTabSz="913969" rtl="0" fontAlgn="base">
              <a:spcBef>
                <a:spcPct val="0"/>
              </a:spcBef>
              <a:spcAft>
                <a:spcPct val="0"/>
              </a:spcAft>
              <a:defRPr sz="4400">
                <a:solidFill>
                  <a:schemeClr val="tx1"/>
                </a:solidFill>
                <a:latin typeface="Calibri" pitchFamily="34" charset="0"/>
              </a:defRPr>
            </a:lvl4pPr>
            <a:lvl5pPr algn="ctr" defTabSz="913969" rtl="0" fontAlgn="base">
              <a:spcBef>
                <a:spcPct val="0"/>
              </a:spcBef>
              <a:spcAft>
                <a:spcPct val="0"/>
              </a:spcAft>
              <a:defRPr sz="4400">
                <a:solidFill>
                  <a:schemeClr val="tx1"/>
                </a:solidFill>
                <a:latin typeface="Calibri" pitchFamily="34" charset="0"/>
              </a:defRPr>
            </a:lvl5pPr>
            <a:lvl6pPr marL="287990" algn="ctr" defTabSz="913969" rtl="0" fontAlgn="base">
              <a:spcBef>
                <a:spcPct val="0"/>
              </a:spcBef>
              <a:spcAft>
                <a:spcPct val="0"/>
              </a:spcAft>
              <a:defRPr sz="4400">
                <a:solidFill>
                  <a:schemeClr val="tx1"/>
                </a:solidFill>
                <a:latin typeface="Calibri" pitchFamily="34" charset="0"/>
              </a:defRPr>
            </a:lvl6pPr>
            <a:lvl7pPr marL="575981" algn="ctr" defTabSz="913969" rtl="0" fontAlgn="base">
              <a:spcBef>
                <a:spcPct val="0"/>
              </a:spcBef>
              <a:spcAft>
                <a:spcPct val="0"/>
              </a:spcAft>
              <a:defRPr sz="4400">
                <a:solidFill>
                  <a:schemeClr val="tx1"/>
                </a:solidFill>
                <a:latin typeface="Calibri" pitchFamily="34" charset="0"/>
              </a:defRPr>
            </a:lvl7pPr>
            <a:lvl8pPr marL="863971" algn="ctr" defTabSz="913969" rtl="0" fontAlgn="base">
              <a:spcBef>
                <a:spcPct val="0"/>
              </a:spcBef>
              <a:spcAft>
                <a:spcPct val="0"/>
              </a:spcAft>
              <a:defRPr sz="4400">
                <a:solidFill>
                  <a:schemeClr val="tx1"/>
                </a:solidFill>
                <a:latin typeface="Calibri" pitchFamily="34" charset="0"/>
              </a:defRPr>
            </a:lvl8pPr>
            <a:lvl9pPr marL="1151961" algn="ctr" defTabSz="913969" rtl="0" fontAlgn="base">
              <a:spcBef>
                <a:spcPct val="0"/>
              </a:spcBef>
              <a:spcAft>
                <a:spcPct val="0"/>
              </a:spcAft>
              <a:defRPr sz="4400">
                <a:solidFill>
                  <a:schemeClr val="tx1"/>
                </a:solidFill>
                <a:latin typeface="Calibri" pitchFamily="34" charset="0"/>
              </a:defRPr>
            </a:lvl9pPr>
          </a:lstStyle>
          <a:p>
            <a:pPr>
              <a:defRPr/>
            </a:pPr>
            <a:r>
              <a:rPr lang="en-US" dirty="0" err="1" smtClean="0">
                <a:solidFill>
                  <a:schemeClr val="tx1">
                    <a:lumMod val="75000"/>
                    <a:lumOff val="25000"/>
                  </a:schemeClr>
                </a:solidFill>
              </a:rPr>
              <a:t>Hbase</a:t>
            </a:r>
            <a:r>
              <a:rPr lang="en-US" dirty="0" smtClean="0">
                <a:solidFill>
                  <a:schemeClr val="tx1">
                    <a:lumMod val="75000"/>
                    <a:lumOff val="25000"/>
                  </a:schemeClr>
                </a:solidFill>
              </a:rPr>
              <a:t> + </a:t>
            </a:r>
            <a:r>
              <a:rPr lang="en-US" dirty="0" err="1" smtClean="0">
                <a:solidFill>
                  <a:schemeClr val="tx1">
                    <a:lumMod val="75000"/>
                    <a:lumOff val="25000"/>
                  </a:schemeClr>
                </a:solidFill>
              </a:rPr>
              <a:t>Hadoop</a:t>
            </a:r>
            <a:r>
              <a:rPr lang="en-US" dirty="0" smtClean="0">
                <a:solidFill>
                  <a:schemeClr val="tx1">
                    <a:lumMod val="75000"/>
                    <a:lumOff val="25000"/>
                  </a:schemeClr>
                </a:solidFill>
              </a:rPr>
              <a:t> Map Reduce</a:t>
            </a:r>
            <a:endParaRPr lang="en-US" dirty="0">
              <a:solidFill>
                <a:schemeClr val="tx1">
                  <a:lumMod val="75000"/>
                  <a:lumOff val="25000"/>
                </a:schemeClr>
              </a:solidFill>
            </a:endParaRPr>
          </a:p>
        </p:txBody>
      </p:sp>
      <p:sp>
        <p:nvSpPr>
          <p:cNvPr id="11" name="TextBox 10"/>
          <p:cNvSpPr txBox="1"/>
          <p:nvPr/>
        </p:nvSpPr>
        <p:spPr>
          <a:xfrm>
            <a:off x="7162800" y="1676400"/>
            <a:ext cx="1828800" cy="954107"/>
          </a:xfrm>
          <a:prstGeom prst="rect">
            <a:avLst/>
          </a:prstGeom>
          <a:noFill/>
        </p:spPr>
        <p:txBody>
          <a:bodyPr wrap="square" rtlCol="0">
            <a:spAutoFit/>
          </a:bodyPr>
          <a:lstStyle/>
          <a:p>
            <a:pPr algn="ctr"/>
            <a:r>
              <a:rPr lang="en-US" sz="1400" b="1" dirty="0" smtClean="0"/>
              <a:t>Read/Update Latency</a:t>
            </a:r>
          </a:p>
          <a:p>
            <a:pPr algn="ctr"/>
            <a:r>
              <a:rPr lang="en-US" sz="1400" dirty="0" smtClean="0"/>
              <a:t>Comparison of Non-</a:t>
            </a:r>
            <a:r>
              <a:rPr lang="en-US" sz="1400" dirty="0" err="1" smtClean="0"/>
              <a:t>QoS</a:t>
            </a:r>
            <a:r>
              <a:rPr lang="en-US" sz="1400" dirty="0" smtClean="0"/>
              <a:t> vs. </a:t>
            </a:r>
            <a:r>
              <a:rPr lang="en-US" sz="1400" dirty="0" err="1" smtClean="0"/>
              <a:t>QoS</a:t>
            </a:r>
            <a:r>
              <a:rPr lang="en-US" sz="1400" dirty="0" smtClean="0"/>
              <a:t> Policy</a:t>
            </a:r>
            <a:endParaRPr lang="en-US" sz="1400" dirty="0"/>
          </a:p>
        </p:txBody>
      </p:sp>
      <p:sp>
        <p:nvSpPr>
          <p:cNvPr id="12" name="TextBox 11"/>
          <p:cNvSpPr txBox="1"/>
          <p:nvPr/>
        </p:nvSpPr>
        <p:spPr>
          <a:xfrm>
            <a:off x="2743200" y="1905000"/>
            <a:ext cx="12192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smtClean="0"/>
              <a:t>~60% for Read Improvement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04865929"/>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9"/>
          <p:cNvSpPr>
            <a:spLocks noChangeArrowheads="1"/>
          </p:cNvSpPr>
          <p:nvPr/>
        </p:nvSpPr>
        <p:spPr bwMode="auto">
          <a:xfrm flipH="1">
            <a:off x="6180810" y="2861130"/>
            <a:ext cx="2683642" cy="3328413"/>
          </a:xfrm>
          <a:prstGeom prst="roundRect">
            <a:avLst>
              <a:gd name="adj" fmla="val 4621"/>
            </a:avLst>
          </a:prstGeom>
          <a:gradFill>
            <a:gsLst>
              <a:gs pos="49000">
                <a:srgbClr val="C00000">
                  <a:alpha val="0"/>
                </a:srgbClr>
              </a:gs>
              <a:gs pos="99000">
                <a:schemeClr val="accent6">
                  <a:alpha val="39000"/>
                </a:schemeClr>
              </a:gs>
            </a:gsLst>
            <a:lin ang="16200000" scaled="0"/>
          </a:gradFill>
          <a:ln w="12700">
            <a:gradFill>
              <a:gsLst>
                <a:gs pos="0">
                  <a:schemeClr val="accent6">
                    <a:lumMod val="60000"/>
                    <a:lumOff val="40000"/>
                  </a:schemeClr>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200" dirty="0">
              <a:latin typeface="+mj-lt"/>
            </a:endParaRPr>
          </a:p>
        </p:txBody>
      </p:sp>
      <p:sp>
        <p:nvSpPr>
          <p:cNvPr id="3" name="Rectangle 19"/>
          <p:cNvSpPr>
            <a:spLocks noChangeArrowheads="1"/>
          </p:cNvSpPr>
          <p:nvPr/>
        </p:nvSpPr>
        <p:spPr bwMode="auto">
          <a:xfrm flipH="1">
            <a:off x="419155" y="2832100"/>
            <a:ext cx="2683642" cy="3328413"/>
          </a:xfrm>
          <a:prstGeom prst="roundRect">
            <a:avLst>
              <a:gd name="adj" fmla="val 4621"/>
            </a:avLst>
          </a:prstGeom>
          <a:gradFill>
            <a:gsLst>
              <a:gs pos="49000">
                <a:srgbClr val="C00000">
                  <a:alpha val="0"/>
                </a:srgbClr>
              </a:gs>
              <a:gs pos="99000">
                <a:schemeClr val="accent5">
                  <a:alpha val="27000"/>
                </a:schemeClr>
              </a:gs>
            </a:gsLst>
            <a:lin ang="16200000" scaled="0"/>
          </a:gradFill>
          <a:ln w="12700">
            <a:gradFill>
              <a:gsLst>
                <a:gs pos="0">
                  <a:schemeClr val="accent5"/>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200" dirty="0">
              <a:latin typeface="+mj-lt"/>
            </a:endParaRPr>
          </a:p>
        </p:txBody>
      </p:sp>
      <p:sp>
        <p:nvSpPr>
          <p:cNvPr id="4" name="Rectangle 19"/>
          <p:cNvSpPr>
            <a:spLocks noChangeArrowheads="1"/>
          </p:cNvSpPr>
          <p:nvPr/>
        </p:nvSpPr>
        <p:spPr bwMode="auto">
          <a:xfrm flipH="1">
            <a:off x="3295606" y="2832100"/>
            <a:ext cx="2683642" cy="3328413"/>
          </a:xfrm>
          <a:prstGeom prst="roundRect">
            <a:avLst>
              <a:gd name="adj" fmla="val 4621"/>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200" dirty="0">
              <a:latin typeface="+mj-lt"/>
            </a:endParaRPr>
          </a:p>
        </p:txBody>
      </p:sp>
      <p:grpSp>
        <p:nvGrpSpPr>
          <p:cNvPr id="5" name="Group 23"/>
          <p:cNvGrpSpPr/>
          <p:nvPr/>
        </p:nvGrpSpPr>
        <p:grpSpPr>
          <a:xfrm>
            <a:off x="951232" y="2055550"/>
            <a:ext cx="1563950" cy="1563950"/>
            <a:chOff x="951232" y="2055550"/>
            <a:chExt cx="1563950" cy="1563950"/>
          </a:xfrm>
        </p:grpSpPr>
        <p:sp>
          <p:nvSpPr>
            <p:cNvPr id="6" name="Oval 5"/>
            <p:cNvSpPr/>
            <p:nvPr/>
          </p:nvSpPr>
          <p:spPr>
            <a:xfrm>
              <a:off x="951232" y="2055550"/>
              <a:ext cx="1563950" cy="1563950"/>
            </a:xfrm>
            <a:prstGeom prst="ellipse">
              <a:avLst/>
            </a:prstGeom>
            <a:gradFill flip="none" rotWithShape="1">
              <a:gsLst>
                <a:gs pos="0">
                  <a:schemeClr val="tx2">
                    <a:lumMod val="75000"/>
                  </a:schemeClr>
                </a:gs>
                <a:gs pos="90000">
                  <a:schemeClr val="accent5">
                    <a:shade val="100000"/>
                    <a:satMod val="115000"/>
                  </a:schemeClr>
                </a:gs>
              </a:gsLst>
              <a:lin ang="16200000" scaled="1"/>
              <a:tileRect/>
            </a:gradFill>
            <a:ln w="9525" cap="flat" cmpd="sng" algn="ctr">
              <a:solidFill>
                <a:schemeClr val="bg1"/>
              </a:solid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smtClean="0">
                <a:solidFill>
                  <a:srgbClr val="FFFFFF"/>
                </a:solidFill>
                <a:latin typeface="Arial" pitchFamily="34" charset="0"/>
                <a:cs typeface="Arial" pitchFamily="34" charset="0"/>
              </a:endParaRPr>
            </a:p>
          </p:txBody>
        </p:sp>
        <p:sp>
          <p:nvSpPr>
            <p:cNvPr id="7" name="Freeform 11"/>
            <p:cNvSpPr>
              <a:spLocks noEditPoints="1"/>
            </p:cNvSpPr>
            <p:nvPr/>
          </p:nvSpPr>
          <p:spPr bwMode="auto">
            <a:xfrm>
              <a:off x="1117586" y="2215795"/>
              <a:ext cx="1244670" cy="1243466"/>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bg1"/>
            </a:solidFill>
            <a:ln w="3175" cap="flat" cmpd="sng" algn="ctr">
              <a:noFill/>
              <a:prstDash val="solid"/>
            </a:ln>
            <a:effectLst>
              <a:outerShdw blurRad="63500" sx="102000" sy="102000" algn="ctr" rotWithShape="0">
                <a:prstClr val="black">
                  <a:alpha val="40000"/>
                </a:prstClr>
              </a:outerShdw>
            </a:effectLst>
          </p:spPr>
          <p:txBody>
            <a:bodyPr anchor="ctr"/>
            <a:lstStyle/>
            <a:p>
              <a:pPr algn="ctr" fontAlgn="auto">
                <a:spcBef>
                  <a:spcPts val="0"/>
                </a:spcBef>
                <a:spcAft>
                  <a:spcPts val="0"/>
                </a:spcAft>
                <a:defRPr/>
              </a:pPr>
              <a:endParaRPr lang="en-US" baseline="-25000" dirty="0"/>
            </a:p>
          </p:txBody>
        </p:sp>
      </p:grpSp>
      <p:grpSp>
        <p:nvGrpSpPr>
          <p:cNvPr id="8" name="Group 25"/>
          <p:cNvGrpSpPr/>
          <p:nvPr/>
        </p:nvGrpSpPr>
        <p:grpSpPr>
          <a:xfrm>
            <a:off x="6740656" y="2084580"/>
            <a:ext cx="1563950" cy="1563950"/>
            <a:chOff x="6744251" y="2084580"/>
            <a:chExt cx="1563950" cy="1563950"/>
          </a:xfrm>
        </p:grpSpPr>
        <p:sp>
          <p:nvSpPr>
            <p:cNvPr id="9" name="Oval 8"/>
            <p:cNvSpPr/>
            <p:nvPr/>
          </p:nvSpPr>
          <p:spPr>
            <a:xfrm>
              <a:off x="6744251" y="2084580"/>
              <a:ext cx="1563950" cy="1563950"/>
            </a:xfrm>
            <a:prstGeom prst="ellipse">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a:ln w="9525" cap="flat" cmpd="sng" algn="ctr">
              <a:solidFill>
                <a:schemeClr val="bg1"/>
              </a:solid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smtClean="0">
                <a:solidFill>
                  <a:srgbClr val="FFFFFF"/>
                </a:solidFill>
                <a:latin typeface="Arial" pitchFamily="34" charset="0"/>
                <a:cs typeface="Arial" pitchFamily="34" charset="0"/>
              </a:endParaRPr>
            </a:p>
          </p:txBody>
        </p:sp>
        <p:grpSp>
          <p:nvGrpSpPr>
            <p:cNvPr id="10" name="Group 66"/>
            <p:cNvGrpSpPr/>
            <p:nvPr/>
          </p:nvGrpSpPr>
          <p:grpSpPr>
            <a:xfrm>
              <a:off x="6892638" y="2219648"/>
              <a:ext cx="1211114" cy="1212981"/>
              <a:chOff x="7050770" y="3316249"/>
              <a:chExt cx="548923" cy="549770"/>
            </a:xfrm>
            <a:effectLst>
              <a:outerShdw blurRad="63500" sx="102000" sy="102000" algn="ctr" rotWithShape="0">
                <a:prstClr val="black">
                  <a:alpha val="40000"/>
                </a:prstClr>
              </a:outerShdw>
            </a:effectLst>
          </p:grpSpPr>
          <p:sp>
            <p:nvSpPr>
              <p:cNvPr id="11" name="Freeform 129"/>
              <p:cNvSpPr>
                <a:spLocks noEditPoints="1"/>
              </p:cNvSpPr>
              <p:nvPr/>
            </p:nvSpPr>
            <p:spPr bwMode="auto">
              <a:xfrm>
                <a:off x="7050770" y="3412048"/>
                <a:ext cx="255519" cy="251489"/>
              </a:xfrm>
              <a:custGeom>
                <a:avLst/>
                <a:gdLst/>
                <a:ahLst/>
                <a:cxnLst>
                  <a:cxn ang="0">
                    <a:pos x="196" y="90"/>
                  </a:cxn>
                  <a:cxn ang="0">
                    <a:pos x="193" y="70"/>
                  </a:cxn>
                  <a:cxn ang="0">
                    <a:pos x="189" y="67"/>
                  </a:cxn>
                  <a:cxn ang="0">
                    <a:pos x="175" y="66"/>
                  </a:cxn>
                  <a:cxn ang="0">
                    <a:pos x="164" y="47"/>
                  </a:cxn>
                  <a:cxn ang="0">
                    <a:pos x="170" y="33"/>
                  </a:cxn>
                  <a:cxn ang="0">
                    <a:pos x="169" y="29"/>
                  </a:cxn>
                  <a:cxn ang="0">
                    <a:pos x="153" y="16"/>
                  </a:cxn>
                  <a:cxn ang="0">
                    <a:pos x="149" y="16"/>
                  </a:cxn>
                  <a:cxn ang="0">
                    <a:pos x="137" y="24"/>
                  </a:cxn>
                  <a:cxn ang="0">
                    <a:pos x="116" y="16"/>
                  </a:cxn>
                  <a:cxn ang="0">
                    <a:pos x="112" y="2"/>
                  </a:cxn>
                  <a:cxn ang="0">
                    <a:pos x="108" y="0"/>
                  </a:cxn>
                  <a:cxn ang="0">
                    <a:pos x="88" y="0"/>
                  </a:cxn>
                  <a:cxn ang="0">
                    <a:pos x="85" y="2"/>
                  </a:cxn>
                  <a:cxn ang="0">
                    <a:pos x="81" y="16"/>
                  </a:cxn>
                  <a:cxn ang="0">
                    <a:pos x="60" y="24"/>
                  </a:cxn>
                  <a:cxn ang="0">
                    <a:pos x="48" y="16"/>
                  </a:cxn>
                  <a:cxn ang="0">
                    <a:pos x="43" y="16"/>
                  </a:cxn>
                  <a:cxn ang="0">
                    <a:pos x="28" y="29"/>
                  </a:cxn>
                  <a:cxn ang="0">
                    <a:pos x="27" y="33"/>
                  </a:cxn>
                  <a:cxn ang="0">
                    <a:pos x="33" y="47"/>
                  </a:cxn>
                  <a:cxn ang="0">
                    <a:pos x="21" y="66"/>
                  </a:cxn>
                  <a:cxn ang="0">
                    <a:pos x="7" y="67"/>
                  </a:cxn>
                  <a:cxn ang="0">
                    <a:pos x="4" y="70"/>
                  </a:cxn>
                  <a:cxn ang="0">
                    <a:pos x="0" y="90"/>
                  </a:cxn>
                  <a:cxn ang="0">
                    <a:pos x="2" y="94"/>
                  </a:cxn>
                  <a:cxn ang="0">
                    <a:pos x="15" y="101"/>
                  </a:cxn>
                  <a:cxn ang="0">
                    <a:pos x="19" y="123"/>
                  </a:cxn>
                  <a:cxn ang="0">
                    <a:pos x="9" y="133"/>
                  </a:cxn>
                  <a:cxn ang="0">
                    <a:pos x="9" y="137"/>
                  </a:cxn>
                  <a:cxn ang="0">
                    <a:pos x="19" y="155"/>
                  </a:cxn>
                  <a:cxn ang="0">
                    <a:pos x="23" y="157"/>
                  </a:cxn>
                  <a:cxn ang="0">
                    <a:pos x="37" y="153"/>
                  </a:cxn>
                  <a:cxn ang="0">
                    <a:pos x="54" y="167"/>
                  </a:cxn>
                  <a:cxn ang="0">
                    <a:pos x="53" y="182"/>
                  </a:cxn>
                  <a:cxn ang="0">
                    <a:pos x="55" y="186"/>
                  </a:cxn>
                  <a:cxn ang="0">
                    <a:pos x="74" y="193"/>
                  </a:cxn>
                  <a:cxn ang="0">
                    <a:pos x="78" y="191"/>
                  </a:cxn>
                  <a:cxn ang="0">
                    <a:pos x="87" y="179"/>
                  </a:cxn>
                  <a:cxn ang="0">
                    <a:pos x="98" y="180"/>
                  </a:cxn>
                  <a:cxn ang="0">
                    <a:pos x="109" y="179"/>
                  </a:cxn>
                  <a:cxn ang="0">
                    <a:pos x="118" y="191"/>
                  </a:cxn>
                  <a:cxn ang="0">
                    <a:pos x="122" y="193"/>
                  </a:cxn>
                  <a:cxn ang="0">
                    <a:pos x="141" y="186"/>
                  </a:cxn>
                  <a:cxn ang="0">
                    <a:pos x="144" y="182"/>
                  </a:cxn>
                  <a:cxn ang="0">
                    <a:pos x="142" y="167"/>
                  </a:cxn>
                  <a:cxn ang="0">
                    <a:pos x="160" y="153"/>
                  </a:cxn>
                  <a:cxn ang="0">
                    <a:pos x="174" y="157"/>
                  </a:cxn>
                  <a:cxn ang="0">
                    <a:pos x="178" y="155"/>
                  </a:cxn>
                  <a:cxn ang="0">
                    <a:pos x="188" y="137"/>
                  </a:cxn>
                  <a:cxn ang="0">
                    <a:pos x="187" y="133"/>
                  </a:cxn>
                  <a:cxn ang="0">
                    <a:pos x="177" y="123"/>
                  </a:cxn>
                  <a:cxn ang="0">
                    <a:pos x="181" y="101"/>
                  </a:cxn>
                  <a:cxn ang="0">
                    <a:pos x="194" y="94"/>
                  </a:cxn>
                  <a:cxn ang="0">
                    <a:pos x="196" y="90"/>
                  </a:cxn>
                  <a:cxn ang="0">
                    <a:pos x="98" y="127"/>
                  </a:cxn>
                  <a:cxn ang="0">
                    <a:pos x="69" y="97"/>
                  </a:cxn>
                  <a:cxn ang="0">
                    <a:pos x="98" y="68"/>
                  </a:cxn>
                  <a:cxn ang="0">
                    <a:pos x="128" y="97"/>
                  </a:cxn>
                  <a:cxn ang="0">
                    <a:pos x="98" y="127"/>
                  </a:cxn>
                </a:cxnLst>
                <a:rect l="0" t="0" r="r" b="b"/>
                <a:pathLst>
                  <a:path w="196" h="193">
                    <a:moveTo>
                      <a:pt x="196" y="90"/>
                    </a:moveTo>
                    <a:cubicBezTo>
                      <a:pt x="196" y="90"/>
                      <a:pt x="193" y="71"/>
                      <a:pt x="193" y="70"/>
                    </a:cubicBezTo>
                    <a:cubicBezTo>
                      <a:pt x="192" y="69"/>
                      <a:pt x="191" y="68"/>
                      <a:pt x="189" y="67"/>
                    </a:cubicBezTo>
                    <a:cubicBezTo>
                      <a:pt x="187" y="67"/>
                      <a:pt x="177" y="66"/>
                      <a:pt x="175" y="66"/>
                    </a:cubicBezTo>
                    <a:cubicBezTo>
                      <a:pt x="172" y="59"/>
                      <a:pt x="168" y="53"/>
                      <a:pt x="164" y="47"/>
                    </a:cubicBezTo>
                    <a:cubicBezTo>
                      <a:pt x="164" y="45"/>
                      <a:pt x="169" y="35"/>
                      <a:pt x="170" y="33"/>
                    </a:cubicBezTo>
                    <a:cubicBezTo>
                      <a:pt x="170" y="32"/>
                      <a:pt x="170" y="30"/>
                      <a:pt x="169" y="29"/>
                    </a:cubicBezTo>
                    <a:cubicBezTo>
                      <a:pt x="168" y="29"/>
                      <a:pt x="154" y="17"/>
                      <a:pt x="153" y="16"/>
                    </a:cubicBezTo>
                    <a:cubicBezTo>
                      <a:pt x="152" y="15"/>
                      <a:pt x="150" y="15"/>
                      <a:pt x="149" y="16"/>
                    </a:cubicBezTo>
                    <a:cubicBezTo>
                      <a:pt x="147" y="17"/>
                      <a:pt x="138" y="23"/>
                      <a:pt x="137" y="24"/>
                    </a:cubicBezTo>
                    <a:cubicBezTo>
                      <a:pt x="130" y="21"/>
                      <a:pt x="123" y="18"/>
                      <a:pt x="116" y="16"/>
                    </a:cubicBezTo>
                    <a:cubicBezTo>
                      <a:pt x="115" y="15"/>
                      <a:pt x="112" y="5"/>
                      <a:pt x="112" y="2"/>
                    </a:cubicBezTo>
                    <a:cubicBezTo>
                      <a:pt x="111" y="1"/>
                      <a:pt x="110" y="0"/>
                      <a:pt x="108" y="0"/>
                    </a:cubicBezTo>
                    <a:cubicBezTo>
                      <a:pt x="88" y="0"/>
                      <a:pt x="88" y="0"/>
                      <a:pt x="88" y="0"/>
                    </a:cubicBezTo>
                    <a:cubicBezTo>
                      <a:pt x="86" y="0"/>
                      <a:pt x="85" y="1"/>
                      <a:pt x="85" y="2"/>
                    </a:cubicBezTo>
                    <a:cubicBezTo>
                      <a:pt x="84" y="5"/>
                      <a:pt x="81" y="15"/>
                      <a:pt x="81" y="16"/>
                    </a:cubicBezTo>
                    <a:cubicBezTo>
                      <a:pt x="73" y="18"/>
                      <a:pt x="66" y="21"/>
                      <a:pt x="60" y="24"/>
                    </a:cubicBezTo>
                    <a:cubicBezTo>
                      <a:pt x="58" y="23"/>
                      <a:pt x="49" y="17"/>
                      <a:pt x="48" y="16"/>
                    </a:cubicBezTo>
                    <a:cubicBezTo>
                      <a:pt x="46" y="15"/>
                      <a:pt x="45" y="15"/>
                      <a:pt x="43" y="16"/>
                    </a:cubicBezTo>
                    <a:cubicBezTo>
                      <a:pt x="43" y="17"/>
                      <a:pt x="28" y="29"/>
                      <a:pt x="28" y="29"/>
                    </a:cubicBezTo>
                    <a:cubicBezTo>
                      <a:pt x="26" y="30"/>
                      <a:pt x="26" y="32"/>
                      <a:pt x="27" y="33"/>
                    </a:cubicBezTo>
                    <a:cubicBezTo>
                      <a:pt x="28" y="36"/>
                      <a:pt x="32" y="45"/>
                      <a:pt x="33" y="47"/>
                    </a:cubicBezTo>
                    <a:cubicBezTo>
                      <a:pt x="28" y="53"/>
                      <a:pt x="24" y="59"/>
                      <a:pt x="21" y="66"/>
                    </a:cubicBezTo>
                    <a:cubicBezTo>
                      <a:pt x="20" y="66"/>
                      <a:pt x="9" y="67"/>
                      <a:pt x="7" y="67"/>
                    </a:cubicBezTo>
                    <a:cubicBezTo>
                      <a:pt x="6" y="68"/>
                      <a:pt x="4" y="69"/>
                      <a:pt x="4" y="70"/>
                    </a:cubicBezTo>
                    <a:cubicBezTo>
                      <a:pt x="4" y="71"/>
                      <a:pt x="0" y="90"/>
                      <a:pt x="0" y="90"/>
                    </a:cubicBezTo>
                    <a:cubicBezTo>
                      <a:pt x="0" y="92"/>
                      <a:pt x="1" y="94"/>
                      <a:pt x="2" y="94"/>
                    </a:cubicBezTo>
                    <a:cubicBezTo>
                      <a:pt x="4" y="95"/>
                      <a:pt x="14" y="100"/>
                      <a:pt x="15" y="101"/>
                    </a:cubicBezTo>
                    <a:cubicBezTo>
                      <a:pt x="16" y="108"/>
                      <a:pt x="17" y="116"/>
                      <a:pt x="19" y="123"/>
                    </a:cubicBezTo>
                    <a:cubicBezTo>
                      <a:pt x="18" y="124"/>
                      <a:pt x="11" y="131"/>
                      <a:pt x="9" y="133"/>
                    </a:cubicBezTo>
                    <a:cubicBezTo>
                      <a:pt x="8" y="134"/>
                      <a:pt x="8" y="136"/>
                      <a:pt x="9" y="137"/>
                    </a:cubicBezTo>
                    <a:cubicBezTo>
                      <a:pt x="9" y="138"/>
                      <a:pt x="18" y="154"/>
                      <a:pt x="19" y="155"/>
                    </a:cubicBezTo>
                    <a:cubicBezTo>
                      <a:pt x="20" y="157"/>
                      <a:pt x="21" y="157"/>
                      <a:pt x="23" y="157"/>
                    </a:cubicBezTo>
                    <a:cubicBezTo>
                      <a:pt x="25" y="156"/>
                      <a:pt x="35" y="154"/>
                      <a:pt x="37" y="153"/>
                    </a:cubicBezTo>
                    <a:cubicBezTo>
                      <a:pt x="42" y="159"/>
                      <a:pt x="48" y="163"/>
                      <a:pt x="54" y="167"/>
                    </a:cubicBezTo>
                    <a:cubicBezTo>
                      <a:pt x="54" y="169"/>
                      <a:pt x="53" y="180"/>
                      <a:pt x="53" y="182"/>
                    </a:cubicBezTo>
                    <a:cubicBezTo>
                      <a:pt x="53" y="183"/>
                      <a:pt x="53" y="185"/>
                      <a:pt x="55" y="186"/>
                    </a:cubicBezTo>
                    <a:cubicBezTo>
                      <a:pt x="56" y="186"/>
                      <a:pt x="74" y="192"/>
                      <a:pt x="74" y="193"/>
                    </a:cubicBezTo>
                    <a:cubicBezTo>
                      <a:pt x="76" y="193"/>
                      <a:pt x="78" y="193"/>
                      <a:pt x="78" y="191"/>
                    </a:cubicBezTo>
                    <a:cubicBezTo>
                      <a:pt x="80" y="189"/>
                      <a:pt x="86" y="181"/>
                      <a:pt x="87" y="179"/>
                    </a:cubicBezTo>
                    <a:cubicBezTo>
                      <a:pt x="91" y="180"/>
                      <a:pt x="94" y="180"/>
                      <a:pt x="98" y="180"/>
                    </a:cubicBezTo>
                    <a:cubicBezTo>
                      <a:pt x="102" y="180"/>
                      <a:pt x="106" y="180"/>
                      <a:pt x="109" y="179"/>
                    </a:cubicBezTo>
                    <a:cubicBezTo>
                      <a:pt x="110" y="181"/>
                      <a:pt x="117" y="189"/>
                      <a:pt x="118" y="191"/>
                    </a:cubicBezTo>
                    <a:cubicBezTo>
                      <a:pt x="119" y="192"/>
                      <a:pt x="120" y="193"/>
                      <a:pt x="122" y="193"/>
                    </a:cubicBezTo>
                    <a:cubicBezTo>
                      <a:pt x="123" y="192"/>
                      <a:pt x="140" y="186"/>
                      <a:pt x="141" y="186"/>
                    </a:cubicBezTo>
                    <a:cubicBezTo>
                      <a:pt x="143" y="185"/>
                      <a:pt x="144" y="183"/>
                      <a:pt x="144" y="182"/>
                    </a:cubicBezTo>
                    <a:cubicBezTo>
                      <a:pt x="143" y="180"/>
                      <a:pt x="143" y="169"/>
                      <a:pt x="142" y="167"/>
                    </a:cubicBezTo>
                    <a:cubicBezTo>
                      <a:pt x="149" y="163"/>
                      <a:pt x="155" y="159"/>
                      <a:pt x="160" y="153"/>
                    </a:cubicBezTo>
                    <a:cubicBezTo>
                      <a:pt x="161" y="154"/>
                      <a:pt x="171" y="156"/>
                      <a:pt x="174" y="157"/>
                    </a:cubicBezTo>
                    <a:cubicBezTo>
                      <a:pt x="175" y="157"/>
                      <a:pt x="177" y="157"/>
                      <a:pt x="178" y="155"/>
                    </a:cubicBezTo>
                    <a:cubicBezTo>
                      <a:pt x="178" y="154"/>
                      <a:pt x="187" y="138"/>
                      <a:pt x="188" y="137"/>
                    </a:cubicBezTo>
                    <a:cubicBezTo>
                      <a:pt x="189" y="136"/>
                      <a:pt x="188" y="134"/>
                      <a:pt x="187" y="133"/>
                    </a:cubicBezTo>
                    <a:cubicBezTo>
                      <a:pt x="186" y="131"/>
                      <a:pt x="178" y="124"/>
                      <a:pt x="177" y="123"/>
                    </a:cubicBezTo>
                    <a:cubicBezTo>
                      <a:pt x="179" y="116"/>
                      <a:pt x="181" y="108"/>
                      <a:pt x="181" y="101"/>
                    </a:cubicBezTo>
                    <a:cubicBezTo>
                      <a:pt x="183" y="100"/>
                      <a:pt x="192" y="95"/>
                      <a:pt x="194" y="94"/>
                    </a:cubicBezTo>
                    <a:cubicBezTo>
                      <a:pt x="195" y="94"/>
                      <a:pt x="196" y="92"/>
                      <a:pt x="196" y="90"/>
                    </a:cubicBezTo>
                    <a:close/>
                    <a:moveTo>
                      <a:pt x="98" y="127"/>
                    </a:moveTo>
                    <a:cubicBezTo>
                      <a:pt x="82" y="127"/>
                      <a:pt x="69" y="114"/>
                      <a:pt x="69" y="97"/>
                    </a:cubicBezTo>
                    <a:cubicBezTo>
                      <a:pt x="69" y="81"/>
                      <a:pt x="82" y="68"/>
                      <a:pt x="98" y="68"/>
                    </a:cubicBezTo>
                    <a:cubicBezTo>
                      <a:pt x="115" y="68"/>
                      <a:pt x="128" y="81"/>
                      <a:pt x="128" y="97"/>
                    </a:cubicBezTo>
                    <a:cubicBezTo>
                      <a:pt x="128" y="114"/>
                      <a:pt x="115" y="127"/>
                      <a:pt x="98" y="127"/>
                    </a:cubicBezTo>
                    <a:close/>
                  </a:path>
                </a:pathLst>
              </a:custGeom>
              <a:solidFill>
                <a:schemeClr val="bg1"/>
              </a:solidFill>
              <a:ln w="3175" cap="flat" cmpd="sng" algn="ctr">
                <a:noFill/>
                <a:prstDash val="solid"/>
              </a:ln>
              <a:effectLst/>
            </p:spPr>
            <p:txBody>
              <a:bodyPr anchor="ctr"/>
              <a:lstStyle/>
              <a:p>
                <a:pPr algn="ctr"/>
                <a:endParaRPr lang="en-US" baseline="-25000" dirty="0"/>
              </a:p>
            </p:txBody>
          </p:sp>
          <p:sp>
            <p:nvSpPr>
              <p:cNvPr id="12" name="Freeform 130"/>
              <p:cNvSpPr>
                <a:spLocks noEditPoints="1"/>
              </p:cNvSpPr>
              <p:nvPr/>
            </p:nvSpPr>
            <p:spPr bwMode="auto">
              <a:xfrm>
                <a:off x="7267599" y="3316249"/>
                <a:ext cx="178138" cy="179750"/>
              </a:xfrm>
              <a:custGeom>
                <a:avLst/>
                <a:gdLst/>
                <a:ahLst/>
                <a:cxnLst>
                  <a:cxn ang="0">
                    <a:pos x="136" y="54"/>
                  </a:cxn>
                  <a:cxn ang="0">
                    <a:pos x="132" y="40"/>
                  </a:cxn>
                  <a:cxn ang="0">
                    <a:pos x="129" y="39"/>
                  </a:cxn>
                  <a:cxn ang="0">
                    <a:pos x="119" y="39"/>
                  </a:cxn>
                  <a:cxn ang="0">
                    <a:pos x="109" y="27"/>
                  </a:cxn>
                  <a:cxn ang="0">
                    <a:pos x="112" y="17"/>
                  </a:cxn>
                  <a:cxn ang="0">
                    <a:pos x="111" y="14"/>
                  </a:cxn>
                  <a:cxn ang="0">
                    <a:pos x="98" y="7"/>
                  </a:cxn>
                  <a:cxn ang="0">
                    <a:pos x="95" y="7"/>
                  </a:cxn>
                  <a:cxn ang="0">
                    <a:pos x="88" y="14"/>
                  </a:cxn>
                  <a:cxn ang="0">
                    <a:pos x="72" y="11"/>
                  </a:cxn>
                  <a:cxn ang="0">
                    <a:pos x="68" y="2"/>
                  </a:cxn>
                  <a:cxn ang="0">
                    <a:pos x="65" y="0"/>
                  </a:cxn>
                  <a:cxn ang="0">
                    <a:pos x="51" y="2"/>
                  </a:cxn>
                  <a:cxn ang="0">
                    <a:pos x="49" y="4"/>
                  </a:cxn>
                  <a:cxn ang="0">
                    <a:pos x="48" y="15"/>
                  </a:cxn>
                  <a:cxn ang="0">
                    <a:pos x="34" y="22"/>
                  </a:cxn>
                  <a:cxn ang="0">
                    <a:pos x="25" y="18"/>
                  </a:cxn>
                  <a:cxn ang="0">
                    <a:pos x="22" y="19"/>
                  </a:cxn>
                  <a:cxn ang="0">
                    <a:pos x="12" y="29"/>
                  </a:cxn>
                  <a:cxn ang="0">
                    <a:pos x="12" y="32"/>
                  </a:cxn>
                  <a:cxn ang="0">
                    <a:pos x="18" y="41"/>
                  </a:cxn>
                  <a:cxn ang="0">
                    <a:pos x="12" y="56"/>
                  </a:cxn>
                  <a:cxn ang="0">
                    <a:pos x="2" y="58"/>
                  </a:cxn>
                  <a:cxn ang="0">
                    <a:pos x="0" y="61"/>
                  </a:cxn>
                  <a:cxn ang="0">
                    <a:pos x="0" y="75"/>
                  </a:cxn>
                  <a:cxn ang="0">
                    <a:pos x="2" y="77"/>
                  </a:cxn>
                  <a:cxn ang="0">
                    <a:pos x="11" y="80"/>
                  </a:cxn>
                  <a:cxn ang="0">
                    <a:pos x="17" y="95"/>
                  </a:cxn>
                  <a:cxn ang="0">
                    <a:pos x="11" y="104"/>
                  </a:cxn>
                  <a:cxn ang="0">
                    <a:pos x="11" y="107"/>
                  </a:cxn>
                  <a:cxn ang="0">
                    <a:pos x="20" y="118"/>
                  </a:cxn>
                  <a:cxn ang="0">
                    <a:pos x="23" y="119"/>
                  </a:cxn>
                  <a:cxn ang="0">
                    <a:pos x="32" y="115"/>
                  </a:cxn>
                  <a:cxn ang="0">
                    <a:pos x="46" y="123"/>
                  </a:cxn>
                  <a:cxn ang="0">
                    <a:pos x="46" y="133"/>
                  </a:cxn>
                  <a:cxn ang="0">
                    <a:pos x="48" y="135"/>
                  </a:cxn>
                  <a:cxn ang="0">
                    <a:pos x="62" y="138"/>
                  </a:cxn>
                  <a:cxn ang="0">
                    <a:pos x="65" y="137"/>
                  </a:cxn>
                  <a:cxn ang="0">
                    <a:pos x="70" y="128"/>
                  </a:cxn>
                  <a:cxn ang="0">
                    <a:pos x="78" y="127"/>
                  </a:cxn>
                  <a:cxn ang="0">
                    <a:pos x="86" y="125"/>
                  </a:cxn>
                  <a:cxn ang="0">
                    <a:pos x="93" y="133"/>
                  </a:cxn>
                  <a:cxn ang="0">
                    <a:pos x="96" y="133"/>
                  </a:cxn>
                  <a:cxn ang="0">
                    <a:pos x="108" y="126"/>
                  </a:cxn>
                  <a:cxn ang="0">
                    <a:pos x="110" y="123"/>
                  </a:cxn>
                  <a:cxn ang="0">
                    <a:pos x="107" y="113"/>
                  </a:cxn>
                  <a:cxn ang="0">
                    <a:pos x="118" y="101"/>
                  </a:cxn>
                  <a:cxn ang="0">
                    <a:pos x="128" y="102"/>
                  </a:cxn>
                  <a:cxn ang="0">
                    <a:pos x="130" y="101"/>
                  </a:cxn>
                  <a:cxn ang="0">
                    <a:pos x="136" y="88"/>
                  </a:cxn>
                  <a:cxn ang="0">
                    <a:pos x="135" y="85"/>
                  </a:cxn>
                  <a:cxn ang="0">
                    <a:pos x="127" y="78"/>
                  </a:cxn>
                  <a:cxn ang="0">
                    <a:pos x="127" y="63"/>
                  </a:cxn>
                  <a:cxn ang="0">
                    <a:pos x="135" y="57"/>
                  </a:cxn>
                  <a:cxn ang="0">
                    <a:pos x="136" y="54"/>
                  </a:cxn>
                  <a:cxn ang="0">
                    <a:pos x="86" y="91"/>
                  </a:cxn>
                  <a:cxn ang="0">
                    <a:pos x="47" y="87"/>
                  </a:cxn>
                  <a:cxn ang="0">
                    <a:pos x="51" y="47"/>
                  </a:cxn>
                  <a:cxn ang="0">
                    <a:pos x="91" y="52"/>
                  </a:cxn>
                  <a:cxn ang="0">
                    <a:pos x="86" y="91"/>
                  </a:cxn>
                </a:cxnLst>
                <a:rect l="0" t="0" r="r" b="b"/>
                <a:pathLst>
                  <a:path w="137" h="138">
                    <a:moveTo>
                      <a:pt x="136" y="54"/>
                    </a:moveTo>
                    <a:cubicBezTo>
                      <a:pt x="136" y="53"/>
                      <a:pt x="132" y="41"/>
                      <a:pt x="132" y="40"/>
                    </a:cubicBezTo>
                    <a:cubicBezTo>
                      <a:pt x="131" y="39"/>
                      <a:pt x="130" y="38"/>
                      <a:pt x="129" y="39"/>
                    </a:cubicBezTo>
                    <a:cubicBezTo>
                      <a:pt x="128" y="39"/>
                      <a:pt x="120" y="39"/>
                      <a:pt x="119" y="39"/>
                    </a:cubicBezTo>
                    <a:cubicBezTo>
                      <a:pt x="116" y="35"/>
                      <a:pt x="113" y="30"/>
                      <a:pt x="109" y="27"/>
                    </a:cubicBezTo>
                    <a:cubicBezTo>
                      <a:pt x="109" y="26"/>
                      <a:pt x="111" y="18"/>
                      <a:pt x="112" y="17"/>
                    </a:cubicBezTo>
                    <a:cubicBezTo>
                      <a:pt x="112" y="16"/>
                      <a:pt x="112" y="15"/>
                      <a:pt x="111" y="14"/>
                    </a:cubicBezTo>
                    <a:cubicBezTo>
                      <a:pt x="110" y="14"/>
                      <a:pt x="99" y="7"/>
                      <a:pt x="98" y="7"/>
                    </a:cubicBezTo>
                    <a:cubicBezTo>
                      <a:pt x="97" y="6"/>
                      <a:pt x="96" y="6"/>
                      <a:pt x="95" y="7"/>
                    </a:cubicBezTo>
                    <a:cubicBezTo>
                      <a:pt x="94" y="8"/>
                      <a:pt x="89" y="13"/>
                      <a:pt x="88" y="14"/>
                    </a:cubicBezTo>
                    <a:cubicBezTo>
                      <a:pt x="83" y="12"/>
                      <a:pt x="78" y="11"/>
                      <a:pt x="72" y="11"/>
                    </a:cubicBezTo>
                    <a:cubicBezTo>
                      <a:pt x="72" y="10"/>
                      <a:pt x="69" y="3"/>
                      <a:pt x="68" y="2"/>
                    </a:cubicBezTo>
                    <a:cubicBezTo>
                      <a:pt x="68" y="1"/>
                      <a:pt x="67" y="0"/>
                      <a:pt x="65" y="0"/>
                    </a:cubicBezTo>
                    <a:cubicBezTo>
                      <a:pt x="51" y="2"/>
                      <a:pt x="51" y="2"/>
                      <a:pt x="51" y="2"/>
                    </a:cubicBezTo>
                    <a:cubicBezTo>
                      <a:pt x="50" y="2"/>
                      <a:pt x="49" y="3"/>
                      <a:pt x="49" y="4"/>
                    </a:cubicBezTo>
                    <a:cubicBezTo>
                      <a:pt x="49" y="6"/>
                      <a:pt x="48" y="13"/>
                      <a:pt x="48" y="15"/>
                    </a:cubicBezTo>
                    <a:cubicBezTo>
                      <a:pt x="43" y="17"/>
                      <a:pt x="38" y="19"/>
                      <a:pt x="34" y="22"/>
                    </a:cubicBezTo>
                    <a:cubicBezTo>
                      <a:pt x="33" y="22"/>
                      <a:pt x="26" y="19"/>
                      <a:pt x="25" y="18"/>
                    </a:cubicBezTo>
                    <a:cubicBezTo>
                      <a:pt x="24" y="17"/>
                      <a:pt x="23" y="17"/>
                      <a:pt x="22" y="19"/>
                    </a:cubicBezTo>
                    <a:cubicBezTo>
                      <a:pt x="21" y="19"/>
                      <a:pt x="13" y="29"/>
                      <a:pt x="12" y="29"/>
                    </a:cubicBezTo>
                    <a:cubicBezTo>
                      <a:pt x="11" y="30"/>
                      <a:pt x="11" y="31"/>
                      <a:pt x="12" y="32"/>
                    </a:cubicBezTo>
                    <a:cubicBezTo>
                      <a:pt x="13" y="34"/>
                      <a:pt x="17" y="40"/>
                      <a:pt x="18" y="41"/>
                    </a:cubicBezTo>
                    <a:cubicBezTo>
                      <a:pt x="15" y="46"/>
                      <a:pt x="13" y="50"/>
                      <a:pt x="12" y="56"/>
                    </a:cubicBezTo>
                    <a:cubicBezTo>
                      <a:pt x="11" y="56"/>
                      <a:pt x="4" y="58"/>
                      <a:pt x="2" y="58"/>
                    </a:cubicBezTo>
                    <a:cubicBezTo>
                      <a:pt x="1" y="59"/>
                      <a:pt x="0" y="59"/>
                      <a:pt x="0" y="61"/>
                    </a:cubicBezTo>
                    <a:cubicBezTo>
                      <a:pt x="0" y="61"/>
                      <a:pt x="0" y="74"/>
                      <a:pt x="0" y="75"/>
                    </a:cubicBezTo>
                    <a:cubicBezTo>
                      <a:pt x="0" y="76"/>
                      <a:pt x="1" y="77"/>
                      <a:pt x="2" y="77"/>
                    </a:cubicBezTo>
                    <a:cubicBezTo>
                      <a:pt x="3" y="78"/>
                      <a:pt x="10" y="80"/>
                      <a:pt x="11" y="80"/>
                    </a:cubicBezTo>
                    <a:cubicBezTo>
                      <a:pt x="12" y="86"/>
                      <a:pt x="14" y="91"/>
                      <a:pt x="17" y="95"/>
                    </a:cubicBezTo>
                    <a:cubicBezTo>
                      <a:pt x="16" y="96"/>
                      <a:pt x="11" y="102"/>
                      <a:pt x="11" y="104"/>
                    </a:cubicBezTo>
                    <a:cubicBezTo>
                      <a:pt x="10" y="105"/>
                      <a:pt x="10" y="106"/>
                      <a:pt x="11" y="107"/>
                    </a:cubicBezTo>
                    <a:cubicBezTo>
                      <a:pt x="11" y="107"/>
                      <a:pt x="19" y="118"/>
                      <a:pt x="20" y="118"/>
                    </a:cubicBezTo>
                    <a:cubicBezTo>
                      <a:pt x="21" y="119"/>
                      <a:pt x="22" y="119"/>
                      <a:pt x="23" y="119"/>
                    </a:cubicBezTo>
                    <a:cubicBezTo>
                      <a:pt x="24" y="118"/>
                      <a:pt x="31" y="115"/>
                      <a:pt x="32" y="115"/>
                    </a:cubicBezTo>
                    <a:cubicBezTo>
                      <a:pt x="36" y="118"/>
                      <a:pt x="41" y="121"/>
                      <a:pt x="46" y="123"/>
                    </a:cubicBezTo>
                    <a:cubicBezTo>
                      <a:pt x="46" y="124"/>
                      <a:pt x="46" y="132"/>
                      <a:pt x="46" y="133"/>
                    </a:cubicBezTo>
                    <a:cubicBezTo>
                      <a:pt x="46" y="134"/>
                      <a:pt x="47" y="135"/>
                      <a:pt x="48" y="135"/>
                    </a:cubicBezTo>
                    <a:cubicBezTo>
                      <a:pt x="49" y="136"/>
                      <a:pt x="62" y="138"/>
                      <a:pt x="62" y="138"/>
                    </a:cubicBezTo>
                    <a:cubicBezTo>
                      <a:pt x="64" y="138"/>
                      <a:pt x="65" y="138"/>
                      <a:pt x="65" y="137"/>
                    </a:cubicBezTo>
                    <a:cubicBezTo>
                      <a:pt x="66" y="135"/>
                      <a:pt x="69" y="129"/>
                      <a:pt x="70" y="128"/>
                    </a:cubicBezTo>
                    <a:cubicBezTo>
                      <a:pt x="72" y="128"/>
                      <a:pt x="75" y="127"/>
                      <a:pt x="78" y="127"/>
                    </a:cubicBezTo>
                    <a:cubicBezTo>
                      <a:pt x="80" y="127"/>
                      <a:pt x="83" y="126"/>
                      <a:pt x="86" y="125"/>
                    </a:cubicBezTo>
                    <a:cubicBezTo>
                      <a:pt x="86" y="126"/>
                      <a:pt x="92" y="132"/>
                      <a:pt x="93" y="133"/>
                    </a:cubicBezTo>
                    <a:cubicBezTo>
                      <a:pt x="93" y="133"/>
                      <a:pt x="95" y="134"/>
                      <a:pt x="96" y="133"/>
                    </a:cubicBezTo>
                    <a:cubicBezTo>
                      <a:pt x="96" y="133"/>
                      <a:pt x="108" y="126"/>
                      <a:pt x="108" y="126"/>
                    </a:cubicBezTo>
                    <a:cubicBezTo>
                      <a:pt x="110" y="126"/>
                      <a:pt x="110" y="124"/>
                      <a:pt x="110" y="123"/>
                    </a:cubicBezTo>
                    <a:cubicBezTo>
                      <a:pt x="109" y="122"/>
                      <a:pt x="108" y="115"/>
                      <a:pt x="107" y="113"/>
                    </a:cubicBezTo>
                    <a:cubicBezTo>
                      <a:pt x="111" y="110"/>
                      <a:pt x="115" y="106"/>
                      <a:pt x="118" y="101"/>
                    </a:cubicBezTo>
                    <a:cubicBezTo>
                      <a:pt x="119" y="102"/>
                      <a:pt x="126" y="102"/>
                      <a:pt x="128" y="102"/>
                    </a:cubicBezTo>
                    <a:cubicBezTo>
                      <a:pt x="129" y="103"/>
                      <a:pt x="130" y="102"/>
                      <a:pt x="130" y="101"/>
                    </a:cubicBezTo>
                    <a:cubicBezTo>
                      <a:pt x="131" y="100"/>
                      <a:pt x="135" y="88"/>
                      <a:pt x="136" y="88"/>
                    </a:cubicBezTo>
                    <a:cubicBezTo>
                      <a:pt x="136" y="86"/>
                      <a:pt x="136" y="85"/>
                      <a:pt x="135" y="85"/>
                    </a:cubicBezTo>
                    <a:cubicBezTo>
                      <a:pt x="133" y="84"/>
                      <a:pt x="128" y="79"/>
                      <a:pt x="127" y="78"/>
                    </a:cubicBezTo>
                    <a:cubicBezTo>
                      <a:pt x="127" y="73"/>
                      <a:pt x="128" y="68"/>
                      <a:pt x="127" y="63"/>
                    </a:cubicBezTo>
                    <a:cubicBezTo>
                      <a:pt x="128" y="62"/>
                      <a:pt x="134" y="58"/>
                      <a:pt x="135" y="57"/>
                    </a:cubicBezTo>
                    <a:cubicBezTo>
                      <a:pt x="136" y="56"/>
                      <a:pt x="137" y="55"/>
                      <a:pt x="136" y="54"/>
                    </a:cubicBezTo>
                    <a:close/>
                    <a:moveTo>
                      <a:pt x="86" y="91"/>
                    </a:moveTo>
                    <a:cubicBezTo>
                      <a:pt x="74" y="101"/>
                      <a:pt x="57" y="99"/>
                      <a:pt x="47" y="87"/>
                    </a:cubicBezTo>
                    <a:cubicBezTo>
                      <a:pt x="37" y="75"/>
                      <a:pt x="39" y="57"/>
                      <a:pt x="51" y="47"/>
                    </a:cubicBezTo>
                    <a:cubicBezTo>
                      <a:pt x="63" y="38"/>
                      <a:pt x="81" y="40"/>
                      <a:pt x="91" y="52"/>
                    </a:cubicBezTo>
                    <a:cubicBezTo>
                      <a:pt x="100" y="64"/>
                      <a:pt x="99" y="81"/>
                      <a:pt x="86" y="91"/>
                    </a:cubicBezTo>
                    <a:close/>
                  </a:path>
                </a:pathLst>
              </a:custGeom>
              <a:solidFill>
                <a:schemeClr val="bg1"/>
              </a:solidFill>
              <a:ln w="3175" cap="flat" cmpd="sng" algn="ctr">
                <a:noFill/>
                <a:prstDash val="solid"/>
              </a:ln>
              <a:effectLst/>
            </p:spPr>
            <p:txBody>
              <a:bodyPr anchor="ctr"/>
              <a:lstStyle/>
              <a:p>
                <a:pPr algn="ctr"/>
                <a:endParaRPr lang="en-US" baseline="-25000" dirty="0"/>
              </a:p>
            </p:txBody>
          </p:sp>
          <p:sp>
            <p:nvSpPr>
              <p:cNvPr id="13" name="Freeform 131"/>
              <p:cNvSpPr>
                <a:spLocks noEditPoints="1"/>
              </p:cNvSpPr>
              <p:nvPr/>
            </p:nvSpPr>
            <p:spPr bwMode="auto">
              <a:xfrm>
                <a:off x="7261957" y="3532313"/>
                <a:ext cx="337736" cy="333706"/>
              </a:xfrm>
              <a:custGeom>
                <a:avLst/>
                <a:gdLst/>
                <a:ahLst/>
                <a:cxnLst>
                  <a:cxn ang="0">
                    <a:pos x="259" y="120"/>
                  </a:cxn>
                  <a:cxn ang="0">
                    <a:pos x="254" y="93"/>
                  </a:cxn>
                  <a:cxn ang="0">
                    <a:pos x="250" y="89"/>
                  </a:cxn>
                  <a:cxn ang="0">
                    <a:pos x="231" y="87"/>
                  </a:cxn>
                  <a:cxn ang="0">
                    <a:pos x="216" y="62"/>
                  </a:cxn>
                  <a:cxn ang="0">
                    <a:pos x="224" y="44"/>
                  </a:cxn>
                  <a:cxn ang="0">
                    <a:pos x="222" y="39"/>
                  </a:cxn>
                  <a:cxn ang="0">
                    <a:pos x="202" y="22"/>
                  </a:cxn>
                  <a:cxn ang="0">
                    <a:pos x="196" y="21"/>
                  </a:cxn>
                  <a:cxn ang="0">
                    <a:pos x="180" y="32"/>
                  </a:cxn>
                  <a:cxn ang="0">
                    <a:pos x="152" y="22"/>
                  </a:cxn>
                  <a:cxn ang="0">
                    <a:pos x="147" y="4"/>
                  </a:cxn>
                  <a:cxn ang="0">
                    <a:pos x="143" y="0"/>
                  </a:cxn>
                  <a:cxn ang="0">
                    <a:pos x="116" y="0"/>
                  </a:cxn>
                  <a:cxn ang="0">
                    <a:pos x="111" y="4"/>
                  </a:cxn>
                  <a:cxn ang="0">
                    <a:pos x="106" y="22"/>
                  </a:cxn>
                  <a:cxn ang="0">
                    <a:pos x="78" y="32"/>
                  </a:cxn>
                  <a:cxn ang="0">
                    <a:pos x="62" y="22"/>
                  </a:cxn>
                  <a:cxn ang="0">
                    <a:pos x="56" y="22"/>
                  </a:cxn>
                  <a:cxn ang="0">
                    <a:pos x="36" y="39"/>
                  </a:cxn>
                  <a:cxn ang="0">
                    <a:pos x="35" y="45"/>
                  </a:cxn>
                  <a:cxn ang="0">
                    <a:pos x="43" y="62"/>
                  </a:cxn>
                  <a:cxn ang="0">
                    <a:pos x="28" y="88"/>
                  </a:cxn>
                  <a:cxn ang="0">
                    <a:pos x="9" y="90"/>
                  </a:cxn>
                  <a:cxn ang="0">
                    <a:pos x="5" y="94"/>
                  </a:cxn>
                  <a:cxn ang="0">
                    <a:pos x="0" y="120"/>
                  </a:cxn>
                  <a:cxn ang="0">
                    <a:pos x="3" y="126"/>
                  </a:cxn>
                  <a:cxn ang="0">
                    <a:pos x="20" y="134"/>
                  </a:cxn>
                  <a:cxn ang="0">
                    <a:pos x="25" y="163"/>
                  </a:cxn>
                  <a:cxn ang="0">
                    <a:pos x="12" y="177"/>
                  </a:cxn>
                  <a:cxn ang="0">
                    <a:pos x="11" y="183"/>
                  </a:cxn>
                  <a:cxn ang="0">
                    <a:pos x="25" y="206"/>
                  </a:cxn>
                  <a:cxn ang="0">
                    <a:pos x="30" y="208"/>
                  </a:cxn>
                  <a:cxn ang="0">
                    <a:pos x="49" y="203"/>
                  </a:cxn>
                  <a:cxn ang="0">
                    <a:pos x="71" y="222"/>
                  </a:cxn>
                  <a:cxn ang="0">
                    <a:pos x="70" y="241"/>
                  </a:cxn>
                  <a:cxn ang="0">
                    <a:pos x="73" y="246"/>
                  </a:cxn>
                  <a:cxn ang="0">
                    <a:pos x="98" y="255"/>
                  </a:cxn>
                  <a:cxn ang="0">
                    <a:pos x="104" y="254"/>
                  </a:cxn>
                  <a:cxn ang="0">
                    <a:pos x="115" y="238"/>
                  </a:cxn>
                  <a:cxn ang="0">
                    <a:pos x="130" y="239"/>
                  </a:cxn>
                  <a:cxn ang="0">
                    <a:pos x="145" y="238"/>
                  </a:cxn>
                  <a:cxn ang="0">
                    <a:pos x="156" y="253"/>
                  </a:cxn>
                  <a:cxn ang="0">
                    <a:pos x="161" y="255"/>
                  </a:cxn>
                  <a:cxn ang="0">
                    <a:pos x="187" y="246"/>
                  </a:cxn>
                  <a:cxn ang="0">
                    <a:pos x="190" y="241"/>
                  </a:cxn>
                  <a:cxn ang="0">
                    <a:pos x="188" y="222"/>
                  </a:cxn>
                  <a:cxn ang="0">
                    <a:pos x="211" y="203"/>
                  </a:cxn>
                  <a:cxn ang="0">
                    <a:pos x="230" y="207"/>
                  </a:cxn>
                  <a:cxn ang="0">
                    <a:pos x="235" y="205"/>
                  </a:cxn>
                  <a:cxn ang="0">
                    <a:pos x="248" y="182"/>
                  </a:cxn>
                  <a:cxn ang="0">
                    <a:pos x="248" y="176"/>
                  </a:cxn>
                  <a:cxn ang="0">
                    <a:pos x="234" y="162"/>
                  </a:cxn>
                  <a:cxn ang="0">
                    <a:pos x="239" y="133"/>
                  </a:cxn>
                  <a:cxn ang="0">
                    <a:pos x="256" y="125"/>
                  </a:cxn>
                  <a:cxn ang="0">
                    <a:pos x="259" y="120"/>
                  </a:cxn>
                  <a:cxn ang="0">
                    <a:pos x="165" y="190"/>
                  </a:cxn>
                  <a:cxn ang="0">
                    <a:pos x="69" y="165"/>
                  </a:cxn>
                  <a:cxn ang="0">
                    <a:pos x="94" y="69"/>
                  </a:cxn>
                  <a:cxn ang="0">
                    <a:pos x="190" y="94"/>
                  </a:cxn>
                  <a:cxn ang="0">
                    <a:pos x="165" y="190"/>
                  </a:cxn>
                </a:cxnLst>
                <a:rect l="0" t="0" r="r" b="b"/>
                <a:pathLst>
                  <a:path w="259" h="256">
                    <a:moveTo>
                      <a:pt x="259" y="120"/>
                    </a:moveTo>
                    <a:cubicBezTo>
                      <a:pt x="259" y="118"/>
                      <a:pt x="254" y="94"/>
                      <a:pt x="254" y="93"/>
                    </a:cubicBezTo>
                    <a:cubicBezTo>
                      <a:pt x="254" y="91"/>
                      <a:pt x="252" y="89"/>
                      <a:pt x="250" y="89"/>
                    </a:cubicBezTo>
                    <a:cubicBezTo>
                      <a:pt x="247" y="89"/>
                      <a:pt x="233" y="88"/>
                      <a:pt x="231" y="87"/>
                    </a:cubicBezTo>
                    <a:cubicBezTo>
                      <a:pt x="227" y="78"/>
                      <a:pt x="222" y="70"/>
                      <a:pt x="216" y="62"/>
                    </a:cubicBezTo>
                    <a:cubicBezTo>
                      <a:pt x="217" y="60"/>
                      <a:pt x="223" y="47"/>
                      <a:pt x="224" y="44"/>
                    </a:cubicBezTo>
                    <a:cubicBezTo>
                      <a:pt x="225" y="42"/>
                      <a:pt x="224" y="40"/>
                      <a:pt x="222" y="39"/>
                    </a:cubicBezTo>
                    <a:cubicBezTo>
                      <a:pt x="222" y="38"/>
                      <a:pt x="203" y="22"/>
                      <a:pt x="202" y="22"/>
                    </a:cubicBezTo>
                    <a:cubicBezTo>
                      <a:pt x="200" y="20"/>
                      <a:pt x="198" y="20"/>
                      <a:pt x="196" y="21"/>
                    </a:cubicBezTo>
                    <a:cubicBezTo>
                      <a:pt x="194" y="23"/>
                      <a:pt x="182" y="31"/>
                      <a:pt x="180" y="32"/>
                    </a:cubicBezTo>
                    <a:cubicBezTo>
                      <a:pt x="172" y="27"/>
                      <a:pt x="162" y="24"/>
                      <a:pt x="152" y="22"/>
                    </a:cubicBezTo>
                    <a:cubicBezTo>
                      <a:pt x="152" y="20"/>
                      <a:pt x="148" y="6"/>
                      <a:pt x="147" y="4"/>
                    </a:cubicBezTo>
                    <a:cubicBezTo>
                      <a:pt x="147" y="2"/>
                      <a:pt x="145" y="0"/>
                      <a:pt x="143" y="0"/>
                    </a:cubicBezTo>
                    <a:cubicBezTo>
                      <a:pt x="116" y="0"/>
                      <a:pt x="116" y="0"/>
                      <a:pt x="116" y="0"/>
                    </a:cubicBezTo>
                    <a:cubicBezTo>
                      <a:pt x="113" y="0"/>
                      <a:pt x="112" y="2"/>
                      <a:pt x="111" y="4"/>
                    </a:cubicBezTo>
                    <a:cubicBezTo>
                      <a:pt x="110" y="7"/>
                      <a:pt x="107" y="20"/>
                      <a:pt x="106" y="22"/>
                    </a:cubicBezTo>
                    <a:cubicBezTo>
                      <a:pt x="96" y="24"/>
                      <a:pt x="87" y="28"/>
                      <a:pt x="78" y="32"/>
                    </a:cubicBezTo>
                    <a:cubicBezTo>
                      <a:pt x="76" y="31"/>
                      <a:pt x="65" y="23"/>
                      <a:pt x="62" y="22"/>
                    </a:cubicBezTo>
                    <a:cubicBezTo>
                      <a:pt x="61" y="21"/>
                      <a:pt x="58" y="20"/>
                      <a:pt x="56" y="22"/>
                    </a:cubicBezTo>
                    <a:cubicBezTo>
                      <a:pt x="56" y="23"/>
                      <a:pt x="37" y="38"/>
                      <a:pt x="36" y="39"/>
                    </a:cubicBezTo>
                    <a:cubicBezTo>
                      <a:pt x="34" y="41"/>
                      <a:pt x="34" y="43"/>
                      <a:pt x="35" y="45"/>
                    </a:cubicBezTo>
                    <a:cubicBezTo>
                      <a:pt x="36" y="48"/>
                      <a:pt x="42" y="60"/>
                      <a:pt x="43" y="62"/>
                    </a:cubicBezTo>
                    <a:cubicBezTo>
                      <a:pt x="37" y="70"/>
                      <a:pt x="32" y="79"/>
                      <a:pt x="28" y="88"/>
                    </a:cubicBezTo>
                    <a:cubicBezTo>
                      <a:pt x="25" y="88"/>
                      <a:pt x="12" y="90"/>
                      <a:pt x="9" y="90"/>
                    </a:cubicBezTo>
                    <a:cubicBezTo>
                      <a:pt x="7" y="90"/>
                      <a:pt x="5" y="91"/>
                      <a:pt x="5" y="94"/>
                    </a:cubicBezTo>
                    <a:cubicBezTo>
                      <a:pt x="4" y="95"/>
                      <a:pt x="0" y="119"/>
                      <a:pt x="0" y="120"/>
                    </a:cubicBezTo>
                    <a:cubicBezTo>
                      <a:pt x="0" y="123"/>
                      <a:pt x="1" y="125"/>
                      <a:pt x="3" y="126"/>
                    </a:cubicBezTo>
                    <a:cubicBezTo>
                      <a:pt x="6" y="127"/>
                      <a:pt x="18" y="133"/>
                      <a:pt x="20" y="134"/>
                    </a:cubicBezTo>
                    <a:cubicBezTo>
                      <a:pt x="20" y="144"/>
                      <a:pt x="22" y="154"/>
                      <a:pt x="25" y="163"/>
                    </a:cubicBezTo>
                    <a:cubicBezTo>
                      <a:pt x="24" y="165"/>
                      <a:pt x="14" y="175"/>
                      <a:pt x="12" y="177"/>
                    </a:cubicBezTo>
                    <a:cubicBezTo>
                      <a:pt x="10" y="178"/>
                      <a:pt x="10" y="180"/>
                      <a:pt x="11" y="183"/>
                    </a:cubicBezTo>
                    <a:cubicBezTo>
                      <a:pt x="12" y="184"/>
                      <a:pt x="24" y="205"/>
                      <a:pt x="25" y="206"/>
                    </a:cubicBezTo>
                    <a:cubicBezTo>
                      <a:pt x="26" y="208"/>
                      <a:pt x="28" y="208"/>
                      <a:pt x="30" y="208"/>
                    </a:cubicBezTo>
                    <a:cubicBezTo>
                      <a:pt x="33" y="207"/>
                      <a:pt x="46" y="204"/>
                      <a:pt x="49" y="203"/>
                    </a:cubicBezTo>
                    <a:cubicBezTo>
                      <a:pt x="55" y="210"/>
                      <a:pt x="63" y="217"/>
                      <a:pt x="71" y="222"/>
                    </a:cubicBezTo>
                    <a:cubicBezTo>
                      <a:pt x="71" y="224"/>
                      <a:pt x="70" y="238"/>
                      <a:pt x="70" y="241"/>
                    </a:cubicBezTo>
                    <a:cubicBezTo>
                      <a:pt x="70" y="243"/>
                      <a:pt x="71" y="245"/>
                      <a:pt x="73" y="246"/>
                    </a:cubicBezTo>
                    <a:cubicBezTo>
                      <a:pt x="74" y="247"/>
                      <a:pt x="97" y="255"/>
                      <a:pt x="98" y="255"/>
                    </a:cubicBezTo>
                    <a:cubicBezTo>
                      <a:pt x="101" y="256"/>
                      <a:pt x="103" y="255"/>
                      <a:pt x="104" y="254"/>
                    </a:cubicBezTo>
                    <a:cubicBezTo>
                      <a:pt x="106" y="251"/>
                      <a:pt x="114" y="240"/>
                      <a:pt x="115" y="238"/>
                    </a:cubicBezTo>
                    <a:cubicBezTo>
                      <a:pt x="120" y="239"/>
                      <a:pt x="125" y="239"/>
                      <a:pt x="130" y="239"/>
                    </a:cubicBezTo>
                    <a:cubicBezTo>
                      <a:pt x="135" y="239"/>
                      <a:pt x="140" y="239"/>
                      <a:pt x="145" y="238"/>
                    </a:cubicBezTo>
                    <a:cubicBezTo>
                      <a:pt x="146" y="240"/>
                      <a:pt x="154" y="251"/>
                      <a:pt x="156" y="253"/>
                    </a:cubicBezTo>
                    <a:cubicBezTo>
                      <a:pt x="157" y="255"/>
                      <a:pt x="159" y="256"/>
                      <a:pt x="161" y="255"/>
                    </a:cubicBezTo>
                    <a:cubicBezTo>
                      <a:pt x="163" y="255"/>
                      <a:pt x="186" y="246"/>
                      <a:pt x="187" y="246"/>
                    </a:cubicBezTo>
                    <a:cubicBezTo>
                      <a:pt x="189" y="245"/>
                      <a:pt x="190" y="243"/>
                      <a:pt x="190" y="241"/>
                    </a:cubicBezTo>
                    <a:cubicBezTo>
                      <a:pt x="190" y="238"/>
                      <a:pt x="188" y="224"/>
                      <a:pt x="188" y="222"/>
                    </a:cubicBezTo>
                    <a:cubicBezTo>
                      <a:pt x="197" y="216"/>
                      <a:pt x="204" y="210"/>
                      <a:pt x="211" y="203"/>
                    </a:cubicBezTo>
                    <a:cubicBezTo>
                      <a:pt x="213" y="203"/>
                      <a:pt x="227" y="207"/>
                      <a:pt x="230" y="207"/>
                    </a:cubicBezTo>
                    <a:cubicBezTo>
                      <a:pt x="231" y="208"/>
                      <a:pt x="234" y="207"/>
                      <a:pt x="235" y="205"/>
                    </a:cubicBezTo>
                    <a:cubicBezTo>
                      <a:pt x="235" y="204"/>
                      <a:pt x="248" y="183"/>
                      <a:pt x="248" y="182"/>
                    </a:cubicBezTo>
                    <a:cubicBezTo>
                      <a:pt x="249" y="180"/>
                      <a:pt x="249" y="178"/>
                      <a:pt x="248" y="176"/>
                    </a:cubicBezTo>
                    <a:cubicBezTo>
                      <a:pt x="245" y="174"/>
                      <a:pt x="236" y="164"/>
                      <a:pt x="234" y="162"/>
                    </a:cubicBezTo>
                    <a:cubicBezTo>
                      <a:pt x="237" y="153"/>
                      <a:pt x="239" y="143"/>
                      <a:pt x="239" y="133"/>
                    </a:cubicBezTo>
                    <a:cubicBezTo>
                      <a:pt x="241" y="132"/>
                      <a:pt x="254" y="126"/>
                      <a:pt x="256" y="125"/>
                    </a:cubicBezTo>
                    <a:cubicBezTo>
                      <a:pt x="258" y="124"/>
                      <a:pt x="259" y="122"/>
                      <a:pt x="259" y="120"/>
                    </a:cubicBezTo>
                    <a:close/>
                    <a:moveTo>
                      <a:pt x="165" y="190"/>
                    </a:moveTo>
                    <a:cubicBezTo>
                      <a:pt x="131" y="209"/>
                      <a:pt x="88" y="198"/>
                      <a:pt x="69" y="165"/>
                    </a:cubicBezTo>
                    <a:cubicBezTo>
                      <a:pt x="50" y="131"/>
                      <a:pt x="61" y="88"/>
                      <a:pt x="94" y="69"/>
                    </a:cubicBezTo>
                    <a:cubicBezTo>
                      <a:pt x="128" y="49"/>
                      <a:pt x="171" y="60"/>
                      <a:pt x="190" y="94"/>
                    </a:cubicBezTo>
                    <a:cubicBezTo>
                      <a:pt x="210" y="127"/>
                      <a:pt x="198" y="170"/>
                      <a:pt x="165" y="190"/>
                    </a:cubicBezTo>
                    <a:close/>
                  </a:path>
                </a:pathLst>
              </a:custGeom>
              <a:solidFill>
                <a:schemeClr val="bg1"/>
              </a:solidFill>
              <a:ln w="3175" cap="flat" cmpd="sng" algn="ctr">
                <a:noFill/>
                <a:prstDash val="solid"/>
              </a:ln>
              <a:effectLst/>
            </p:spPr>
            <p:txBody>
              <a:bodyPr anchor="ctr"/>
              <a:lstStyle/>
              <a:p>
                <a:pPr algn="ctr"/>
                <a:endParaRPr lang="en-US" baseline="-25000" dirty="0"/>
              </a:p>
            </p:txBody>
          </p:sp>
        </p:grpSp>
      </p:grpSp>
      <p:grpSp>
        <p:nvGrpSpPr>
          <p:cNvPr id="14" name="Group 24"/>
          <p:cNvGrpSpPr/>
          <p:nvPr/>
        </p:nvGrpSpPr>
        <p:grpSpPr>
          <a:xfrm>
            <a:off x="3855452" y="2055550"/>
            <a:ext cx="1563950" cy="1563950"/>
            <a:chOff x="3872232" y="2055550"/>
            <a:chExt cx="1563950" cy="1563950"/>
          </a:xfrm>
        </p:grpSpPr>
        <p:sp>
          <p:nvSpPr>
            <p:cNvPr id="15" name="Oval 14"/>
            <p:cNvSpPr/>
            <p:nvPr/>
          </p:nvSpPr>
          <p:spPr>
            <a:xfrm>
              <a:off x="3872232" y="2055550"/>
              <a:ext cx="1563950" cy="1563950"/>
            </a:xfrm>
            <a:prstGeom prst="ellipse">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9525" cap="flat" cmpd="sng" algn="ctr">
              <a:solidFill>
                <a:schemeClr val="bg1"/>
              </a:solid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smtClean="0">
                <a:solidFill>
                  <a:srgbClr val="FFFFFF"/>
                </a:solidFill>
                <a:latin typeface="Arial" pitchFamily="34" charset="0"/>
                <a:cs typeface="Arial" pitchFamily="34" charset="0"/>
              </a:endParaRPr>
            </a:p>
          </p:txBody>
        </p:sp>
        <p:grpSp>
          <p:nvGrpSpPr>
            <p:cNvPr id="16" name="Group 56"/>
            <p:cNvGrpSpPr/>
            <p:nvPr/>
          </p:nvGrpSpPr>
          <p:grpSpPr>
            <a:xfrm>
              <a:off x="4116904" y="2266987"/>
              <a:ext cx="1115552" cy="1194606"/>
              <a:chOff x="1747259" y="2570575"/>
              <a:chExt cx="2374930" cy="2543229"/>
            </a:xfrm>
            <a:effectLst>
              <a:outerShdw blurRad="63500" sx="102000" sy="102000" algn="ctr" rotWithShape="0">
                <a:prstClr val="black">
                  <a:alpha val="40000"/>
                </a:prstClr>
              </a:outerShdw>
            </a:effectLst>
          </p:grpSpPr>
          <p:sp>
            <p:nvSpPr>
              <p:cNvPr id="17" name="Freeform 7"/>
              <p:cNvSpPr>
                <a:spLocks noEditPoints="1"/>
              </p:cNvSpPr>
              <p:nvPr/>
            </p:nvSpPr>
            <p:spPr bwMode="auto">
              <a:xfrm>
                <a:off x="3429835" y="3115088"/>
                <a:ext cx="692354" cy="1594773"/>
              </a:xfrm>
              <a:custGeom>
                <a:avLst/>
                <a:gdLst/>
                <a:ahLst/>
                <a:cxnLst>
                  <a:cxn ang="0">
                    <a:pos x="153" y="0"/>
                  </a:cxn>
                  <a:cxn ang="0">
                    <a:pos x="14" y="0"/>
                  </a:cxn>
                  <a:cxn ang="0">
                    <a:pos x="0" y="14"/>
                  </a:cxn>
                  <a:cxn ang="0">
                    <a:pos x="0" y="370"/>
                  </a:cxn>
                  <a:cxn ang="0">
                    <a:pos x="14" y="384"/>
                  </a:cxn>
                  <a:cxn ang="0">
                    <a:pos x="153" y="384"/>
                  </a:cxn>
                  <a:cxn ang="0">
                    <a:pos x="167" y="370"/>
                  </a:cxn>
                  <a:cxn ang="0">
                    <a:pos x="167" y="14"/>
                  </a:cxn>
                  <a:cxn ang="0">
                    <a:pos x="153" y="0"/>
                  </a:cxn>
                  <a:cxn ang="0">
                    <a:pos x="135" y="340"/>
                  </a:cxn>
                  <a:cxn ang="0">
                    <a:pos x="121" y="354"/>
                  </a:cxn>
                  <a:cxn ang="0">
                    <a:pos x="42" y="354"/>
                  </a:cxn>
                  <a:cxn ang="0">
                    <a:pos x="28" y="340"/>
                  </a:cxn>
                  <a:cxn ang="0">
                    <a:pos x="28" y="245"/>
                  </a:cxn>
                  <a:cxn ang="0">
                    <a:pos x="42" y="231"/>
                  </a:cxn>
                  <a:cxn ang="0">
                    <a:pos x="121" y="231"/>
                  </a:cxn>
                  <a:cxn ang="0">
                    <a:pos x="135" y="245"/>
                  </a:cxn>
                  <a:cxn ang="0">
                    <a:pos x="135" y="340"/>
                  </a:cxn>
                  <a:cxn ang="0">
                    <a:pos x="121" y="215"/>
                  </a:cxn>
                  <a:cxn ang="0">
                    <a:pos x="42" y="215"/>
                  </a:cxn>
                  <a:cxn ang="0">
                    <a:pos x="28" y="202"/>
                  </a:cxn>
                  <a:cxn ang="0">
                    <a:pos x="42" y="188"/>
                  </a:cxn>
                  <a:cxn ang="0">
                    <a:pos x="121" y="188"/>
                  </a:cxn>
                  <a:cxn ang="0">
                    <a:pos x="135" y="202"/>
                  </a:cxn>
                  <a:cxn ang="0">
                    <a:pos x="121" y="215"/>
                  </a:cxn>
                  <a:cxn ang="0">
                    <a:pos x="121" y="175"/>
                  </a:cxn>
                  <a:cxn ang="0">
                    <a:pos x="42" y="175"/>
                  </a:cxn>
                  <a:cxn ang="0">
                    <a:pos x="28" y="162"/>
                  </a:cxn>
                  <a:cxn ang="0">
                    <a:pos x="42" y="148"/>
                  </a:cxn>
                  <a:cxn ang="0">
                    <a:pos x="121" y="148"/>
                  </a:cxn>
                  <a:cxn ang="0">
                    <a:pos x="135" y="162"/>
                  </a:cxn>
                  <a:cxn ang="0">
                    <a:pos x="121" y="175"/>
                  </a:cxn>
                </a:cxnLst>
                <a:rect l="0" t="0" r="r" b="b"/>
                <a:pathLst>
                  <a:path w="167" h="384">
                    <a:moveTo>
                      <a:pt x="153" y="0"/>
                    </a:moveTo>
                    <a:cubicBezTo>
                      <a:pt x="14" y="0"/>
                      <a:pt x="14" y="0"/>
                      <a:pt x="14" y="0"/>
                    </a:cubicBezTo>
                    <a:cubicBezTo>
                      <a:pt x="6" y="0"/>
                      <a:pt x="0" y="6"/>
                      <a:pt x="0" y="14"/>
                    </a:cubicBezTo>
                    <a:cubicBezTo>
                      <a:pt x="0" y="370"/>
                      <a:pt x="0" y="370"/>
                      <a:pt x="0" y="370"/>
                    </a:cubicBezTo>
                    <a:cubicBezTo>
                      <a:pt x="0" y="378"/>
                      <a:pt x="6" y="384"/>
                      <a:pt x="14" y="384"/>
                    </a:cubicBezTo>
                    <a:cubicBezTo>
                      <a:pt x="153" y="384"/>
                      <a:pt x="153" y="384"/>
                      <a:pt x="153" y="384"/>
                    </a:cubicBezTo>
                    <a:cubicBezTo>
                      <a:pt x="161" y="384"/>
                      <a:pt x="167" y="378"/>
                      <a:pt x="167" y="370"/>
                    </a:cubicBezTo>
                    <a:cubicBezTo>
                      <a:pt x="167" y="14"/>
                      <a:pt x="167" y="14"/>
                      <a:pt x="167" y="14"/>
                    </a:cubicBezTo>
                    <a:cubicBezTo>
                      <a:pt x="167" y="6"/>
                      <a:pt x="161" y="0"/>
                      <a:pt x="153" y="0"/>
                    </a:cubicBezTo>
                    <a:close/>
                    <a:moveTo>
                      <a:pt x="135" y="340"/>
                    </a:moveTo>
                    <a:cubicBezTo>
                      <a:pt x="135" y="348"/>
                      <a:pt x="129" y="354"/>
                      <a:pt x="121" y="354"/>
                    </a:cubicBezTo>
                    <a:cubicBezTo>
                      <a:pt x="42" y="354"/>
                      <a:pt x="42" y="354"/>
                      <a:pt x="42" y="354"/>
                    </a:cubicBezTo>
                    <a:cubicBezTo>
                      <a:pt x="34" y="354"/>
                      <a:pt x="28" y="348"/>
                      <a:pt x="28" y="340"/>
                    </a:cubicBezTo>
                    <a:cubicBezTo>
                      <a:pt x="28" y="245"/>
                      <a:pt x="28" y="245"/>
                      <a:pt x="28" y="245"/>
                    </a:cubicBezTo>
                    <a:cubicBezTo>
                      <a:pt x="28" y="237"/>
                      <a:pt x="34" y="231"/>
                      <a:pt x="42" y="231"/>
                    </a:cubicBezTo>
                    <a:cubicBezTo>
                      <a:pt x="121" y="231"/>
                      <a:pt x="121" y="231"/>
                      <a:pt x="121" y="231"/>
                    </a:cubicBezTo>
                    <a:cubicBezTo>
                      <a:pt x="129" y="231"/>
                      <a:pt x="135" y="237"/>
                      <a:pt x="135" y="245"/>
                    </a:cubicBezTo>
                    <a:lnTo>
                      <a:pt x="135" y="340"/>
                    </a:lnTo>
                    <a:close/>
                    <a:moveTo>
                      <a:pt x="121" y="215"/>
                    </a:moveTo>
                    <a:cubicBezTo>
                      <a:pt x="42" y="215"/>
                      <a:pt x="42" y="215"/>
                      <a:pt x="42" y="215"/>
                    </a:cubicBezTo>
                    <a:cubicBezTo>
                      <a:pt x="34" y="215"/>
                      <a:pt x="28" y="209"/>
                      <a:pt x="28" y="202"/>
                    </a:cubicBezTo>
                    <a:cubicBezTo>
                      <a:pt x="28" y="194"/>
                      <a:pt x="34" y="188"/>
                      <a:pt x="42" y="188"/>
                    </a:cubicBezTo>
                    <a:cubicBezTo>
                      <a:pt x="121" y="188"/>
                      <a:pt x="121" y="188"/>
                      <a:pt x="121" y="188"/>
                    </a:cubicBezTo>
                    <a:cubicBezTo>
                      <a:pt x="129" y="188"/>
                      <a:pt x="135" y="194"/>
                      <a:pt x="135" y="202"/>
                    </a:cubicBezTo>
                    <a:cubicBezTo>
                      <a:pt x="135" y="209"/>
                      <a:pt x="129" y="215"/>
                      <a:pt x="121" y="215"/>
                    </a:cubicBezTo>
                    <a:close/>
                    <a:moveTo>
                      <a:pt x="121" y="175"/>
                    </a:moveTo>
                    <a:cubicBezTo>
                      <a:pt x="42" y="175"/>
                      <a:pt x="42" y="175"/>
                      <a:pt x="42" y="175"/>
                    </a:cubicBezTo>
                    <a:cubicBezTo>
                      <a:pt x="34" y="175"/>
                      <a:pt x="28" y="169"/>
                      <a:pt x="28" y="162"/>
                    </a:cubicBezTo>
                    <a:cubicBezTo>
                      <a:pt x="28" y="154"/>
                      <a:pt x="34" y="148"/>
                      <a:pt x="42" y="148"/>
                    </a:cubicBezTo>
                    <a:cubicBezTo>
                      <a:pt x="121" y="148"/>
                      <a:pt x="121" y="148"/>
                      <a:pt x="121" y="148"/>
                    </a:cubicBezTo>
                    <a:cubicBezTo>
                      <a:pt x="129" y="148"/>
                      <a:pt x="135" y="154"/>
                      <a:pt x="135" y="162"/>
                    </a:cubicBezTo>
                    <a:cubicBezTo>
                      <a:pt x="135" y="169"/>
                      <a:pt x="129" y="175"/>
                      <a:pt x="121" y="175"/>
                    </a:cubicBezTo>
                    <a:close/>
                  </a:path>
                </a:pathLst>
              </a:custGeom>
              <a:solidFill>
                <a:schemeClr val="bg1"/>
              </a:solidFill>
              <a:ln w="3175" cap="flat" cmpd="sng" algn="ctr">
                <a:noFill/>
                <a:prstDash val="solid"/>
              </a:ln>
              <a:effectLst>
                <a:outerShdw blurRad="63500" sx="102000" sy="102000" algn="ctr" rotWithShape="0">
                  <a:prstClr val="black">
                    <a:alpha val="40000"/>
                  </a:prstClr>
                </a:outerShdw>
              </a:effectLst>
            </p:spPr>
            <p:txBody>
              <a:bodyPr anchor="ctr"/>
              <a:lstStyle/>
              <a:p>
                <a:pPr algn="ctr"/>
                <a:endParaRPr baseline="-25000"/>
              </a:p>
            </p:txBody>
          </p:sp>
          <p:sp>
            <p:nvSpPr>
              <p:cNvPr id="18" name="Freeform 7"/>
              <p:cNvSpPr>
                <a:spLocks noEditPoints="1"/>
              </p:cNvSpPr>
              <p:nvPr/>
            </p:nvSpPr>
            <p:spPr bwMode="auto">
              <a:xfrm>
                <a:off x="1747259" y="3092471"/>
                <a:ext cx="692354" cy="1594773"/>
              </a:xfrm>
              <a:custGeom>
                <a:avLst/>
                <a:gdLst/>
                <a:ahLst/>
                <a:cxnLst>
                  <a:cxn ang="0">
                    <a:pos x="153" y="0"/>
                  </a:cxn>
                  <a:cxn ang="0">
                    <a:pos x="14" y="0"/>
                  </a:cxn>
                  <a:cxn ang="0">
                    <a:pos x="0" y="14"/>
                  </a:cxn>
                  <a:cxn ang="0">
                    <a:pos x="0" y="370"/>
                  </a:cxn>
                  <a:cxn ang="0">
                    <a:pos x="14" y="384"/>
                  </a:cxn>
                  <a:cxn ang="0">
                    <a:pos x="153" y="384"/>
                  </a:cxn>
                  <a:cxn ang="0">
                    <a:pos x="167" y="370"/>
                  </a:cxn>
                  <a:cxn ang="0">
                    <a:pos x="167" y="14"/>
                  </a:cxn>
                  <a:cxn ang="0">
                    <a:pos x="153" y="0"/>
                  </a:cxn>
                  <a:cxn ang="0">
                    <a:pos x="135" y="340"/>
                  </a:cxn>
                  <a:cxn ang="0">
                    <a:pos x="121" y="354"/>
                  </a:cxn>
                  <a:cxn ang="0">
                    <a:pos x="42" y="354"/>
                  </a:cxn>
                  <a:cxn ang="0">
                    <a:pos x="28" y="340"/>
                  </a:cxn>
                  <a:cxn ang="0">
                    <a:pos x="28" y="245"/>
                  </a:cxn>
                  <a:cxn ang="0">
                    <a:pos x="42" y="231"/>
                  </a:cxn>
                  <a:cxn ang="0">
                    <a:pos x="121" y="231"/>
                  </a:cxn>
                  <a:cxn ang="0">
                    <a:pos x="135" y="245"/>
                  </a:cxn>
                  <a:cxn ang="0">
                    <a:pos x="135" y="340"/>
                  </a:cxn>
                  <a:cxn ang="0">
                    <a:pos x="121" y="215"/>
                  </a:cxn>
                  <a:cxn ang="0">
                    <a:pos x="42" y="215"/>
                  </a:cxn>
                  <a:cxn ang="0">
                    <a:pos x="28" y="202"/>
                  </a:cxn>
                  <a:cxn ang="0">
                    <a:pos x="42" y="188"/>
                  </a:cxn>
                  <a:cxn ang="0">
                    <a:pos x="121" y="188"/>
                  </a:cxn>
                  <a:cxn ang="0">
                    <a:pos x="135" y="202"/>
                  </a:cxn>
                  <a:cxn ang="0">
                    <a:pos x="121" y="215"/>
                  </a:cxn>
                  <a:cxn ang="0">
                    <a:pos x="121" y="175"/>
                  </a:cxn>
                  <a:cxn ang="0">
                    <a:pos x="42" y="175"/>
                  </a:cxn>
                  <a:cxn ang="0">
                    <a:pos x="28" y="162"/>
                  </a:cxn>
                  <a:cxn ang="0">
                    <a:pos x="42" y="148"/>
                  </a:cxn>
                  <a:cxn ang="0">
                    <a:pos x="121" y="148"/>
                  </a:cxn>
                  <a:cxn ang="0">
                    <a:pos x="135" y="162"/>
                  </a:cxn>
                  <a:cxn ang="0">
                    <a:pos x="121" y="175"/>
                  </a:cxn>
                </a:cxnLst>
                <a:rect l="0" t="0" r="r" b="b"/>
                <a:pathLst>
                  <a:path w="167" h="384">
                    <a:moveTo>
                      <a:pt x="153" y="0"/>
                    </a:moveTo>
                    <a:cubicBezTo>
                      <a:pt x="14" y="0"/>
                      <a:pt x="14" y="0"/>
                      <a:pt x="14" y="0"/>
                    </a:cubicBezTo>
                    <a:cubicBezTo>
                      <a:pt x="6" y="0"/>
                      <a:pt x="0" y="6"/>
                      <a:pt x="0" y="14"/>
                    </a:cubicBezTo>
                    <a:cubicBezTo>
                      <a:pt x="0" y="370"/>
                      <a:pt x="0" y="370"/>
                      <a:pt x="0" y="370"/>
                    </a:cubicBezTo>
                    <a:cubicBezTo>
                      <a:pt x="0" y="378"/>
                      <a:pt x="6" y="384"/>
                      <a:pt x="14" y="384"/>
                    </a:cubicBezTo>
                    <a:cubicBezTo>
                      <a:pt x="153" y="384"/>
                      <a:pt x="153" y="384"/>
                      <a:pt x="153" y="384"/>
                    </a:cubicBezTo>
                    <a:cubicBezTo>
                      <a:pt x="161" y="384"/>
                      <a:pt x="167" y="378"/>
                      <a:pt x="167" y="370"/>
                    </a:cubicBezTo>
                    <a:cubicBezTo>
                      <a:pt x="167" y="14"/>
                      <a:pt x="167" y="14"/>
                      <a:pt x="167" y="14"/>
                    </a:cubicBezTo>
                    <a:cubicBezTo>
                      <a:pt x="167" y="6"/>
                      <a:pt x="161" y="0"/>
                      <a:pt x="153" y="0"/>
                    </a:cubicBezTo>
                    <a:close/>
                    <a:moveTo>
                      <a:pt x="135" y="340"/>
                    </a:moveTo>
                    <a:cubicBezTo>
                      <a:pt x="135" y="348"/>
                      <a:pt x="129" y="354"/>
                      <a:pt x="121" y="354"/>
                    </a:cubicBezTo>
                    <a:cubicBezTo>
                      <a:pt x="42" y="354"/>
                      <a:pt x="42" y="354"/>
                      <a:pt x="42" y="354"/>
                    </a:cubicBezTo>
                    <a:cubicBezTo>
                      <a:pt x="34" y="354"/>
                      <a:pt x="28" y="348"/>
                      <a:pt x="28" y="340"/>
                    </a:cubicBezTo>
                    <a:cubicBezTo>
                      <a:pt x="28" y="245"/>
                      <a:pt x="28" y="245"/>
                      <a:pt x="28" y="245"/>
                    </a:cubicBezTo>
                    <a:cubicBezTo>
                      <a:pt x="28" y="237"/>
                      <a:pt x="34" y="231"/>
                      <a:pt x="42" y="231"/>
                    </a:cubicBezTo>
                    <a:cubicBezTo>
                      <a:pt x="121" y="231"/>
                      <a:pt x="121" y="231"/>
                      <a:pt x="121" y="231"/>
                    </a:cubicBezTo>
                    <a:cubicBezTo>
                      <a:pt x="129" y="231"/>
                      <a:pt x="135" y="237"/>
                      <a:pt x="135" y="245"/>
                    </a:cubicBezTo>
                    <a:lnTo>
                      <a:pt x="135" y="340"/>
                    </a:lnTo>
                    <a:close/>
                    <a:moveTo>
                      <a:pt x="121" y="215"/>
                    </a:moveTo>
                    <a:cubicBezTo>
                      <a:pt x="42" y="215"/>
                      <a:pt x="42" y="215"/>
                      <a:pt x="42" y="215"/>
                    </a:cubicBezTo>
                    <a:cubicBezTo>
                      <a:pt x="34" y="215"/>
                      <a:pt x="28" y="209"/>
                      <a:pt x="28" y="202"/>
                    </a:cubicBezTo>
                    <a:cubicBezTo>
                      <a:pt x="28" y="194"/>
                      <a:pt x="34" y="188"/>
                      <a:pt x="42" y="188"/>
                    </a:cubicBezTo>
                    <a:cubicBezTo>
                      <a:pt x="121" y="188"/>
                      <a:pt x="121" y="188"/>
                      <a:pt x="121" y="188"/>
                    </a:cubicBezTo>
                    <a:cubicBezTo>
                      <a:pt x="129" y="188"/>
                      <a:pt x="135" y="194"/>
                      <a:pt x="135" y="202"/>
                    </a:cubicBezTo>
                    <a:cubicBezTo>
                      <a:pt x="135" y="209"/>
                      <a:pt x="129" y="215"/>
                      <a:pt x="121" y="215"/>
                    </a:cubicBezTo>
                    <a:close/>
                    <a:moveTo>
                      <a:pt x="121" y="175"/>
                    </a:moveTo>
                    <a:cubicBezTo>
                      <a:pt x="42" y="175"/>
                      <a:pt x="42" y="175"/>
                      <a:pt x="42" y="175"/>
                    </a:cubicBezTo>
                    <a:cubicBezTo>
                      <a:pt x="34" y="175"/>
                      <a:pt x="28" y="169"/>
                      <a:pt x="28" y="162"/>
                    </a:cubicBezTo>
                    <a:cubicBezTo>
                      <a:pt x="28" y="154"/>
                      <a:pt x="34" y="148"/>
                      <a:pt x="42" y="148"/>
                    </a:cubicBezTo>
                    <a:cubicBezTo>
                      <a:pt x="121" y="148"/>
                      <a:pt x="121" y="148"/>
                      <a:pt x="121" y="148"/>
                    </a:cubicBezTo>
                    <a:cubicBezTo>
                      <a:pt x="129" y="148"/>
                      <a:pt x="135" y="154"/>
                      <a:pt x="135" y="162"/>
                    </a:cubicBezTo>
                    <a:cubicBezTo>
                      <a:pt x="135" y="169"/>
                      <a:pt x="129" y="175"/>
                      <a:pt x="121" y="175"/>
                    </a:cubicBezTo>
                    <a:close/>
                  </a:path>
                </a:pathLst>
              </a:custGeom>
              <a:solidFill>
                <a:schemeClr val="bg1"/>
              </a:solidFill>
              <a:ln w="3175" cap="flat" cmpd="sng" algn="ctr">
                <a:noFill/>
                <a:prstDash val="solid"/>
              </a:ln>
              <a:effectLst>
                <a:outerShdw blurRad="63500" sx="102000" sy="102000" algn="ctr" rotWithShape="0">
                  <a:prstClr val="black">
                    <a:alpha val="40000"/>
                  </a:prstClr>
                </a:outerShdw>
              </a:effectLst>
            </p:spPr>
            <p:txBody>
              <a:bodyPr anchor="ctr"/>
              <a:lstStyle/>
              <a:p>
                <a:pPr algn="ctr"/>
                <a:endParaRPr baseline="-25000"/>
              </a:p>
            </p:txBody>
          </p:sp>
          <p:sp>
            <p:nvSpPr>
              <p:cNvPr id="19" name="Freeform 7"/>
              <p:cNvSpPr>
                <a:spLocks noEditPoints="1"/>
              </p:cNvSpPr>
              <p:nvPr/>
            </p:nvSpPr>
            <p:spPr bwMode="auto">
              <a:xfrm>
                <a:off x="2381646" y="2570575"/>
                <a:ext cx="1106154" cy="2543229"/>
              </a:xfrm>
              <a:custGeom>
                <a:avLst/>
                <a:gdLst/>
                <a:ahLst/>
                <a:cxnLst>
                  <a:cxn ang="0">
                    <a:pos x="153" y="0"/>
                  </a:cxn>
                  <a:cxn ang="0">
                    <a:pos x="14" y="0"/>
                  </a:cxn>
                  <a:cxn ang="0">
                    <a:pos x="0" y="14"/>
                  </a:cxn>
                  <a:cxn ang="0">
                    <a:pos x="0" y="370"/>
                  </a:cxn>
                  <a:cxn ang="0">
                    <a:pos x="14" y="384"/>
                  </a:cxn>
                  <a:cxn ang="0">
                    <a:pos x="153" y="384"/>
                  </a:cxn>
                  <a:cxn ang="0">
                    <a:pos x="167" y="370"/>
                  </a:cxn>
                  <a:cxn ang="0">
                    <a:pos x="167" y="14"/>
                  </a:cxn>
                  <a:cxn ang="0">
                    <a:pos x="153" y="0"/>
                  </a:cxn>
                  <a:cxn ang="0">
                    <a:pos x="135" y="340"/>
                  </a:cxn>
                  <a:cxn ang="0">
                    <a:pos x="121" y="354"/>
                  </a:cxn>
                  <a:cxn ang="0">
                    <a:pos x="42" y="354"/>
                  </a:cxn>
                  <a:cxn ang="0">
                    <a:pos x="28" y="340"/>
                  </a:cxn>
                  <a:cxn ang="0">
                    <a:pos x="28" y="245"/>
                  </a:cxn>
                  <a:cxn ang="0">
                    <a:pos x="42" y="231"/>
                  </a:cxn>
                  <a:cxn ang="0">
                    <a:pos x="121" y="231"/>
                  </a:cxn>
                  <a:cxn ang="0">
                    <a:pos x="135" y="245"/>
                  </a:cxn>
                  <a:cxn ang="0">
                    <a:pos x="135" y="340"/>
                  </a:cxn>
                  <a:cxn ang="0">
                    <a:pos x="121" y="215"/>
                  </a:cxn>
                  <a:cxn ang="0">
                    <a:pos x="42" y="215"/>
                  </a:cxn>
                  <a:cxn ang="0">
                    <a:pos x="28" y="202"/>
                  </a:cxn>
                  <a:cxn ang="0">
                    <a:pos x="42" y="188"/>
                  </a:cxn>
                  <a:cxn ang="0">
                    <a:pos x="121" y="188"/>
                  </a:cxn>
                  <a:cxn ang="0">
                    <a:pos x="135" y="202"/>
                  </a:cxn>
                  <a:cxn ang="0">
                    <a:pos x="121" y="215"/>
                  </a:cxn>
                  <a:cxn ang="0">
                    <a:pos x="121" y="175"/>
                  </a:cxn>
                  <a:cxn ang="0">
                    <a:pos x="42" y="175"/>
                  </a:cxn>
                  <a:cxn ang="0">
                    <a:pos x="28" y="162"/>
                  </a:cxn>
                  <a:cxn ang="0">
                    <a:pos x="42" y="148"/>
                  </a:cxn>
                  <a:cxn ang="0">
                    <a:pos x="121" y="148"/>
                  </a:cxn>
                  <a:cxn ang="0">
                    <a:pos x="135" y="162"/>
                  </a:cxn>
                  <a:cxn ang="0">
                    <a:pos x="121" y="175"/>
                  </a:cxn>
                </a:cxnLst>
                <a:rect l="0" t="0" r="r" b="b"/>
                <a:pathLst>
                  <a:path w="167" h="384">
                    <a:moveTo>
                      <a:pt x="153" y="0"/>
                    </a:moveTo>
                    <a:cubicBezTo>
                      <a:pt x="14" y="0"/>
                      <a:pt x="14" y="0"/>
                      <a:pt x="14" y="0"/>
                    </a:cubicBezTo>
                    <a:cubicBezTo>
                      <a:pt x="6" y="0"/>
                      <a:pt x="0" y="6"/>
                      <a:pt x="0" y="14"/>
                    </a:cubicBezTo>
                    <a:cubicBezTo>
                      <a:pt x="0" y="370"/>
                      <a:pt x="0" y="370"/>
                      <a:pt x="0" y="370"/>
                    </a:cubicBezTo>
                    <a:cubicBezTo>
                      <a:pt x="0" y="378"/>
                      <a:pt x="6" y="384"/>
                      <a:pt x="14" y="384"/>
                    </a:cubicBezTo>
                    <a:cubicBezTo>
                      <a:pt x="153" y="384"/>
                      <a:pt x="153" y="384"/>
                      <a:pt x="153" y="384"/>
                    </a:cubicBezTo>
                    <a:cubicBezTo>
                      <a:pt x="161" y="384"/>
                      <a:pt x="167" y="378"/>
                      <a:pt x="167" y="370"/>
                    </a:cubicBezTo>
                    <a:cubicBezTo>
                      <a:pt x="167" y="14"/>
                      <a:pt x="167" y="14"/>
                      <a:pt x="167" y="14"/>
                    </a:cubicBezTo>
                    <a:cubicBezTo>
                      <a:pt x="167" y="6"/>
                      <a:pt x="161" y="0"/>
                      <a:pt x="153" y="0"/>
                    </a:cubicBezTo>
                    <a:close/>
                    <a:moveTo>
                      <a:pt x="135" y="340"/>
                    </a:moveTo>
                    <a:cubicBezTo>
                      <a:pt x="135" y="348"/>
                      <a:pt x="129" y="354"/>
                      <a:pt x="121" y="354"/>
                    </a:cubicBezTo>
                    <a:cubicBezTo>
                      <a:pt x="42" y="354"/>
                      <a:pt x="42" y="354"/>
                      <a:pt x="42" y="354"/>
                    </a:cubicBezTo>
                    <a:cubicBezTo>
                      <a:pt x="34" y="354"/>
                      <a:pt x="28" y="348"/>
                      <a:pt x="28" y="340"/>
                    </a:cubicBezTo>
                    <a:cubicBezTo>
                      <a:pt x="28" y="245"/>
                      <a:pt x="28" y="245"/>
                      <a:pt x="28" y="245"/>
                    </a:cubicBezTo>
                    <a:cubicBezTo>
                      <a:pt x="28" y="237"/>
                      <a:pt x="34" y="231"/>
                      <a:pt x="42" y="231"/>
                    </a:cubicBezTo>
                    <a:cubicBezTo>
                      <a:pt x="121" y="231"/>
                      <a:pt x="121" y="231"/>
                      <a:pt x="121" y="231"/>
                    </a:cubicBezTo>
                    <a:cubicBezTo>
                      <a:pt x="129" y="231"/>
                      <a:pt x="135" y="237"/>
                      <a:pt x="135" y="245"/>
                    </a:cubicBezTo>
                    <a:lnTo>
                      <a:pt x="135" y="340"/>
                    </a:lnTo>
                    <a:close/>
                    <a:moveTo>
                      <a:pt x="121" y="215"/>
                    </a:moveTo>
                    <a:cubicBezTo>
                      <a:pt x="42" y="215"/>
                      <a:pt x="42" y="215"/>
                      <a:pt x="42" y="215"/>
                    </a:cubicBezTo>
                    <a:cubicBezTo>
                      <a:pt x="34" y="215"/>
                      <a:pt x="28" y="209"/>
                      <a:pt x="28" y="202"/>
                    </a:cubicBezTo>
                    <a:cubicBezTo>
                      <a:pt x="28" y="194"/>
                      <a:pt x="34" y="188"/>
                      <a:pt x="42" y="188"/>
                    </a:cubicBezTo>
                    <a:cubicBezTo>
                      <a:pt x="121" y="188"/>
                      <a:pt x="121" y="188"/>
                      <a:pt x="121" y="188"/>
                    </a:cubicBezTo>
                    <a:cubicBezTo>
                      <a:pt x="129" y="188"/>
                      <a:pt x="135" y="194"/>
                      <a:pt x="135" y="202"/>
                    </a:cubicBezTo>
                    <a:cubicBezTo>
                      <a:pt x="135" y="209"/>
                      <a:pt x="129" y="215"/>
                      <a:pt x="121" y="215"/>
                    </a:cubicBezTo>
                    <a:close/>
                    <a:moveTo>
                      <a:pt x="121" y="175"/>
                    </a:moveTo>
                    <a:cubicBezTo>
                      <a:pt x="42" y="175"/>
                      <a:pt x="42" y="175"/>
                      <a:pt x="42" y="175"/>
                    </a:cubicBezTo>
                    <a:cubicBezTo>
                      <a:pt x="34" y="175"/>
                      <a:pt x="28" y="169"/>
                      <a:pt x="28" y="162"/>
                    </a:cubicBezTo>
                    <a:cubicBezTo>
                      <a:pt x="28" y="154"/>
                      <a:pt x="34" y="148"/>
                      <a:pt x="42" y="148"/>
                    </a:cubicBezTo>
                    <a:cubicBezTo>
                      <a:pt x="121" y="148"/>
                      <a:pt x="121" y="148"/>
                      <a:pt x="121" y="148"/>
                    </a:cubicBezTo>
                    <a:cubicBezTo>
                      <a:pt x="129" y="148"/>
                      <a:pt x="135" y="154"/>
                      <a:pt x="135" y="162"/>
                    </a:cubicBezTo>
                    <a:cubicBezTo>
                      <a:pt x="135" y="169"/>
                      <a:pt x="129" y="175"/>
                      <a:pt x="121" y="175"/>
                    </a:cubicBezTo>
                    <a:close/>
                  </a:path>
                </a:pathLst>
              </a:custGeom>
              <a:solidFill>
                <a:schemeClr val="bg1"/>
              </a:solidFill>
              <a:ln w="25400" cap="flat" cmpd="sng" algn="ctr">
                <a:noFill/>
                <a:prstDash val="solid"/>
              </a:ln>
              <a:effectLst>
                <a:outerShdw blurRad="63500" sx="102000" sy="102000" algn="ctr" rotWithShape="0">
                  <a:prstClr val="black">
                    <a:alpha val="71000"/>
                  </a:prstClr>
                </a:outerShdw>
              </a:effectLst>
            </p:spPr>
            <p:txBody>
              <a:bodyPr anchor="ctr"/>
              <a:lstStyle/>
              <a:p>
                <a:pPr algn="ctr" fontAlgn="auto">
                  <a:spcBef>
                    <a:spcPts val="0"/>
                  </a:spcBef>
                  <a:spcAft>
                    <a:spcPts val="0"/>
                  </a:spcAft>
                  <a:defRPr/>
                </a:pPr>
                <a:endParaRPr/>
              </a:p>
            </p:txBody>
          </p:sp>
        </p:grpSp>
      </p:grpSp>
      <p:sp>
        <p:nvSpPr>
          <p:cNvPr id="20" name="Title 1"/>
          <p:cNvSpPr txBox="1">
            <a:spLocks/>
          </p:cNvSpPr>
          <p:nvPr/>
        </p:nvSpPr>
        <p:spPr>
          <a:xfrm>
            <a:off x="0" y="1421376"/>
            <a:ext cx="9144000" cy="838200"/>
          </a:xfrm>
          <a:prstGeom prst="rect">
            <a:avLst/>
          </a:prstGeom>
        </p:spPr>
        <p:txBody>
          <a:bodyPr/>
          <a:lstStyle>
            <a:lvl1pPr algn="l" rtl="0" eaLnBrk="1" fontAlgn="base" hangingPunct="1">
              <a:lnSpc>
                <a:spcPct val="90000"/>
              </a:lnSpc>
              <a:spcBef>
                <a:spcPct val="0"/>
              </a:spcBef>
              <a:spcAft>
                <a:spcPct val="0"/>
              </a:spcAft>
              <a:defRPr sz="3000" b="1" kern="1200">
                <a:solidFill>
                  <a:srgbClr val="404040"/>
                </a:solidFill>
                <a:latin typeface="+mj-lt"/>
                <a:ea typeface="ＭＳ Ｐゴシック" charset="-128"/>
                <a:cs typeface="ＭＳ Ｐゴシック" charset="-128"/>
              </a:defRPr>
            </a:lvl1pPr>
            <a:lvl2pPr algn="l" rtl="0" eaLnBrk="1" fontAlgn="base" hangingPunct="1">
              <a:lnSpc>
                <a:spcPct val="90000"/>
              </a:lnSpc>
              <a:spcBef>
                <a:spcPct val="0"/>
              </a:spcBef>
              <a:spcAft>
                <a:spcPct val="0"/>
              </a:spcAft>
              <a:defRPr sz="3000" b="1">
                <a:solidFill>
                  <a:srgbClr val="404040"/>
                </a:solidFill>
                <a:latin typeface="Arial" charset="0"/>
                <a:ea typeface="ＭＳ Ｐゴシック" charset="-128"/>
                <a:cs typeface="ＭＳ Ｐゴシック" charset="-128"/>
              </a:defRPr>
            </a:lvl2pPr>
            <a:lvl3pPr algn="l" rtl="0" eaLnBrk="1" fontAlgn="base" hangingPunct="1">
              <a:lnSpc>
                <a:spcPct val="90000"/>
              </a:lnSpc>
              <a:spcBef>
                <a:spcPct val="0"/>
              </a:spcBef>
              <a:spcAft>
                <a:spcPct val="0"/>
              </a:spcAft>
              <a:defRPr sz="3000" b="1">
                <a:solidFill>
                  <a:srgbClr val="404040"/>
                </a:solidFill>
                <a:latin typeface="Arial" charset="0"/>
                <a:ea typeface="ＭＳ Ｐゴシック" charset="-128"/>
                <a:cs typeface="ＭＳ Ｐゴシック" charset="-128"/>
              </a:defRPr>
            </a:lvl3pPr>
            <a:lvl4pPr algn="l" rtl="0" eaLnBrk="1" fontAlgn="base" hangingPunct="1">
              <a:lnSpc>
                <a:spcPct val="90000"/>
              </a:lnSpc>
              <a:spcBef>
                <a:spcPct val="0"/>
              </a:spcBef>
              <a:spcAft>
                <a:spcPct val="0"/>
              </a:spcAft>
              <a:defRPr sz="3000" b="1">
                <a:solidFill>
                  <a:srgbClr val="404040"/>
                </a:solidFill>
                <a:latin typeface="Arial" charset="0"/>
                <a:ea typeface="ＭＳ Ｐゴシック" charset="-128"/>
                <a:cs typeface="ＭＳ Ｐゴシック" charset="-128"/>
              </a:defRPr>
            </a:lvl4pPr>
            <a:lvl5pPr algn="l" rtl="0" eaLnBrk="1" fontAlgn="base" hangingPunct="1">
              <a:lnSpc>
                <a:spcPct val="90000"/>
              </a:lnSpc>
              <a:spcBef>
                <a:spcPct val="0"/>
              </a:spcBef>
              <a:spcAft>
                <a:spcPct val="0"/>
              </a:spcAft>
              <a:defRPr sz="3000" b="1">
                <a:solidFill>
                  <a:srgbClr val="404040"/>
                </a:solidFill>
                <a:latin typeface="Arial" charset="0"/>
                <a:ea typeface="ＭＳ Ｐゴシック" charset="-128"/>
                <a:cs typeface="ＭＳ Ｐゴシック" charset="-128"/>
              </a:defRPr>
            </a:lvl5pPr>
            <a:lvl6pPr marL="457112" algn="l" rtl="0" eaLnBrk="1" fontAlgn="base" hangingPunct="1">
              <a:lnSpc>
                <a:spcPct val="90000"/>
              </a:lnSpc>
              <a:spcBef>
                <a:spcPct val="0"/>
              </a:spcBef>
              <a:spcAft>
                <a:spcPct val="0"/>
              </a:spcAft>
              <a:defRPr sz="3000" b="1">
                <a:solidFill>
                  <a:schemeClr val="accent1"/>
                </a:solidFill>
                <a:latin typeface="Arial" charset="0"/>
              </a:defRPr>
            </a:lvl6pPr>
            <a:lvl7pPr marL="914224" algn="l" rtl="0" eaLnBrk="1" fontAlgn="base" hangingPunct="1">
              <a:lnSpc>
                <a:spcPct val="90000"/>
              </a:lnSpc>
              <a:spcBef>
                <a:spcPct val="0"/>
              </a:spcBef>
              <a:spcAft>
                <a:spcPct val="0"/>
              </a:spcAft>
              <a:defRPr sz="3000" b="1">
                <a:solidFill>
                  <a:schemeClr val="accent1"/>
                </a:solidFill>
                <a:latin typeface="Arial" charset="0"/>
              </a:defRPr>
            </a:lvl7pPr>
            <a:lvl8pPr marL="1371335" algn="l" rtl="0" eaLnBrk="1" fontAlgn="base" hangingPunct="1">
              <a:lnSpc>
                <a:spcPct val="90000"/>
              </a:lnSpc>
              <a:spcBef>
                <a:spcPct val="0"/>
              </a:spcBef>
              <a:spcAft>
                <a:spcPct val="0"/>
              </a:spcAft>
              <a:defRPr sz="3000" b="1">
                <a:solidFill>
                  <a:schemeClr val="accent1"/>
                </a:solidFill>
                <a:latin typeface="Arial" charset="0"/>
              </a:defRPr>
            </a:lvl8pPr>
            <a:lvl9pPr marL="1828446" algn="l" rtl="0" eaLnBrk="1" fontAlgn="base" hangingPunct="1">
              <a:lnSpc>
                <a:spcPct val="90000"/>
              </a:lnSpc>
              <a:spcBef>
                <a:spcPct val="0"/>
              </a:spcBef>
              <a:spcAft>
                <a:spcPct val="0"/>
              </a:spcAft>
              <a:defRPr sz="3000" b="1">
                <a:solidFill>
                  <a:schemeClr val="accent1"/>
                </a:solidFill>
                <a:latin typeface="Arial" charset="0"/>
              </a:defRPr>
            </a:lvl9pPr>
          </a:lstStyle>
          <a:p>
            <a:pPr algn="ctr"/>
            <a:r>
              <a:rPr lang="en-US" dirty="0" smtClean="0"/>
              <a:t>Cisco Unified Data Center </a:t>
            </a:r>
          </a:p>
        </p:txBody>
      </p:sp>
      <p:sp>
        <p:nvSpPr>
          <p:cNvPr id="21" name="TextBox 20"/>
          <p:cNvSpPr txBox="1"/>
          <p:nvPr/>
        </p:nvSpPr>
        <p:spPr>
          <a:xfrm>
            <a:off x="569453" y="3715690"/>
            <a:ext cx="2307246" cy="624341"/>
          </a:xfrm>
          <a:prstGeom prst="rect">
            <a:avLst/>
          </a:prstGeom>
          <a:noFill/>
        </p:spPr>
        <p:txBody>
          <a:bodyPr wrap="square" rtlCol="0">
            <a:spAutoFit/>
          </a:bodyPr>
          <a:lstStyle/>
          <a:p>
            <a:pPr algn="ctr"/>
            <a:r>
              <a:rPr lang="en-US" sz="2400" dirty="0">
                <a:solidFill>
                  <a:schemeClr val="accent5">
                    <a:lumMod val="60000"/>
                    <a:lumOff val="40000"/>
                  </a:schemeClr>
                </a:solidFill>
                <a:effectLst>
                  <a:outerShdw blurRad="50800" dist="38100" dir="2700000" algn="tl" rotWithShape="0">
                    <a:srgbClr val="000000">
                      <a:alpha val="43000"/>
                    </a:srgbClr>
                  </a:outerShdw>
                </a:effectLst>
              </a:rPr>
              <a:t>UNIFIED</a:t>
            </a:r>
            <a:br>
              <a:rPr lang="en-US" sz="2400" dirty="0">
                <a:solidFill>
                  <a:schemeClr val="accent5">
                    <a:lumMod val="60000"/>
                    <a:lumOff val="40000"/>
                  </a:schemeClr>
                </a:solidFill>
                <a:effectLst>
                  <a:outerShdw blurRad="50800" dist="38100" dir="2700000" algn="tl" rotWithShape="0">
                    <a:srgbClr val="000000">
                      <a:alpha val="43000"/>
                    </a:srgbClr>
                  </a:outerShdw>
                </a:effectLst>
              </a:rPr>
            </a:br>
            <a:r>
              <a:rPr lang="en-US" sz="2400" dirty="0">
                <a:solidFill>
                  <a:schemeClr val="accent5">
                    <a:lumMod val="60000"/>
                    <a:lumOff val="40000"/>
                  </a:schemeClr>
                </a:solidFill>
                <a:effectLst>
                  <a:outerShdw blurRad="50800" dist="38100" dir="2700000" algn="tl" rotWithShape="0">
                    <a:srgbClr val="000000">
                      <a:alpha val="43000"/>
                    </a:srgbClr>
                  </a:outerShdw>
                </a:effectLst>
              </a:rPr>
              <a:t>FABRIC</a:t>
            </a:r>
          </a:p>
        </p:txBody>
      </p:sp>
      <p:sp>
        <p:nvSpPr>
          <p:cNvPr id="22" name="TextBox 21"/>
          <p:cNvSpPr txBox="1"/>
          <p:nvPr/>
        </p:nvSpPr>
        <p:spPr>
          <a:xfrm>
            <a:off x="3483804" y="3715690"/>
            <a:ext cx="2307246" cy="624341"/>
          </a:xfrm>
          <a:prstGeom prst="rect">
            <a:avLst/>
          </a:prstGeom>
          <a:noFill/>
        </p:spPr>
        <p:txBody>
          <a:bodyPr wrap="square" rtlCol="0">
            <a:spAutoFit/>
          </a:bodyPr>
          <a:lstStyle/>
          <a:p>
            <a:pPr algn="ctr"/>
            <a:r>
              <a:rPr lang="en-US" sz="2400" dirty="0">
                <a:solidFill>
                  <a:schemeClr val="tx1">
                    <a:lumMod val="60000"/>
                    <a:lumOff val="40000"/>
                  </a:schemeClr>
                </a:solidFill>
                <a:effectLst>
                  <a:outerShdw blurRad="50800" dist="38100" dir="2700000" algn="tl" rotWithShape="0">
                    <a:srgbClr val="000000">
                      <a:alpha val="43000"/>
                    </a:srgbClr>
                  </a:outerShdw>
                </a:effectLst>
              </a:rPr>
              <a:t>UNIFIED COMPUTING</a:t>
            </a:r>
          </a:p>
        </p:txBody>
      </p:sp>
      <p:sp>
        <p:nvSpPr>
          <p:cNvPr id="23" name="TextBox 22"/>
          <p:cNvSpPr txBox="1"/>
          <p:nvPr/>
        </p:nvSpPr>
        <p:spPr>
          <a:xfrm>
            <a:off x="413425" y="4636406"/>
            <a:ext cx="2706443" cy="1015663"/>
          </a:xfrm>
          <a:prstGeom prst="rect">
            <a:avLst/>
          </a:prstGeom>
          <a:noFill/>
        </p:spPr>
        <p:txBody>
          <a:bodyPr wrap="square" rtlCol="0">
            <a:spAutoFit/>
          </a:bodyPr>
          <a:lstStyle/>
          <a:p>
            <a:pPr algn="ctr" rtl="0"/>
            <a:r>
              <a:rPr lang="en-US" sz="2000" kern="1200" dirty="0">
                <a:latin typeface="Arial"/>
                <a:ea typeface="+mn-ea"/>
                <a:cs typeface="+mn-cs"/>
              </a:rPr>
              <a:t>Highly Scalable, Secure Network Fabric</a:t>
            </a:r>
          </a:p>
        </p:txBody>
      </p:sp>
      <p:sp>
        <p:nvSpPr>
          <p:cNvPr id="24" name="TextBox 23"/>
          <p:cNvSpPr txBox="1"/>
          <p:nvPr/>
        </p:nvSpPr>
        <p:spPr>
          <a:xfrm>
            <a:off x="3441376" y="4647976"/>
            <a:ext cx="2438400" cy="1015663"/>
          </a:xfrm>
          <a:prstGeom prst="rect">
            <a:avLst/>
          </a:prstGeom>
          <a:noFill/>
        </p:spPr>
        <p:txBody>
          <a:bodyPr wrap="square" rtlCol="0">
            <a:spAutoFit/>
          </a:bodyPr>
          <a:lstStyle/>
          <a:p>
            <a:pPr algn="ctr" rtl="0"/>
            <a:r>
              <a:rPr lang="en-US" sz="2000" kern="1200" dirty="0">
                <a:latin typeface="Arial"/>
                <a:ea typeface="+mn-ea"/>
                <a:cs typeface="+mn-cs"/>
              </a:rPr>
              <a:t>Modular Stateless</a:t>
            </a:r>
          </a:p>
          <a:p>
            <a:pPr algn="ctr" rtl="0"/>
            <a:r>
              <a:rPr lang="en-US" sz="2000" kern="1200" dirty="0">
                <a:latin typeface="Arial"/>
                <a:ea typeface="+mn-ea"/>
                <a:cs typeface="+mn-cs"/>
              </a:rPr>
              <a:t>Computing Elements</a:t>
            </a:r>
          </a:p>
        </p:txBody>
      </p:sp>
      <p:sp>
        <p:nvSpPr>
          <p:cNvPr id="25" name="TextBox 24"/>
          <p:cNvSpPr txBox="1"/>
          <p:nvPr/>
        </p:nvSpPr>
        <p:spPr>
          <a:xfrm>
            <a:off x="6267408" y="3715690"/>
            <a:ext cx="2510446" cy="624341"/>
          </a:xfrm>
          <a:prstGeom prst="rect">
            <a:avLst/>
          </a:prstGeom>
          <a:noFill/>
        </p:spPr>
        <p:txBody>
          <a:bodyPr wrap="square" rtlCol="0">
            <a:spAutoFit/>
          </a:bodyPr>
          <a:lstStyle/>
          <a:p>
            <a:pPr algn="ctr"/>
            <a:r>
              <a:rPr lang="en-US" sz="2400" dirty="0">
                <a:solidFill>
                  <a:schemeClr val="accent6">
                    <a:lumMod val="60000"/>
                    <a:lumOff val="40000"/>
                  </a:schemeClr>
                </a:solidFill>
                <a:effectLst>
                  <a:outerShdw blurRad="50800" dist="38100" dir="2700000" algn="tl" rotWithShape="0">
                    <a:srgbClr val="000000">
                      <a:alpha val="43000"/>
                    </a:srgbClr>
                  </a:outerShdw>
                </a:effectLst>
              </a:rPr>
              <a:t>UNIFIED MANAGEMENT</a:t>
            </a:r>
          </a:p>
        </p:txBody>
      </p:sp>
      <p:sp>
        <p:nvSpPr>
          <p:cNvPr id="26" name="TextBox 25"/>
          <p:cNvSpPr txBox="1"/>
          <p:nvPr/>
        </p:nvSpPr>
        <p:spPr>
          <a:xfrm>
            <a:off x="6202333" y="4653441"/>
            <a:ext cx="2640596" cy="707886"/>
          </a:xfrm>
          <a:prstGeom prst="rect">
            <a:avLst/>
          </a:prstGeom>
          <a:noFill/>
        </p:spPr>
        <p:txBody>
          <a:bodyPr wrap="square" rtlCol="0">
            <a:spAutoFit/>
          </a:bodyPr>
          <a:lstStyle/>
          <a:p>
            <a:pPr algn="ctr" rtl="0"/>
            <a:r>
              <a:rPr lang="en-US" sz="2000" kern="1200" dirty="0">
                <a:latin typeface="Arial"/>
                <a:ea typeface="+mn-ea"/>
                <a:cs typeface="+mn-cs"/>
              </a:rPr>
              <a:t>Automated</a:t>
            </a:r>
          </a:p>
          <a:p>
            <a:pPr algn="ctr" rtl="0"/>
            <a:r>
              <a:rPr lang="en-US" sz="2000" kern="1200" dirty="0" smtClean="0">
                <a:latin typeface="Arial"/>
                <a:ea typeface="+mn-ea"/>
                <a:cs typeface="+mn-cs"/>
              </a:rPr>
              <a:t>Management</a:t>
            </a:r>
            <a:endParaRPr lang="en-US" sz="2000" kern="1200" dirty="0">
              <a:latin typeface="Arial"/>
              <a:ea typeface="+mn-ea"/>
              <a:cs typeface="+mn-cs"/>
            </a:endParaRPr>
          </a:p>
        </p:txBody>
      </p:sp>
      <p:sp>
        <p:nvSpPr>
          <p:cNvPr id="27" name="Rectangle 3"/>
          <p:cNvSpPr txBox="1">
            <a:spLocks noChangeArrowheads="1"/>
          </p:cNvSpPr>
          <p:nvPr/>
        </p:nvSpPr>
        <p:spPr bwMode="auto">
          <a:xfrm>
            <a:off x="1676400" y="228600"/>
            <a:ext cx="5791200" cy="609600"/>
          </a:xfrm>
          <a:prstGeom prst="rect">
            <a:avLst/>
          </a:prstGeom>
          <a:noFill/>
          <a:ln w="9525">
            <a:noFill/>
            <a:miter lim="800000"/>
            <a:headEnd/>
            <a:tailEnd/>
          </a:ln>
        </p:spPr>
        <p:txBody>
          <a:bodyPr vert="horz" wrap="square" lIns="91422" tIns="45712" rIns="91422" bIns="45712" numCol="1" anchor="t" anchorCtr="0" compatLnSpc="1">
            <a:prstTxWarp prst="textNoShape">
              <a:avLst/>
            </a:prstTxWarp>
            <a:noAutofit/>
          </a:bodyPr>
          <a:lstStyle>
            <a:lvl1pPr marL="236492" indent="-236492" algn="l" rtl="0" eaLnBrk="1" fontAlgn="base" hangingPunct="1">
              <a:lnSpc>
                <a:spcPct val="95000"/>
              </a:lnSpc>
              <a:spcBef>
                <a:spcPts val="1008"/>
              </a:spcBef>
              <a:spcAft>
                <a:spcPct val="0"/>
              </a:spcAft>
              <a:buClr>
                <a:srgbClr val="F37021"/>
              </a:buClr>
              <a:buFont typeface="Wingdings" charset="2"/>
              <a:buChar char="§"/>
              <a:defRPr sz="1700" kern="1200">
                <a:solidFill>
                  <a:schemeClr val="tx1"/>
                </a:solidFill>
                <a:latin typeface="+mn-lt"/>
                <a:ea typeface="ＭＳ Ｐゴシック" charset="-128"/>
                <a:cs typeface="ＭＳ Ｐゴシック" charset="-128"/>
              </a:defRPr>
            </a:lvl1pPr>
            <a:lvl2pPr marL="457112" indent="0" algn="l" rtl="0" eaLnBrk="1" fontAlgn="base" hangingPunct="1">
              <a:lnSpc>
                <a:spcPct val="95000"/>
              </a:lnSpc>
              <a:spcBef>
                <a:spcPts val="1008"/>
              </a:spcBef>
              <a:spcAft>
                <a:spcPct val="0"/>
              </a:spcAft>
              <a:buFont typeface="Arial" charset="0"/>
              <a:defRPr sz="1300" kern="1200">
                <a:solidFill>
                  <a:schemeClr val="tx1"/>
                </a:solidFill>
                <a:latin typeface="+mn-lt"/>
                <a:ea typeface="ＭＳ Ｐゴシック" charset="-128"/>
                <a:cs typeface="+mn-cs"/>
              </a:defRPr>
            </a:lvl2pPr>
            <a:lvl3pPr marL="914224" algn="l" rtl="0" eaLnBrk="1" fontAlgn="base" hangingPunct="1">
              <a:lnSpc>
                <a:spcPct val="95000"/>
              </a:lnSpc>
              <a:spcBef>
                <a:spcPts val="1008"/>
              </a:spcBef>
              <a:spcAft>
                <a:spcPct val="0"/>
              </a:spcAft>
              <a:buFont typeface="Arial" charset="0"/>
              <a:defRPr sz="1600" kern="1200">
                <a:solidFill>
                  <a:schemeClr val="tx1"/>
                </a:solidFill>
                <a:latin typeface="+mn-lt"/>
                <a:ea typeface="ＭＳ Ｐゴシック" charset="-128"/>
                <a:cs typeface="+mn-cs"/>
              </a:defRPr>
            </a:lvl3pPr>
            <a:lvl4pPr marL="1252296" indent="119040" algn="l" rtl="0" eaLnBrk="1" fontAlgn="base" hangingPunct="1">
              <a:lnSpc>
                <a:spcPct val="95000"/>
              </a:lnSpc>
              <a:spcBef>
                <a:spcPts val="1008"/>
              </a:spcBef>
              <a:spcAft>
                <a:spcPct val="0"/>
              </a:spcAft>
              <a:buFont typeface="Arial" charset="0"/>
              <a:defRPr sz="1200" kern="1200">
                <a:solidFill>
                  <a:schemeClr val="tx1"/>
                </a:solidFill>
                <a:latin typeface="+mn-lt"/>
                <a:ea typeface="ＭＳ Ｐゴシック" charset="-128"/>
                <a:cs typeface="+mn-cs"/>
              </a:defRPr>
            </a:lvl4pPr>
            <a:lvl5pPr marL="1607827" indent="220620" algn="l" rtl="0" eaLnBrk="1" fontAlgn="base" hangingPunct="1">
              <a:lnSpc>
                <a:spcPct val="95000"/>
              </a:lnSpc>
              <a:spcBef>
                <a:spcPts val="1008"/>
              </a:spcBef>
              <a:spcAft>
                <a:spcPct val="0"/>
              </a:spcAft>
              <a:buFont typeface="Arial" charset="0"/>
              <a:defRPr sz="1200" kern="1200">
                <a:solidFill>
                  <a:schemeClr val="tx1"/>
                </a:solidFill>
                <a:latin typeface="+mn-lt"/>
                <a:ea typeface="ＭＳ Ｐゴシック" charset="-128"/>
                <a:cs typeface="+mn-cs"/>
              </a:defRPr>
            </a:lvl5pPr>
            <a:lvl6pPr marL="2514114" indent="-228556" algn="l" defTabSz="91422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24" indent="-228556" algn="l" defTabSz="91422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37" indent="-228556" algn="l" defTabSz="91422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48" indent="-228556" algn="l" defTabSz="91422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b="1" dirty="0" smtClean="0">
                <a:solidFill>
                  <a:srgbClr val="FF0000"/>
                </a:solidFill>
              </a:rPr>
              <a:t>THANK YOU FOR LISTENING</a:t>
            </a:r>
          </a:p>
        </p:txBody>
      </p:sp>
      <p:sp>
        <p:nvSpPr>
          <p:cNvPr id="28" name="TextBox 27"/>
          <p:cNvSpPr txBox="1"/>
          <p:nvPr/>
        </p:nvSpPr>
        <p:spPr>
          <a:xfrm>
            <a:off x="3429000" y="5715000"/>
            <a:ext cx="2514600" cy="369332"/>
          </a:xfrm>
          <a:prstGeom prst="rect">
            <a:avLst/>
          </a:prstGeom>
          <a:noFill/>
        </p:spPr>
        <p:txBody>
          <a:bodyPr wrap="square" rtlCol="0">
            <a:spAutoFit/>
          </a:bodyPr>
          <a:lstStyle/>
          <a:p>
            <a:r>
              <a:rPr lang="en-US" dirty="0" err="1" smtClean="0"/>
              <a:t>www.cisco.com</a:t>
            </a:r>
            <a:r>
              <a:rPr lang="en-US" dirty="0" smtClean="0"/>
              <a:t>/go/</a:t>
            </a:r>
            <a:r>
              <a:rPr lang="en-US" dirty="0" err="1" smtClean="0"/>
              <a:t>ucs</a:t>
            </a:r>
            <a:endParaRPr lang="en-US" dirty="0"/>
          </a:p>
        </p:txBody>
      </p:sp>
      <p:sp>
        <p:nvSpPr>
          <p:cNvPr id="29" name="TextBox 28"/>
          <p:cNvSpPr txBox="1"/>
          <p:nvPr/>
        </p:nvSpPr>
        <p:spPr>
          <a:xfrm>
            <a:off x="457200" y="5715000"/>
            <a:ext cx="2895600" cy="369332"/>
          </a:xfrm>
          <a:prstGeom prst="rect">
            <a:avLst/>
          </a:prstGeom>
          <a:noFill/>
        </p:spPr>
        <p:txBody>
          <a:bodyPr wrap="square" rtlCol="0">
            <a:spAutoFit/>
          </a:bodyPr>
          <a:lstStyle/>
          <a:p>
            <a:r>
              <a:rPr lang="en-US" dirty="0" err="1" smtClean="0"/>
              <a:t>www.cisco.com</a:t>
            </a:r>
            <a:r>
              <a:rPr lang="en-US" dirty="0" smtClean="0"/>
              <a:t>/go/nexus</a:t>
            </a:r>
            <a:endParaRPr lang="en-US" dirty="0"/>
          </a:p>
        </p:txBody>
      </p:sp>
      <p:sp>
        <p:nvSpPr>
          <p:cNvPr id="30" name="TextBox 29"/>
          <p:cNvSpPr txBox="1"/>
          <p:nvPr/>
        </p:nvSpPr>
        <p:spPr>
          <a:xfrm>
            <a:off x="6324600" y="5955268"/>
            <a:ext cx="2895600" cy="646331"/>
          </a:xfrm>
          <a:prstGeom prst="rect">
            <a:avLst/>
          </a:prstGeom>
          <a:noFill/>
        </p:spPr>
        <p:txBody>
          <a:bodyPr wrap="square" rtlCol="0">
            <a:spAutoFit/>
          </a:bodyPr>
          <a:lstStyle/>
          <a:p>
            <a:r>
              <a:rPr lang="en-US" dirty="0"/>
              <a:t>http://</a:t>
            </a:r>
            <a:r>
              <a:rPr lang="en-US" dirty="0" err="1"/>
              <a:t>www.cisco.com</a:t>
            </a:r>
            <a:r>
              <a:rPr lang="en-US" dirty="0"/>
              <a:t>/go/</a:t>
            </a:r>
            <a:r>
              <a:rPr lang="en-US" dirty="0" err="1"/>
              <a:t>workloadautomation</a:t>
            </a:r>
            <a:endParaRPr lang="en-US" dirty="0"/>
          </a:p>
        </p:txBody>
      </p:sp>
      <p:sp>
        <p:nvSpPr>
          <p:cNvPr id="31" name="Rectangle 30"/>
          <p:cNvSpPr/>
          <p:nvPr/>
        </p:nvSpPr>
        <p:spPr>
          <a:xfrm>
            <a:off x="6172200" y="5334000"/>
            <a:ext cx="2895600" cy="707886"/>
          </a:xfrm>
          <a:prstGeom prst="rect">
            <a:avLst/>
          </a:prstGeom>
        </p:spPr>
        <p:txBody>
          <a:bodyPr wrap="square">
            <a:spAutoFit/>
          </a:bodyPr>
          <a:lstStyle/>
          <a:p>
            <a:pPr algn="ctr"/>
            <a:r>
              <a:rPr lang="en-US" sz="2000" dirty="0">
                <a:solidFill>
                  <a:srgbClr val="000000"/>
                </a:solidFill>
              </a:rPr>
              <a:t>Manages Enterprise Workloads</a:t>
            </a:r>
          </a:p>
        </p:txBody>
      </p:sp>
      <p:sp>
        <p:nvSpPr>
          <p:cNvPr id="32" name="Rectangle 1"/>
          <p:cNvSpPr>
            <a:spLocks noChangeArrowheads="1"/>
          </p:cNvSpPr>
          <p:nvPr/>
        </p:nvSpPr>
        <p:spPr bwMode="auto">
          <a:xfrm>
            <a:off x="2286000" y="152400"/>
            <a:ext cx="4696783" cy="21962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102368" tIns="51184" rIns="102368" bIns="51184">
            <a:spAutoFit/>
          </a:bodyPr>
          <a:lstStyle/>
          <a:p>
            <a:pPr algn="ctr" defTabSz="913703"/>
            <a:endParaRPr lang="en-US" b="1" dirty="0">
              <a:solidFill>
                <a:prstClr val="black"/>
              </a:solidFill>
              <a:latin typeface="Calibri" pitchFamily="34" charset="0"/>
              <a:cs typeface="Arial" pitchFamily="34" charset="0"/>
            </a:endParaRPr>
          </a:p>
          <a:p>
            <a:pPr algn="ctr" defTabSz="913703"/>
            <a:endParaRPr lang="en-US" b="1" dirty="0">
              <a:solidFill>
                <a:prstClr val="black"/>
              </a:solidFill>
              <a:latin typeface="Calibri" pitchFamily="34" charset="0"/>
              <a:cs typeface="Arial" pitchFamily="34" charset="0"/>
            </a:endParaRPr>
          </a:p>
          <a:p>
            <a:pPr algn="ctr" defTabSz="913703"/>
            <a:r>
              <a:rPr lang="en-US" b="1" dirty="0">
                <a:solidFill>
                  <a:prstClr val="black"/>
                </a:solidFill>
                <a:latin typeface="Calibri" pitchFamily="34" charset="0"/>
                <a:cs typeface="Arial" pitchFamily="34" charset="0"/>
              </a:rPr>
              <a:t>Cisco.com Big Data</a:t>
            </a:r>
          </a:p>
          <a:p>
            <a:pPr algn="ctr" defTabSz="913703"/>
            <a:r>
              <a:rPr lang="en-US" dirty="0">
                <a:solidFill>
                  <a:srgbClr val="00B9E4"/>
                </a:solidFill>
                <a:latin typeface="Calibri" pitchFamily="34" charset="0"/>
                <a:cs typeface="Arial" pitchFamily="34" charset="0"/>
                <a:hlinkClick r:id="rId2"/>
              </a:rPr>
              <a:t>www.cisco.com/go/bigdata</a:t>
            </a:r>
            <a:endParaRPr lang="en-US" dirty="0">
              <a:solidFill>
                <a:srgbClr val="00B9E4"/>
              </a:solidFill>
              <a:latin typeface="Calibri" pitchFamily="34" charset="0"/>
              <a:cs typeface="Arial" pitchFamily="34" charset="0"/>
            </a:endParaRPr>
          </a:p>
          <a:p>
            <a:pPr algn="ctr" defTabSz="913703"/>
            <a:endParaRPr lang="en-US" sz="1600" dirty="0" smtClean="0">
              <a:solidFill>
                <a:prstClr val="black"/>
              </a:solidFill>
              <a:latin typeface="Calibri" pitchFamily="34" charset="0"/>
              <a:cs typeface="Arial" pitchFamily="34" charset="0"/>
            </a:endParaRPr>
          </a:p>
          <a:p>
            <a:pPr algn="ctr" defTabSz="913703"/>
            <a:endParaRPr lang="en-US" sz="1600" dirty="0">
              <a:solidFill>
                <a:prstClr val="black"/>
              </a:solidFill>
              <a:latin typeface="Calibri" pitchFamily="34" charset="0"/>
              <a:cs typeface="Arial" pitchFamily="34" charset="0"/>
            </a:endParaRPr>
          </a:p>
          <a:p>
            <a:pPr algn="ctr" defTabSz="913703"/>
            <a:endParaRPr lang="en-US" sz="1600" dirty="0" smtClean="0">
              <a:solidFill>
                <a:prstClr val="black"/>
              </a:solidFill>
              <a:latin typeface="Calibri" pitchFamily="34" charset="0"/>
              <a:cs typeface="Arial" pitchFamily="34" charset="0"/>
            </a:endParaRPr>
          </a:p>
          <a:p>
            <a:pPr algn="ctr" defTabSz="913703"/>
            <a:endParaRPr lang="en-US" sz="1600" dirty="0">
              <a:solidFill>
                <a:prstClr val="black"/>
              </a:solidFill>
              <a:latin typeface="Calibri"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04188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50"/>
                                        <p:tgtEl>
                                          <p:spTgt spid="23"/>
                                        </p:tgtEl>
                                      </p:cBhvr>
                                    </p:animEffect>
                                    <p:set>
                                      <p:cBhvr>
                                        <p:cTn id="7" dur="1" fill="hold">
                                          <p:stCondLst>
                                            <p:cond delay="249"/>
                                          </p:stCondLst>
                                        </p:cTn>
                                        <p:tgtEl>
                                          <p:spTgt spid="23"/>
                                        </p:tgtEl>
                                        <p:attrNameLst>
                                          <p:attrName>style.visibility</p:attrName>
                                        </p:attrNameLst>
                                      </p:cBhvr>
                                      <p:to>
                                        <p:strVal val="hidden"/>
                                      </p:to>
                                    </p:set>
                                  </p:childTnLst>
                                </p:cTn>
                              </p:par>
                            </p:childTnLst>
                          </p:cTn>
                        </p:par>
                        <p:par>
                          <p:cTn id="8" fill="hold">
                            <p:stCondLst>
                              <p:cond delay="250"/>
                            </p:stCondLst>
                            <p:childTnLst>
                              <p:par>
                                <p:cTn id="9" presetID="10" presetClass="exit" presetSubtype="0" fill="hold" grpId="0" nodeType="afterEffect">
                                  <p:stCondLst>
                                    <p:cond delay="0"/>
                                  </p:stCondLst>
                                  <p:childTnLst>
                                    <p:animEffect transition="out" filter="fade">
                                      <p:cBhvr>
                                        <p:cTn id="10" dur="250"/>
                                        <p:tgtEl>
                                          <p:spTgt spid="24"/>
                                        </p:tgtEl>
                                      </p:cBhvr>
                                    </p:animEffect>
                                    <p:set>
                                      <p:cBhvr>
                                        <p:cTn id="11" dur="1" fill="hold">
                                          <p:stCondLst>
                                            <p:cond delay="249"/>
                                          </p:stCondLst>
                                        </p:cTn>
                                        <p:tgtEl>
                                          <p:spTgt spid="24"/>
                                        </p:tgtEl>
                                        <p:attrNameLst>
                                          <p:attrName>style.visibility</p:attrName>
                                        </p:attrNameLst>
                                      </p:cBhvr>
                                      <p:to>
                                        <p:strVal val="hidden"/>
                                      </p:to>
                                    </p:set>
                                  </p:childTnLst>
                                </p:cTn>
                              </p:par>
                            </p:childTnLst>
                          </p:cTn>
                        </p:par>
                        <p:par>
                          <p:cTn id="12" fill="hold">
                            <p:stCondLst>
                              <p:cond delay="500"/>
                            </p:stCondLst>
                            <p:childTnLst>
                              <p:par>
                                <p:cTn id="13" presetID="10" presetClass="exit" presetSubtype="0" fill="hold" grpId="0" nodeType="afterEffect">
                                  <p:stCondLst>
                                    <p:cond delay="0"/>
                                  </p:stCondLst>
                                  <p:childTnLst>
                                    <p:animEffect transition="out" filter="fade">
                                      <p:cBhvr>
                                        <p:cTn id="14" dur="250"/>
                                        <p:tgtEl>
                                          <p:spTgt spid="26"/>
                                        </p:tgtEl>
                                      </p:cBhvr>
                                    </p:animEffect>
                                    <p:set>
                                      <p:cBhvr>
                                        <p:cTn id="15" dur="1" fill="hold">
                                          <p:stCondLst>
                                            <p:cond delay="24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2071"/>
            <a:ext cx="7772400" cy="457771"/>
          </a:xfrm>
        </p:spPr>
        <p:txBody>
          <a:bodyPr/>
          <a:lstStyle/>
          <a:p>
            <a:r>
              <a:rPr lang="en-US" dirty="0" smtClean="0"/>
              <a:t>Data in the Enterprise</a:t>
            </a:r>
            <a:endParaRPr lang="en-US" dirty="0"/>
          </a:p>
        </p:txBody>
      </p:sp>
      <p:sp>
        <p:nvSpPr>
          <p:cNvPr id="3" name="Text Placeholder 2"/>
          <p:cNvSpPr>
            <a:spLocks noGrp="1"/>
          </p:cNvSpPr>
          <p:nvPr>
            <p:ph type="body" sz="half" idx="1"/>
          </p:nvPr>
        </p:nvSpPr>
        <p:spPr>
          <a:xfrm>
            <a:off x="190500" y="600097"/>
            <a:ext cx="4572000" cy="3200400"/>
          </a:xfrm>
          <a:solidFill>
            <a:schemeClr val="bg1"/>
          </a:solidFill>
        </p:spPr>
        <p:txBody>
          <a:bodyPr/>
          <a:lstStyle/>
          <a:p>
            <a:pPr>
              <a:buClrTx/>
            </a:pPr>
            <a:r>
              <a:rPr lang="en-US" sz="1600" dirty="0"/>
              <a:t>Data Lives in a confined zone of enterprise repository</a:t>
            </a:r>
          </a:p>
          <a:p>
            <a:pPr marL="742862" lvl="1" indent="-285750">
              <a:buFont typeface="Wingdings" charset="2"/>
              <a:buChar char="§"/>
            </a:pPr>
            <a:r>
              <a:rPr lang="en-US" sz="1400" dirty="0"/>
              <a:t>Long </a:t>
            </a:r>
            <a:r>
              <a:rPr lang="en-US" sz="1400" dirty="0" smtClean="0"/>
              <a:t>Lived, Regulatory </a:t>
            </a:r>
            <a:r>
              <a:rPr lang="en-US" sz="1400" dirty="0"/>
              <a:t>and Compliance Driven</a:t>
            </a:r>
          </a:p>
          <a:p>
            <a:pPr>
              <a:buClrTx/>
            </a:pPr>
            <a:r>
              <a:rPr lang="en-US" sz="1600" dirty="0"/>
              <a:t>Heterogeneous Data Life Cycle</a:t>
            </a:r>
          </a:p>
          <a:p>
            <a:pPr marL="742862" lvl="1" indent="-285750">
              <a:buFont typeface="Wingdings" charset="2"/>
              <a:buChar char="§"/>
            </a:pPr>
            <a:r>
              <a:rPr lang="en-US" sz="1400" dirty="0"/>
              <a:t>Many Data Models </a:t>
            </a:r>
          </a:p>
          <a:p>
            <a:pPr marL="742862" lvl="1" indent="-285750">
              <a:buFont typeface="Wingdings" charset="2"/>
              <a:buChar char="§"/>
            </a:pPr>
            <a:r>
              <a:rPr lang="en-US" sz="1400" dirty="0"/>
              <a:t>Diverse data – Structured and Unstructured</a:t>
            </a:r>
          </a:p>
          <a:p>
            <a:pPr marL="742862" lvl="1" indent="-285750">
              <a:buFont typeface="Wingdings" charset="2"/>
              <a:buChar char="§"/>
            </a:pPr>
            <a:r>
              <a:rPr lang="en-US" sz="1400" dirty="0"/>
              <a:t>Diverse data sources - Subscriber </a:t>
            </a:r>
            <a:r>
              <a:rPr lang="en-US" sz="1400" dirty="0" smtClean="0"/>
              <a:t>based</a:t>
            </a:r>
            <a:endParaRPr lang="en-US" sz="1400" dirty="0"/>
          </a:p>
          <a:p>
            <a:pPr marL="742862" lvl="1" indent="-285750">
              <a:buFont typeface="Wingdings" charset="2"/>
              <a:buChar char="§"/>
            </a:pPr>
            <a:r>
              <a:rPr lang="en-US" sz="1400" dirty="0" smtClean="0"/>
              <a:t>Diverse </a:t>
            </a:r>
            <a:r>
              <a:rPr lang="en-US" sz="1400" dirty="0"/>
              <a:t>workload from </a:t>
            </a:r>
            <a:r>
              <a:rPr lang="en-US" sz="1400" dirty="0" smtClean="0"/>
              <a:t>many sources/groups/process/technology</a:t>
            </a:r>
            <a:endParaRPr lang="en-US" sz="1400" dirty="0"/>
          </a:p>
          <a:p>
            <a:pPr marL="742862" lvl="1" indent="-285750">
              <a:buFont typeface="Wingdings" charset="2"/>
              <a:buChar char="§"/>
            </a:pPr>
            <a:r>
              <a:rPr lang="en-US" sz="1400" dirty="0"/>
              <a:t>Virtualized and non-virtualized with </a:t>
            </a:r>
            <a:r>
              <a:rPr lang="en-US" sz="1400" dirty="0" smtClean="0"/>
              <a:t>mostly </a:t>
            </a:r>
            <a:r>
              <a:rPr lang="en-US" sz="1400" dirty="0"/>
              <a:t>SAN/NAS base</a:t>
            </a:r>
          </a:p>
          <a:p>
            <a:pPr marL="742862" lvl="1" indent="-285750">
              <a:buFont typeface="Wingdings" charset="2"/>
              <a:buChar char="§"/>
            </a:pPr>
            <a:endParaRPr lang="en-US" sz="1400" dirty="0"/>
          </a:p>
          <a:p>
            <a:pPr marL="742862" lvl="1" indent="-285750">
              <a:buFont typeface="Wingdings" charset="2"/>
              <a:buChar char="§"/>
            </a:pPr>
            <a:endParaRPr lang="en-US" sz="1400" dirty="0"/>
          </a:p>
        </p:txBody>
      </p:sp>
      <p:sp>
        <p:nvSpPr>
          <p:cNvPr id="5" name="Slide Number Placeholder 4"/>
          <p:cNvSpPr>
            <a:spLocks noGrp="1"/>
          </p:cNvSpPr>
          <p:nvPr>
            <p:ph type="sldNum" sz="quarter" idx="4"/>
          </p:nvPr>
        </p:nvSpPr>
        <p:spPr/>
        <p:txBody>
          <a:bodyPr/>
          <a:lstStyle/>
          <a:p>
            <a:fld id="{2F5CCB13-0A32-4557-88E9-079F0C330695}" type="slidenum">
              <a:rPr lang="en-US" smtClean="0">
                <a:solidFill>
                  <a:prstClr val="black">
                    <a:tint val="75000"/>
                  </a:prstClr>
                </a:solidFill>
              </a:rPr>
              <a:pPr/>
              <a:t>3</a:t>
            </a:fld>
            <a:endParaRPr lang="en-US" dirty="0">
              <a:solidFill>
                <a:prstClr val="black">
                  <a:tint val="75000"/>
                </a:prstClr>
              </a:solidFill>
            </a:endParaRPr>
          </a:p>
        </p:txBody>
      </p:sp>
      <p:grpSp>
        <p:nvGrpSpPr>
          <p:cNvPr id="23" name="Group 22"/>
          <p:cNvGrpSpPr/>
          <p:nvPr/>
        </p:nvGrpSpPr>
        <p:grpSpPr>
          <a:xfrm>
            <a:off x="4800600" y="1219200"/>
            <a:ext cx="3914870" cy="2007067"/>
            <a:chOff x="243034" y="2322948"/>
            <a:chExt cx="8525727" cy="3305122"/>
          </a:xfrm>
        </p:grpSpPr>
        <p:sp>
          <p:nvSpPr>
            <p:cNvPr id="25" name="Rounded Rectangle 24"/>
            <p:cNvSpPr/>
            <p:nvPr/>
          </p:nvSpPr>
          <p:spPr>
            <a:xfrm>
              <a:off x="382181" y="4734376"/>
              <a:ext cx="2643467" cy="749676"/>
            </a:xfrm>
            <a:prstGeom prst="roundRect">
              <a:avLst/>
            </a:prstGeom>
            <a:solidFill>
              <a:srgbClr val="A3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solidFill>
                </a:rPr>
                <a:t>Customer DB</a:t>
              </a:r>
            </a:p>
            <a:p>
              <a:pPr algn="ctr"/>
              <a:r>
                <a:rPr lang="en-US" sz="900" dirty="0">
                  <a:solidFill>
                    <a:schemeClr val="bg1"/>
                  </a:solidFill>
                </a:rPr>
                <a:t>(Oracle/SAP)</a:t>
              </a:r>
            </a:p>
          </p:txBody>
        </p:sp>
        <p:sp>
          <p:nvSpPr>
            <p:cNvPr id="26" name="Rounded Rectangle 25"/>
            <p:cNvSpPr/>
            <p:nvPr/>
          </p:nvSpPr>
          <p:spPr>
            <a:xfrm>
              <a:off x="1820939" y="3602225"/>
              <a:ext cx="1204709" cy="749676"/>
            </a:xfrm>
            <a:prstGeom prst="roundRect">
              <a:avLst/>
            </a:prstGeom>
            <a:solidFill>
              <a:srgbClr val="009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solidFill>
                </a:rPr>
                <a:t>Soc</a:t>
              </a:r>
            </a:p>
            <a:p>
              <a:pPr algn="ctr"/>
              <a:r>
                <a:rPr lang="en-US" sz="900" dirty="0">
                  <a:solidFill>
                    <a:schemeClr val="bg1"/>
                  </a:solidFill>
                </a:rPr>
                <a:t>Media</a:t>
              </a:r>
            </a:p>
          </p:txBody>
        </p:sp>
        <p:sp>
          <p:nvSpPr>
            <p:cNvPr id="27" name="Rounded Rectangle 26"/>
            <p:cNvSpPr/>
            <p:nvPr/>
          </p:nvSpPr>
          <p:spPr>
            <a:xfrm>
              <a:off x="3259725" y="3609862"/>
              <a:ext cx="1204709" cy="749676"/>
            </a:xfrm>
            <a:prstGeom prst="round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ERP</a:t>
              </a:r>
            </a:p>
            <a:p>
              <a:pPr algn="ctr"/>
              <a:r>
                <a:rPr lang="en-US" sz="800" dirty="0">
                  <a:solidFill>
                    <a:schemeClr val="bg1"/>
                  </a:solidFill>
                </a:rPr>
                <a:t>Module B</a:t>
              </a:r>
            </a:p>
          </p:txBody>
        </p:sp>
        <p:sp>
          <p:nvSpPr>
            <p:cNvPr id="28" name="Rounded Rectangle 27"/>
            <p:cNvSpPr/>
            <p:nvPr/>
          </p:nvSpPr>
          <p:spPr>
            <a:xfrm>
              <a:off x="382181" y="3609862"/>
              <a:ext cx="1204709" cy="749676"/>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solidFill>
                </a:rPr>
                <a:t>Data</a:t>
              </a:r>
            </a:p>
            <a:p>
              <a:pPr algn="ctr"/>
              <a:r>
                <a:rPr lang="en-US" sz="900" dirty="0">
                  <a:solidFill>
                    <a:schemeClr val="bg1"/>
                  </a:solidFill>
                </a:rPr>
                <a:t>Service</a:t>
              </a:r>
            </a:p>
          </p:txBody>
        </p:sp>
        <p:sp>
          <p:nvSpPr>
            <p:cNvPr id="29" name="Rounded Rectangle 28"/>
            <p:cNvSpPr/>
            <p:nvPr/>
          </p:nvSpPr>
          <p:spPr>
            <a:xfrm>
              <a:off x="1820939" y="2477711"/>
              <a:ext cx="1204709" cy="749676"/>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Sales</a:t>
              </a:r>
            </a:p>
            <a:p>
              <a:pPr algn="ctr"/>
              <a:r>
                <a:rPr lang="en-US" sz="900" dirty="0">
                  <a:solidFill>
                    <a:schemeClr val="tx1"/>
                  </a:solidFill>
                </a:rPr>
                <a:t>Pipeline</a:t>
              </a:r>
            </a:p>
          </p:txBody>
        </p:sp>
        <p:sp>
          <p:nvSpPr>
            <p:cNvPr id="30" name="Rounded Rectangle 29"/>
            <p:cNvSpPr/>
            <p:nvPr/>
          </p:nvSpPr>
          <p:spPr>
            <a:xfrm>
              <a:off x="3259725" y="2485348"/>
              <a:ext cx="1204709" cy="749676"/>
            </a:xfrm>
            <a:prstGeom prst="round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ERP</a:t>
              </a:r>
            </a:p>
            <a:p>
              <a:pPr algn="ctr"/>
              <a:r>
                <a:rPr lang="en-US" sz="800" dirty="0">
                  <a:solidFill>
                    <a:schemeClr val="bg1"/>
                  </a:solidFill>
                </a:rPr>
                <a:t>Module A</a:t>
              </a:r>
            </a:p>
          </p:txBody>
        </p:sp>
        <p:sp>
          <p:nvSpPr>
            <p:cNvPr id="31" name="Rounded Rectangle 30"/>
            <p:cNvSpPr/>
            <p:nvPr/>
          </p:nvSpPr>
          <p:spPr>
            <a:xfrm>
              <a:off x="382181" y="2485348"/>
              <a:ext cx="1204709" cy="749676"/>
            </a:xfrm>
            <a:prstGeom prst="roundRect">
              <a:avLst/>
            </a:prstGeom>
            <a:solidFill>
              <a:srgbClr val="6C6C6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solidFill>
                </a:rPr>
                <a:t>Call</a:t>
              </a:r>
            </a:p>
            <a:p>
              <a:pPr algn="ctr"/>
              <a:r>
                <a:rPr lang="en-US" sz="900" dirty="0">
                  <a:solidFill>
                    <a:schemeClr val="bg1"/>
                  </a:solidFill>
                </a:rPr>
                <a:t>Center</a:t>
              </a:r>
            </a:p>
          </p:txBody>
        </p:sp>
        <p:sp>
          <p:nvSpPr>
            <p:cNvPr id="32" name="Rounded Rectangle 31"/>
            <p:cNvSpPr/>
            <p:nvPr/>
          </p:nvSpPr>
          <p:spPr>
            <a:xfrm>
              <a:off x="3259725" y="4734376"/>
              <a:ext cx="1204709" cy="749676"/>
            </a:xfrm>
            <a:prstGeom prst="round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Product</a:t>
              </a:r>
            </a:p>
            <a:p>
              <a:pPr algn="ctr"/>
              <a:r>
                <a:rPr lang="en-US" sz="800" dirty="0">
                  <a:solidFill>
                    <a:schemeClr val="tx1"/>
                  </a:solidFill>
                </a:rPr>
                <a:t>Catalog</a:t>
              </a:r>
            </a:p>
          </p:txBody>
        </p:sp>
        <p:sp>
          <p:nvSpPr>
            <p:cNvPr id="33" name="Rounded Rectangle 32"/>
            <p:cNvSpPr/>
            <p:nvPr/>
          </p:nvSpPr>
          <p:spPr>
            <a:xfrm>
              <a:off x="4616834" y="4742013"/>
              <a:ext cx="1204709" cy="749676"/>
            </a:xfrm>
            <a:prstGeom prst="roundRect">
              <a:avLst/>
            </a:prstGeom>
            <a:solidFill>
              <a:srgbClr val="AFB2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Catalog Data</a:t>
              </a:r>
            </a:p>
          </p:txBody>
        </p:sp>
        <p:sp>
          <p:nvSpPr>
            <p:cNvPr id="34" name="Rounded Rectangle 33"/>
            <p:cNvSpPr/>
            <p:nvPr/>
          </p:nvSpPr>
          <p:spPr>
            <a:xfrm>
              <a:off x="6055592" y="3609862"/>
              <a:ext cx="1204709" cy="749676"/>
            </a:xfrm>
            <a:prstGeom prst="round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Video</a:t>
              </a:r>
            </a:p>
            <a:p>
              <a:pPr algn="ctr"/>
              <a:r>
                <a:rPr lang="en-US" sz="900" dirty="0">
                  <a:solidFill>
                    <a:schemeClr val="tx1"/>
                  </a:solidFill>
                </a:rPr>
                <a:t>Conf</a:t>
              </a:r>
            </a:p>
          </p:txBody>
        </p:sp>
        <p:sp>
          <p:nvSpPr>
            <p:cNvPr id="35" name="Rounded Rectangle 34"/>
            <p:cNvSpPr/>
            <p:nvPr/>
          </p:nvSpPr>
          <p:spPr>
            <a:xfrm>
              <a:off x="7494378" y="3617499"/>
              <a:ext cx="1204709" cy="749676"/>
            </a:xfrm>
            <a:prstGeom prst="roundRect">
              <a:avLst/>
            </a:prstGeom>
            <a:solidFill>
              <a:srgbClr val="25D9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err="1">
                  <a:solidFill>
                    <a:schemeClr val="tx1"/>
                  </a:solidFill>
                </a:rPr>
                <a:t>Collab</a:t>
              </a:r>
              <a:endParaRPr lang="en-US" sz="800" dirty="0">
                <a:solidFill>
                  <a:schemeClr val="tx1"/>
                </a:solidFill>
              </a:endParaRPr>
            </a:p>
          </p:txBody>
        </p:sp>
        <p:sp>
          <p:nvSpPr>
            <p:cNvPr id="36" name="Rounded Rectangle 35"/>
            <p:cNvSpPr/>
            <p:nvPr/>
          </p:nvSpPr>
          <p:spPr>
            <a:xfrm>
              <a:off x="4616834" y="3617499"/>
              <a:ext cx="1204709" cy="749676"/>
            </a:xfrm>
            <a:prstGeom prst="roundRect">
              <a:avLst/>
            </a:prstGeom>
            <a:solidFill>
              <a:srgbClr val="8F001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solidFill>
                </a:rPr>
                <a:t>Office Apps</a:t>
              </a:r>
            </a:p>
          </p:txBody>
        </p:sp>
        <p:sp>
          <p:nvSpPr>
            <p:cNvPr id="37" name="Rounded Rectangle 36"/>
            <p:cNvSpPr/>
            <p:nvPr/>
          </p:nvSpPr>
          <p:spPr>
            <a:xfrm>
              <a:off x="6055592" y="2485348"/>
              <a:ext cx="1204709" cy="749676"/>
            </a:xfrm>
            <a:prstGeom prst="roundRect">
              <a:avLst/>
            </a:prstGeom>
            <a:solidFill>
              <a:srgbClr val="00C8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Records</a:t>
              </a:r>
            </a:p>
            <a:p>
              <a:pPr algn="ctr"/>
              <a:r>
                <a:rPr lang="en-US" sz="900" dirty="0">
                  <a:solidFill>
                    <a:schemeClr val="tx1"/>
                  </a:solidFill>
                </a:rPr>
                <a:t>Mgmt</a:t>
              </a:r>
            </a:p>
          </p:txBody>
        </p:sp>
        <p:sp>
          <p:nvSpPr>
            <p:cNvPr id="38" name="Rounded Rectangle 37"/>
            <p:cNvSpPr/>
            <p:nvPr/>
          </p:nvSpPr>
          <p:spPr>
            <a:xfrm>
              <a:off x="7494378" y="2492985"/>
              <a:ext cx="1204709" cy="749676"/>
            </a:xfrm>
            <a:prstGeom prst="roundRect">
              <a:avLst/>
            </a:prstGeom>
            <a:solidFill>
              <a:srgbClr val="FF838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Doc</a:t>
              </a:r>
            </a:p>
            <a:p>
              <a:pPr algn="ctr"/>
              <a:r>
                <a:rPr lang="en-US" sz="800" dirty="0">
                  <a:solidFill>
                    <a:schemeClr val="tx1"/>
                  </a:solidFill>
                </a:rPr>
                <a:t>Mgmt B</a:t>
              </a:r>
            </a:p>
          </p:txBody>
        </p:sp>
        <p:sp>
          <p:nvSpPr>
            <p:cNvPr id="39" name="Rounded Rectangle 38"/>
            <p:cNvSpPr/>
            <p:nvPr/>
          </p:nvSpPr>
          <p:spPr>
            <a:xfrm>
              <a:off x="4616834" y="2492985"/>
              <a:ext cx="1204709" cy="749676"/>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Doc</a:t>
              </a:r>
            </a:p>
            <a:p>
              <a:pPr algn="ctr"/>
              <a:r>
                <a:rPr lang="en-US" sz="900" dirty="0">
                  <a:solidFill>
                    <a:schemeClr val="tx1"/>
                  </a:solidFill>
                </a:rPr>
                <a:t>Mgmt A</a:t>
              </a:r>
            </a:p>
          </p:txBody>
        </p:sp>
        <p:sp>
          <p:nvSpPr>
            <p:cNvPr id="40" name="Rounded Rectangle 39"/>
            <p:cNvSpPr/>
            <p:nvPr/>
          </p:nvSpPr>
          <p:spPr>
            <a:xfrm>
              <a:off x="6055592" y="4734376"/>
              <a:ext cx="1204709" cy="749676"/>
            </a:xfrm>
            <a:prstGeom prst="roundRect">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solidFill>
                </a:rPr>
                <a:t>VOIP</a:t>
              </a:r>
            </a:p>
          </p:txBody>
        </p:sp>
        <p:sp>
          <p:nvSpPr>
            <p:cNvPr id="41" name="Rounded Rectangle 40"/>
            <p:cNvSpPr/>
            <p:nvPr/>
          </p:nvSpPr>
          <p:spPr>
            <a:xfrm>
              <a:off x="7494378" y="4742013"/>
              <a:ext cx="1204709" cy="749676"/>
            </a:xfrm>
            <a:prstGeom prst="roundRect">
              <a:avLst/>
            </a:prstGeom>
            <a:solidFill>
              <a:srgbClr val="8700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Exec</a:t>
              </a:r>
            </a:p>
            <a:p>
              <a:pPr algn="ctr"/>
              <a:r>
                <a:rPr lang="en-US" sz="800" dirty="0">
                  <a:solidFill>
                    <a:schemeClr val="bg1"/>
                  </a:solidFill>
                </a:rPr>
                <a:t>Reports</a:t>
              </a:r>
            </a:p>
          </p:txBody>
        </p:sp>
        <p:sp>
          <p:nvSpPr>
            <p:cNvPr id="42" name="Rounded Rectangle 41"/>
            <p:cNvSpPr/>
            <p:nvPr/>
          </p:nvSpPr>
          <p:spPr>
            <a:xfrm>
              <a:off x="243034" y="2322948"/>
              <a:ext cx="2925490" cy="3305122"/>
            </a:xfrm>
            <a:prstGeom prst="roundRect">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endParaRPr>
            </a:p>
          </p:txBody>
        </p:sp>
        <p:sp>
          <p:nvSpPr>
            <p:cNvPr id="43" name="Rounded Rectangle 42"/>
            <p:cNvSpPr/>
            <p:nvPr/>
          </p:nvSpPr>
          <p:spPr>
            <a:xfrm>
              <a:off x="3168524" y="2322948"/>
              <a:ext cx="1403476" cy="2249052"/>
            </a:xfrm>
            <a:prstGeom prst="roundRect">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endParaRPr>
            </a:p>
          </p:txBody>
        </p:sp>
        <p:sp>
          <p:nvSpPr>
            <p:cNvPr id="44" name="Rounded Rectangle 43"/>
            <p:cNvSpPr/>
            <p:nvPr/>
          </p:nvSpPr>
          <p:spPr>
            <a:xfrm>
              <a:off x="3167918" y="4608948"/>
              <a:ext cx="2775682" cy="1019122"/>
            </a:xfrm>
            <a:prstGeom prst="roundRect">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tx1"/>
                </a:solidFill>
              </a:endParaRPr>
            </a:p>
          </p:txBody>
        </p:sp>
        <p:sp>
          <p:nvSpPr>
            <p:cNvPr id="45" name="Rounded Rectangle 44"/>
            <p:cNvSpPr/>
            <p:nvPr/>
          </p:nvSpPr>
          <p:spPr>
            <a:xfrm>
              <a:off x="4572000" y="2322948"/>
              <a:ext cx="1371600" cy="2286000"/>
            </a:xfrm>
            <a:prstGeom prst="roundRect">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endParaRPr>
            </a:p>
          </p:txBody>
        </p:sp>
        <p:sp>
          <p:nvSpPr>
            <p:cNvPr id="46" name="Rounded Rectangle 45"/>
            <p:cNvSpPr/>
            <p:nvPr/>
          </p:nvSpPr>
          <p:spPr>
            <a:xfrm>
              <a:off x="5993079" y="3429000"/>
              <a:ext cx="1371600" cy="2199070"/>
            </a:xfrm>
            <a:prstGeom prst="roundRect">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endParaRPr>
            </a:p>
          </p:txBody>
        </p:sp>
        <p:sp>
          <p:nvSpPr>
            <p:cNvPr id="47" name="Rounded Rectangle 46"/>
            <p:cNvSpPr/>
            <p:nvPr/>
          </p:nvSpPr>
          <p:spPr>
            <a:xfrm>
              <a:off x="5943600" y="2322948"/>
              <a:ext cx="1371600" cy="1106052"/>
            </a:xfrm>
            <a:prstGeom prst="roundRect">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endParaRPr>
            </a:p>
          </p:txBody>
        </p:sp>
        <p:sp>
          <p:nvSpPr>
            <p:cNvPr id="48" name="Rounded Rectangle 47"/>
            <p:cNvSpPr/>
            <p:nvPr/>
          </p:nvSpPr>
          <p:spPr>
            <a:xfrm>
              <a:off x="7396601" y="4522018"/>
              <a:ext cx="1371600" cy="1106052"/>
            </a:xfrm>
            <a:prstGeom prst="roundRect">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endParaRPr>
            </a:p>
          </p:txBody>
        </p:sp>
        <p:sp>
          <p:nvSpPr>
            <p:cNvPr id="49" name="Rounded Rectangle 48"/>
            <p:cNvSpPr/>
            <p:nvPr/>
          </p:nvSpPr>
          <p:spPr>
            <a:xfrm>
              <a:off x="5993079" y="3429000"/>
              <a:ext cx="2775682" cy="1019122"/>
            </a:xfrm>
            <a:prstGeom prst="roundRect">
              <a:avLst/>
            </a:prstGeom>
            <a:noFill/>
            <a:ln w="38100" cap="flat" cmpd="sng" algn="ctr">
              <a:solidFill>
                <a:schemeClr val="tx1"/>
              </a:solidFill>
              <a:prstDash val="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endParaRPr>
            </a:p>
          </p:txBody>
        </p:sp>
        <p:sp>
          <p:nvSpPr>
            <p:cNvPr id="50" name="Rounded Rectangle 49"/>
            <p:cNvSpPr/>
            <p:nvPr/>
          </p:nvSpPr>
          <p:spPr>
            <a:xfrm>
              <a:off x="7391705" y="2322948"/>
              <a:ext cx="1371600" cy="1106052"/>
            </a:xfrm>
            <a:prstGeom prst="roundRect">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tx1"/>
                </a:solidFill>
              </a:endParaRPr>
            </a:p>
          </p:txBody>
        </p:sp>
      </p:grpSp>
      <p:grpSp>
        <p:nvGrpSpPr>
          <p:cNvPr id="51" name="Group 97"/>
          <p:cNvGrpSpPr/>
          <p:nvPr/>
        </p:nvGrpSpPr>
        <p:grpSpPr>
          <a:xfrm>
            <a:off x="4648200" y="4648200"/>
            <a:ext cx="3886200" cy="1604132"/>
            <a:chOff x="1185164" y="1368044"/>
            <a:chExt cx="6707385" cy="1604132"/>
          </a:xfrm>
        </p:grpSpPr>
        <p:grpSp>
          <p:nvGrpSpPr>
            <p:cNvPr id="52" name="Group 96"/>
            <p:cNvGrpSpPr/>
            <p:nvPr/>
          </p:nvGrpSpPr>
          <p:grpSpPr>
            <a:xfrm>
              <a:off x="1185164" y="2752720"/>
              <a:ext cx="6707385" cy="219456"/>
              <a:chOff x="1185164" y="2752720"/>
              <a:chExt cx="6707385" cy="219456"/>
            </a:xfrm>
          </p:grpSpPr>
          <p:sp>
            <p:nvSpPr>
              <p:cNvPr id="119" name="Rounded Rectangle 118"/>
              <p:cNvSpPr/>
              <p:nvPr/>
            </p:nvSpPr>
            <p:spPr>
              <a:xfrm>
                <a:off x="1185164" y="2755900"/>
                <a:ext cx="171449" cy="216276"/>
              </a:xfrm>
              <a:prstGeom prst="roundRect">
                <a:avLst/>
              </a:prstGeom>
              <a:solidFill>
                <a:srgbClr val="BCBF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20" name="Rounded Rectangle 119"/>
              <p:cNvSpPr/>
              <p:nvPr/>
            </p:nvSpPr>
            <p:spPr>
              <a:xfrm>
                <a:off x="1511389" y="2755900"/>
                <a:ext cx="171449" cy="216276"/>
              </a:xfrm>
              <a:prstGeom prst="roundRect">
                <a:avLst/>
              </a:prstGeom>
              <a:solidFill>
                <a:srgbClr val="BCBF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21" name="Rounded Rectangle 120"/>
              <p:cNvSpPr/>
              <p:nvPr/>
            </p:nvSpPr>
            <p:spPr>
              <a:xfrm>
                <a:off x="1837614" y="2755900"/>
                <a:ext cx="171449" cy="216276"/>
              </a:xfrm>
              <a:prstGeom prst="roundRect">
                <a:avLst/>
              </a:prstGeom>
              <a:solidFill>
                <a:srgbClr val="BCBF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22" name="Rounded Rectangle 121"/>
              <p:cNvSpPr/>
              <p:nvPr/>
            </p:nvSpPr>
            <p:spPr>
              <a:xfrm>
                <a:off x="2163839" y="2755900"/>
                <a:ext cx="171449" cy="216276"/>
              </a:xfrm>
              <a:prstGeom prst="roundRect">
                <a:avLst/>
              </a:prstGeom>
              <a:solidFill>
                <a:srgbClr val="BCBF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23" name="Rounded Rectangle 122"/>
              <p:cNvSpPr/>
              <p:nvPr/>
            </p:nvSpPr>
            <p:spPr>
              <a:xfrm>
                <a:off x="2490064" y="2755900"/>
                <a:ext cx="171449" cy="216276"/>
              </a:xfrm>
              <a:prstGeom prst="roundRect">
                <a:avLst/>
              </a:prstGeom>
              <a:solidFill>
                <a:srgbClr val="A3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24" name="Rounded Rectangle 123"/>
              <p:cNvSpPr/>
              <p:nvPr/>
            </p:nvSpPr>
            <p:spPr>
              <a:xfrm>
                <a:off x="2816289" y="2755900"/>
                <a:ext cx="171449" cy="216276"/>
              </a:xfrm>
              <a:prstGeom prst="roundRect">
                <a:avLst/>
              </a:prstGeom>
              <a:solidFill>
                <a:srgbClr val="A3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25" name="Rounded Rectangle 124"/>
              <p:cNvSpPr/>
              <p:nvPr/>
            </p:nvSpPr>
            <p:spPr>
              <a:xfrm>
                <a:off x="3142514" y="2755900"/>
                <a:ext cx="171449" cy="216276"/>
              </a:xfrm>
              <a:prstGeom prst="roundRect">
                <a:avLst/>
              </a:prstGeom>
              <a:solidFill>
                <a:srgbClr val="8F001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26" name="Rounded Rectangle 125"/>
              <p:cNvSpPr/>
              <p:nvPr/>
            </p:nvSpPr>
            <p:spPr>
              <a:xfrm>
                <a:off x="3468739" y="2755900"/>
                <a:ext cx="171449" cy="216276"/>
              </a:xfrm>
              <a:prstGeom prst="roundRect">
                <a:avLst/>
              </a:prstGeom>
              <a:solidFill>
                <a:srgbClr val="8F001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27" name="Rounded Rectangle 126"/>
              <p:cNvSpPr/>
              <p:nvPr/>
            </p:nvSpPr>
            <p:spPr>
              <a:xfrm>
                <a:off x="3794964" y="2752720"/>
                <a:ext cx="173736" cy="219456"/>
              </a:xfrm>
              <a:prstGeom prst="round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28" name="Rounded Rectangle 127"/>
              <p:cNvSpPr/>
              <p:nvPr/>
            </p:nvSpPr>
            <p:spPr>
              <a:xfrm>
                <a:off x="4123476" y="2752720"/>
                <a:ext cx="173736" cy="219456"/>
              </a:xfrm>
              <a:prstGeom prst="round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29" name="Rounded Rectangle 128"/>
              <p:cNvSpPr/>
              <p:nvPr/>
            </p:nvSpPr>
            <p:spPr>
              <a:xfrm>
                <a:off x="4451988" y="2752720"/>
                <a:ext cx="173736" cy="219456"/>
              </a:xfrm>
              <a:prstGeom prst="round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30" name="Rounded Rectangle 129"/>
              <p:cNvSpPr/>
              <p:nvPr/>
            </p:nvSpPr>
            <p:spPr>
              <a:xfrm>
                <a:off x="4780500" y="2752720"/>
                <a:ext cx="173736" cy="219456"/>
              </a:xfrm>
              <a:prstGeom prst="round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31" name="Rounded Rectangle 130"/>
              <p:cNvSpPr/>
              <p:nvPr/>
            </p:nvSpPr>
            <p:spPr>
              <a:xfrm>
                <a:off x="5109012" y="2752720"/>
                <a:ext cx="173736" cy="219456"/>
              </a:xfrm>
              <a:prstGeom prst="round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32" name="Rounded Rectangle 131"/>
              <p:cNvSpPr/>
              <p:nvPr/>
            </p:nvSpPr>
            <p:spPr>
              <a:xfrm>
                <a:off x="5437524" y="2752720"/>
                <a:ext cx="171449" cy="216276"/>
              </a:xfrm>
              <a:prstGeom prst="round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33" name="Rounded Rectangle 132"/>
              <p:cNvSpPr/>
              <p:nvPr/>
            </p:nvSpPr>
            <p:spPr>
              <a:xfrm>
                <a:off x="5763749" y="2752720"/>
                <a:ext cx="171449" cy="216276"/>
              </a:xfrm>
              <a:prstGeom prst="roundRect">
                <a:avLst/>
              </a:prstGeom>
              <a:solidFill>
                <a:srgbClr val="8700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34" name="Rounded Rectangle 133"/>
              <p:cNvSpPr/>
              <p:nvPr/>
            </p:nvSpPr>
            <p:spPr>
              <a:xfrm>
                <a:off x="6089974" y="2752720"/>
                <a:ext cx="171449" cy="216276"/>
              </a:xfrm>
              <a:prstGeom prst="roundRect">
                <a:avLst/>
              </a:prstGeom>
              <a:solidFill>
                <a:srgbClr val="8700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35" name="Rounded Rectangle 134"/>
              <p:cNvSpPr/>
              <p:nvPr/>
            </p:nvSpPr>
            <p:spPr>
              <a:xfrm>
                <a:off x="6416199" y="2752720"/>
                <a:ext cx="171449" cy="216276"/>
              </a:xfrm>
              <a:prstGeom prst="roundRect">
                <a:avLst/>
              </a:prstGeom>
              <a:solidFill>
                <a:srgbClr val="A3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36" name="Rounded Rectangle 135"/>
              <p:cNvSpPr/>
              <p:nvPr/>
            </p:nvSpPr>
            <p:spPr>
              <a:xfrm>
                <a:off x="6742424" y="2752720"/>
                <a:ext cx="171449" cy="216276"/>
              </a:xfrm>
              <a:prstGeom prst="roundRect">
                <a:avLst/>
              </a:prstGeom>
              <a:solidFill>
                <a:srgbClr val="A3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37" name="Rounded Rectangle 136"/>
              <p:cNvSpPr/>
              <p:nvPr/>
            </p:nvSpPr>
            <p:spPr>
              <a:xfrm>
                <a:off x="7068649" y="2752720"/>
                <a:ext cx="171449" cy="216276"/>
              </a:xfrm>
              <a:prstGeom prst="round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38" name="Rounded Rectangle 137"/>
              <p:cNvSpPr/>
              <p:nvPr/>
            </p:nvSpPr>
            <p:spPr>
              <a:xfrm>
                <a:off x="7394874" y="2752720"/>
                <a:ext cx="171449" cy="216276"/>
              </a:xfrm>
              <a:prstGeom prst="roundRect">
                <a:avLst/>
              </a:prstGeom>
              <a:solidFill>
                <a:srgbClr val="A3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39" name="Rounded Rectangle 138"/>
              <p:cNvSpPr/>
              <p:nvPr/>
            </p:nvSpPr>
            <p:spPr>
              <a:xfrm>
                <a:off x="7721100" y="2752720"/>
                <a:ext cx="171449" cy="216276"/>
              </a:xfrm>
              <a:prstGeom prst="roundRect">
                <a:avLst/>
              </a:prstGeom>
              <a:solidFill>
                <a:srgbClr val="A3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grpSp>
        <p:grpSp>
          <p:nvGrpSpPr>
            <p:cNvPr id="53" name="Group 95"/>
            <p:cNvGrpSpPr/>
            <p:nvPr/>
          </p:nvGrpSpPr>
          <p:grpSpPr>
            <a:xfrm>
              <a:off x="1185164" y="2291162"/>
              <a:ext cx="6707385" cy="219456"/>
              <a:chOff x="1185164" y="2298700"/>
              <a:chExt cx="6707385" cy="219456"/>
            </a:xfrm>
          </p:grpSpPr>
          <p:sp>
            <p:nvSpPr>
              <p:cNvPr id="98" name="Rounded Rectangle 97"/>
              <p:cNvSpPr/>
              <p:nvPr/>
            </p:nvSpPr>
            <p:spPr>
              <a:xfrm>
                <a:off x="2167271" y="2298700"/>
                <a:ext cx="173736" cy="219456"/>
              </a:xfrm>
              <a:prstGeom prst="roundRect">
                <a:avLst/>
              </a:prstGeom>
              <a:solidFill>
                <a:srgbClr val="6C6C6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99" name="Rounded Rectangle 98"/>
              <p:cNvSpPr/>
              <p:nvPr/>
            </p:nvSpPr>
            <p:spPr>
              <a:xfrm>
                <a:off x="1185164" y="2298700"/>
                <a:ext cx="173736" cy="219456"/>
              </a:xfrm>
              <a:prstGeom prst="round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100" name="Rounded Rectangle 99"/>
              <p:cNvSpPr/>
              <p:nvPr/>
            </p:nvSpPr>
            <p:spPr>
              <a:xfrm>
                <a:off x="2494640" y="2298700"/>
                <a:ext cx="173736" cy="219456"/>
              </a:xfrm>
              <a:prstGeom prst="round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01" name="Rounded Rectangle 100"/>
              <p:cNvSpPr/>
              <p:nvPr/>
            </p:nvSpPr>
            <p:spPr>
              <a:xfrm>
                <a:off x="2822009" y="2298700"/>
                <a:ext cx="173736" cy="219456"/>
              </a:xfrm>
              <a:prstGeom prst="round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02" name="Rounded Rectangle 101"/>
              <p:cNvSpPr/>
              <p:nvPr/>
            </p:nvSpPr>
            <p:spPr>
              <a:xfrm>
                <a:off x="3149378" y="2298700"/>
                <a:ext cx="173736" cy="219456"/>
              </a:xfrm>
              <a:prstGeom prst="roundRect">
                <a:avLst/>
              </a:prstGeom>
              <a:solidFill>
                <a:srgbClr val="A5E5E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03" name="Rounded Rectangle 102"/>
              <p:cNvSpPr/>
              <p:nvPr/>
            </p:nvSpPr>
            <p:spPr>
              <a:xfrm>
                <a:off x="3476747" y="2298700"/>
                <a:ext cx="173736" cy="219456"/>
              </a:xfrm>
              <a:prstGeom prst="round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04" name="Rounded Rectangle 103"/>
              <p:cNvSpPr/>
              <p:nvPr/>
            </p:nvSpPr>
            <p:spPr>
              <a:xfrm>
                <a:off x="3804116" y="2298700"/>
                <a:ext cx="173736" cy="219456"/>
              </a:xfrm>
              <a:prstGeom prst="round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05" name="Rounded Rectangle 104"/>
              <p:cNvSpPr/>
              <p:nvPr/>
            </p:nvSpPr>
            <p:spPr>
              <a:xfrm>
                <a:off x="1512533" y="2298700"/>
                <a:ext cx="173736" cy="219456"/>
              </a:xfrm>
              <a:prstGeom prst="roundRect">
                <a:avLst/>
              </a:prstGeom>
              <a:solidFill>
                <a:srgbClr val="FF838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106" name="Rounded Rectangle 105"/>
              <p:cNvSpPr/>
              <p:nvPr/>
            </p:nvSpPr>
            <p:spPr>
              <a:xfrm>
                <a:off x="1839902" y="2298700"/>
                <a:ext cx="173736" cy="219456"/>
              </a:xfrm>
              <a:prstGeom prst="roundRect">
                <a:avLst/>
              </a:prstGeom>
              <a:solidFill>
                <a:srgbClr val="FF838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107" name="Rounded Rectangle 106"/>
              <p:cNvSpPr/>
              <p:nvPr/>
            </p:nvSpPr>
            <p:spPr>
              <a:xfrm>
                <a:off x="4131485" y="2298700"/>
                <a:ext cx="173736" cy="219456"/>
              </a:xfrm>
              <a:prstGeom prst="roundRect">
                <a:avLst/>
              </a:prstGeom>
              <a:solidFill>
                <a:srgbClr val="FF838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108" name="Rounded Rectangle 107"/>
              <p:cNvSpPr/>
              <p:nvPr/>
            </p:nvSpPr>
            <p:spPr>
              <a:xfrm>
                <a:off x="4458854" y="2298700"/>
                <a:ext cx="173736" cy="219456"/>
              </a:xfrm>
              <a:prstGeom prst="roundRect">
                <a:avLst/>
              </a:prstGeom>
              <a:solidFill>
                <a:srgbClr val="FF838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109" name="Rounded Rectangle 108"/>
              <p:cNvSpPr/>
              <p:nvPr/>
            </p:nvSpPr>
            <p:spPr>
              <a:xfrm>
                <a:off x="4786223" y="2298700"/>
                <a:ext cx="173736" cy="219456"/>
              </a:xfrm>
              <a:prstGeom prst="round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110" name="Rounded Rectangle 109"/>
              <p:cNvSpPr/>
              <p:nvPr/>
            </p:nvSpPr>
            <p:spPr>
              <a:xfrm>
                <a:off x="5113592" y="2298700"/>
                <a:ext cx="173736" cy="219456"/>
              </a:xfrm>
              <a:prstGeom prst="round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111" name="Rounded Rectangle 110"/>
              <p:cNvSpPr/>
              <p:nvPr/>
            </p:nvSpPr>
            <p:spPr>
              <a:xfrm>
                <a:off x="5440961" y="2298700"/>
                <a:ext cx="173736" cy="219456"/>
              </a:xfrm>
              <a:prstGeom prst="roundRect">
                <a:avLst/>
              </a:prstGeom>
              <a:solidFill>
                <a:srgbClr val="BCBF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112" name="Rounded Rectangle 111"/>
              <p:cNvSpPr/>
              <p:nvPr/>
            </p:nvSpPr>
            <p:spPr>
              <a:xfrm>
                <a:off x="5768330" y="2298700"/>
                <a:ext cx="173736" cy="219456"/>
              </a:xfrm>
              <a:prstGeom prst="roundRect">
                <a:avLst/>
              </a:prstGeom>
              <a:solidFill>
                <a:srgbClr val="BCBF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113" name="Rounded Rectangle 112"/>
              <p:cNvSpPr/>
              <p:nvPr/>
            </p:nvSpPr>
            <p:spPr>
              <a:xfrm>
                <a:off x="6095699" y="2301880"/>
                <a:ext cx="171449" cy="216276"/>
              </a:xfrm>
              <a:prstGeom prst="roundRect">
                <a:avLst/>
              </a:prstGeom>
              <a:solidFill>
                <a:srgbClr val="A3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14" name="Rounded Rectangle 113"/>
              <p:cNvSpPr/>
              <p:nvPr/>
            </p:nvSpPr>
            <p:spPr>
              <a:xfrm>
                <a:off x="6420781" y="2301880"/>
                <a:ext cx="171449" cy="216276"/>
              </a:xfrm>
              <a:prstGeom prst="roundRect">
                <a:avLst/>
              </a:prstGeom>
              <a:solidFill>
                <a:srgbClr val="A3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15" name="Rounded Rectangle 114"/>
              <p:cNvSpPr/>
              <p:nvPr/>
            </p:nvSpPr>
            <p:spPr>
              <a:xfrm>
                <a:off x="6745863" y="2301880"/>
                <a:ext cx="171449" cy="216276"/>
              </a:xfrm>
              <a:prstGeom prst="roundRect">
                <a:avLst/>
              </a:prstGeom>
              <a:solidFill>
                <a:srgbClr val="A5E5E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16" name="Rounded Rectangle 115"/>
              <p:cNvSpPr/>
              <p:nvPr/>
            </p:nvSpPr>
            <p:spPr>
              <a:xfrm>
                <a:off x="7070945" y="2301880"/>
                <a:ext cx="171449" cy="216276"/>
              </a:xfrm>
              <a:prstGeom prst="roundRect">
                <a:avLst/>
              </a:prstGeom>
              <a:solidFill>
                <a:srgbClr val="A5E5E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17" name="Rounded Rectangle 116"/>
              <p:cNvSpPr/>
              <p:nvPr/>
            </p:nvSpPr>
            <p:spPr>
              <a:xfrm>
                <a:off x="7396027" y="2301880"/>
                <a:ext cx="171449" cy="216276"/>
              </a:xfrm>
              <a:prstGeom prst="roundRect">
                <a:avLst/>
              </a:prstGeom>
              <a:solidFill>
                <a:srgbClr val="A3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18" name="Rounded Rectangle 117"/>
              <p:cNvSpPr/>
              <p:nvPr/>
            </p:nvSpPr>
            <p:spPr>
              <a:xfrm>
                <a:off x="7721100" y="2301880"/>
                <a:ext cx="171449" cy="216276"/>
              </a:xfrm>
              <a:prstGeom prst="roundRect">
                <a:avLst/>
              </a:prstGeom>
              <a:solidFill>
                <a:srgbClr val="A3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grpSp>
        <p:grpSp>
          <p:nvGrpSpPr>
            <p:cNvPr id="54" name="Group 92"/>
            <p:cNvGrpSpPr/>
            <p:nvPr/>
          </p:nvGrpSpPr>
          <p:grpSpPr>
            <a:xfrm>
              <a:off x="1185164" y="1368044"/>
              <a:ext cx="6707385" cy="219456"/>
              <a:chOff x="1185164" y="1368044"/>
              <a:chExt cx="6707385" cy="219456"/>
            </a:xfrm>
          </p:grpSpPr>
          <p:sp>
            <p:nvSpPr>
              <p:cNvPr id="77" name="Rounded Rectangle 76"/>
              <p:cNvSpPr/>
              <p:nvPr/>
            </p:nvSpPr>
            <p:spPr>
              <a:xfrm>
                <a:off x="1185164" y="1368044"/>
                <a:ext cx="173736" cy="219456"/>
              </a:xfrm>
              <a:prstGeom prst="roundRect">
                <a:avLst/>
              </a:prstGeom>
              <a:solidFill>
                <a:srgbClr val="6C6C6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78" name="Rounded Rectangle 77"/>
              <p:cNvSpPr/>
              <p:nvPr/>
            </p:nvSpPr>
            <p:spPr>
              <a:xfrm>
                <a:off x="1512533" y="1368044"/>
                <a:ext cx="173736" cy="219456"/>
              </a:xfrm>
              <a:prstGeom prst="roundRect">
                <a:avLst/>
              </a:prstGeom>
              <a:solidFill>
                <a:srgbClr val="6C6C6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79" name="Rounded Rectangle 78"/>
              <p:cNvSpPr/>
              <p:nvPr/>
            </p:nvSpPr>
            <p:spPr>
              <a:xfrm>
                <a:off x="1839902" y="1368044"/>
                <a:ext cx="173736" cy="219456"/>
              </a:xfrm>
              <a:prstGeom prst="roundRect">
                <a:avLst/>
              </a:prstGeom>
              <a:solidFill>
                <a:srgbClr val="A5E5E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80" name="Rounded Rectangle 79"/>
              <p:cNvSpPr/>
              <p:nvPr/>
            </p:nvSpPr>
            <p:spPr>
              <a:xfrm>
                <a:off x="2167271" y="1368044"/>
                <a:ext cx="173736" cy="219456"/>
              </a:xfrm>
              <a:prstGeom prst="roundRect">
                <a:avLst/>
              </a:prstGeom>
              <a:solidFill>
                <a:srgbClr val="A5E5E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81" name="Rounded Rectangle 80"/>
              <p:cNvSpPr/>
              <p:nvPr/>
            </p:nvSpPr>
            <p:spPr>
              <a:xfrm>
                <a:off x="2494640" y="1368044"/>
                <a:ext cx="173736" cy="219456"/>
              </a:xfrm>
              <a:prstGeom prst="roundRect">
                <a:avLst/>
              </a:prstGeom>
              <a:solidFill>
                <a:srgbClr val="A5E5E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82" name="Rounded Rectangle 81"/>
              <p:cNvSpPr/>
              <p:nvPr/>
            </p:nvSpPr>
            <p:spPr>
              <a:xfrm>
                <a:off x="2822009" y="1368044"/>
                <a:ext cx="173736" cy="219456"/>
              </a:xfrm>
              <a:prstGeom prst="roundRect">
                <a:avLst/>
              </a:prstGeom>
              <a:solidFill>
                <a:srgbClr val="D457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83" name="Rounded Rectangle 82"/>
              <p:cNvSpPr/>
              <p:nvPr/>
            </p:nvSpPr>
            <p:spPr>
              <a:xfrm>
                <a:off x="3149378" y="1371224"/>
                <a:ext cx="171449" cy="216276"/>
              </a:xfrm>
              <a:prstGeom prst="roundRect">
                <a:avLst/>
              </a:prstGeom>
              <a:solidFill>
                <a:srgbClr val="6C6C6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84" name="Rounded Rectangle 83"/>
              <p:cNvSpPr/>
              <p:nvPr/>
            </p:nvSpPr>
            <p:spPr>
              <a:xfrm>
                <a:off x="3474460" y="1371224"/>
                <a:ext cx="171449" cy="216276"/>
              </a:xfrm>
              <a:prstGeom prst="roundRect">
                <a:avLst/>
              </a:prstGeom>
              <a:solidFill>
                <a:srgbClr val="FF838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85" name="Rounded Rectangle 84"/>
              <p:cNvSpPr/>
              <p:nvPr/>
            </p:nvSpPr>
            <p:spPr>
              <a:xfrm>
                <a:off x="3799542" y="1371224"/>
                <a:ext cx="171449" cy="216276"/>
              </a:xfrm>
              <a:prstGeom prst="roundRect">
                <a:avLst/>
              </a:prstGeom>
              <a:solidFill>
                <a:srgbClr val="FF838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86" name="Rounded Rectangle 85"/>
              <p:cNvSpPr/>
              <p:nvPr/>
            </p:nvSpPr>
            <p:spPr>
              <a:xfrm>
                <a:off x="4124624" y="1371224"/>
                <a:ext cx="171449" cy="216276"/>
              </a:xfrm>
              <a:prstGeom prst="roundRect">
                <a:avLst/>
              </a:prstGeom>
              <a:solidFill>
                <a:srgbClr val="FF838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87" name="Rounded Rectangle 86"/>
              <p:cNvSpPr/>
              <p:nvPr/>
            </p:nvSpPr>
            <p:spPr>
              <a:xfrm>
                <a:off x="4449706" y="1371224"/>
                <a:ext cx="171449" cy="216276"/>
              </a:xfrm>
              <a:prstGeom prst="roundRect">
                <a:avLst/>
              </a:prstGeom>
              <a:solidFill>
                <a:srgbClr val="A3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88" name="Rounded Rectangle 87"/>
              <p:cNvSpPr/>
              <p:nvPr/>
            </p:nvSpPr>
            <p:spPr>
              <a:xfrm>
                <a:off x="4774788" y="1371224"/>
                <a:ext cx="171449" cy="216276"/>
              </a:xfrm>
              <a:prstGeom prst="roundRect">
                <a:avLst/>
              </a:prstGeom>
              <a:solidFill>
                <a:srgbClr val="A3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89" name="Rounded Rectangle 88"/>
              <p:cNvSpPr/>
              <p:nvPr/>
            </p:nvSpPr>
            <p:spPr>
              <a:xfrm>
                <a:off x="5099870" y="1368044"/>
                <a:ext cx="173736" cy="219456"/>
              </a:xfrm>
              <a:prstGeom prst="round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90" name="Rounded Rectangle 89"/>
              <p:cNvSpPr/>
              <p:nvPr/>
            </p:nvSpPr>
            <p:spPr>
              <a:xfrm>
                <a:off x="5427239" y="1368044"/>
                <a:ext cx="173736" cy="219456"/>
              </a:xfrm>
              <a:prstGeom prst="round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91" name="Rounded Rectangle 90"/>
              <p:cNvSpPr/>
              <p:nvPr/>
            </p:nvSpPr>
            <p:spPr>
              <a:xfrm>
                <a:off x="5754608" y="1368044"/>
                <a:ext cx="173736" cy="219456"/>
              </a:xfrm>
              <a:prstGeom prst="roundRect">
                <a:avLst/>
              </a:prstGeom>
              <a:solidFill>
                <a:srgbClr val="BCBF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92" name="Rounded Rectangle 91"/>
              <p:cNvSpPr/>
              <p:nvPr/>
            </p:nvSpPr>
            <p:spPr>
              <a:xfrm>
                <a:off x="6081977" y="1368044"/>
                <a:ext cx="173736" cy="219456"/>
              </a:xfrm>
              <a:prstGeom prst="roundRect">
                <a:avLst/>
              </a:prstGeom>
              <a:solidFill>
                <a:srgbClr val="BCBF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93" name="Rounded Rectangle 92"/>
              <p:cNvSpPr/>
              <p:nvPr/>
            </p:nvSpPr>
            <p:spPr>
              <a:xfrm>
                <a:off x="6409346" y="1368044"/>
                <a:ext cx="173736" cy="219456"/>
              </a:xfrm>
              <a:prstGeom prst="roundRect">
                <a:avLst/>
              </a:prstGeom>
              <a:solidFill>
                <a:srgbClr val="BCBF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94" name="Rounded Rectangle 93"/>
              <p:cNvSpPr/>
              <p:nvPr/>
            </p:nvSpPr>
            <p:spPr>
              <a:xfrm>
                <a:off x="6736715" y="1368044"/>
                <a:ext cx="173736" cy="219456"/>
              </a:xfrm>
              <a:prstGeom prst="roundRect">
                <a:avLst/>
              </a:prstGeom>
              <a:solidFill>
                <a:srgbClr val="8700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95" name="Rounded Rectangle 94"/>
              <p:cNvSpPr/>
              <p:nvPr/>
            </p:nvSpPr>
            <p:spPr>
              <a:xfrm>
                <a:off x="7064084" y="1368044"/>
                <a:ext cx="173736" cy="219456"/>
              </a:xfrm>
              <a:prstGeom prst="roundRect">
                <a:avLst/>
              </a:prstGeom>
              <a:solidFill>
                <a:srgbClr val="8700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96" name="Rounded Rectangle 95"/>
              <p:cNvSpPr/>
              <p:nvPr/>
            </p:nvSpPr>
            <p:spPr>
              <a:xfrm>
                <a:off x="7391453" y="1368044"/>
                <a:ext cx="173736" cy="219456"/>
              </a:xfrm>
              <a:prstGeom prst="roundRect">
                <a:avLst/>
              </a:prstGeom>
              <a:solidFill>
                <a:srgbClr val="8700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97" name="Rounded Rectangle 96"/>
              <p:cNvSpPr/>
              <p:nvPr/>
            </p:nvSpPr>
            <p:spPr>
              <a:xfrm>
                <a:off x="7718813" y="1368044"/>
                <a:ext cx="173736" cy="219456"/>
              </a:xfrm>
              <a:prstGeom prst="roundRect">
                <a:avLst/>
              </a:prstGeom>
              <a:solidFill>
                <a:srgbClr val="8700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grpSp>
        <p:grpSp>
          <p:nvGrpSpPr>
            <p:cNvPr id="55" name="Group 94"/>
            <p:cNvGrpSpPr/>
            <p:nvPr/>
          </p:nvGrpSpPr>
          <p:grpSpPr>
            <a:xfrm>
              <a:off x="1185164" y="1829603"/>
              <a:ext cx="6707385" cy="219456"/>
              <a:chOff x="1185164" y="1866900"/>
              <a:chExt cx="6707385" cy="219456"/>
            </a:xfrm>
          </p:grpSpPr>
          <p:sp>
            <p:nvSpPr>
              <p:cNvPr id="56" name="Rounded Rectangle 55"/>
              <p:cNvSpPr/>
              <p:nvPr/>
            </p:nvSpPr>
            <p:spPr>
              <a:xfrm>
                <a:off x="1185164" y="1866900"/>
                <a:ext cx="173736" cy="219456"/>
              </a:xfrm>
              <a:prstGeom prst="roundRect">
                <a:avLst/>
              </a:prstGeom>
              <a:solidFill>
                <a:srgbClr val="8F001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57" name="Rounded Rectangle 56"/>
              <p:cNvSpPr/>
              <p:nvPr/>
            </p:nvSpPr>
            <p:spPr>
              <a:xfrm>
                <a:off x="1512418" y="1866900"/>
                <a:ext cx="173736" cy="219456"/>
              </a:xfrm>
              <a:prstGeom prst="roundRect">
                <a:avLst/>
              </a:prstGeom>
              <a:solidFill>
                <a:srgbClr val="8F001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58" name="Rounded Rectangle 57"/>
              <p:cNvSpPr/>
              <p:nvPr/>
            </p:nvSpPr>
            <p:spPr>
              <a:xfrm>
                <a:off x="1839672" y="1866900"/>
                <a:ext cx="173736" cy="219456"/>
              </a:xfrm>
              <a:prstGeom prst="round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59" name="Rounded Rectangle 58"/>
              <p:cNvSpPr/>
              <p:nvPr/>
            </p:nvSpPr>
            <p:spPr>
              <a:xfrm>
                <a:off x="2166926" y="1866900"/>
                <a:ext cx="173736" cy="219456"/>
              </a:xfrm>
              <a:prstGeom prst="round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60" name="Rounded Rectangle 59"/>
              <p:cNvSpPr/>
              <p:nvPr/>
            </p:nvSpPr>
            <p:spPr>
              <a:xfrm>
                <a:off x="2494180" y="1866900"/>
                <a:ext cx="173736" cy="219456"/>
              </a:xfrm>
              <a:prstGeom prst="round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61" name="Rounded Rectangle 60"/>
              <p:cNvSpPr/>
              <p:nvPr/>
            </p:nvSpPr>
            <p:spPr>
              <a:xfrm>
                <a:off x="2821434" y="1870080"/>
                <a:ext cx="171449" cy="216276"/>
              </a:xfrm>
              <a:prstGeom prst="roundRect">
                <a:avLst/>
              </a:prstGeom>
              <a:solidFill>
                <a:srgbClr val="A3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62" name="Rounded Rectangle 61"/>
              <p:cNvSpPr/>
              <p:nvPr/>
            </p:nvSpPr>
            <p:spPr>
              <a:xfrm>
                <a:off x="3146401" y="1870080"/>
                <a:ext cx="171449" cy="216276"/>
              </a:xfrm>
              <a:prstGeom prst="roundRect">
                <a:avLst/>
              </a:prstGeom>
              <a:solidFill>
                <a:srgbClr val="A3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63" name="Rounded Rectangle 62"/>
              <p:cNvSpPr/>
              <p:nvPr/>
            </p:nvSpPr>
            <p:spPr>
              <a:xfrm>
                <a:off x="3471368" y="1870080"/>
                <a:ext cx="171449" cy="216276"/>
              </a:xfrm>
              <a:prstGeom prst="roundRect">
                <a:avLst/>
              </a:prstGeom>
              <a:solidFill>
                <a:srgbClr val="8700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64" name="Rounded Rectangle 63"/>
              <p:cNvSpPr/>
              <p:nvPr/>
            </p:nvSpPr>
            <p:spPr>
              <a:xfrm>
                <a:off x="3796335" y="1870080"/>
                <a:ext cx="171449" cy="216276"/>
              </a:xfrm>
              <a:prstGeom prst="roundRect">
                <a:avLst/>
              </a:prstGeom>
              <a:solidFill>
                <a:srgbClr val="8700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65" name="Rounded Rectangle 64"/>
              <p:cNvSpPr/>
              <p:nvPr/>
            </p:nvSpPr>
            <p:spPr>
              <a:xfrm>
                <a:off x="4121302" y="1870080"/>
                <a:ext cx="171449" cy="216276"/>
              </a:xfrm>
              <a:prstGeom prst="roundRect">
                <a:avLst/>
              </a:prstGeom>
              <a:solidFill>
                <a:srgbClr val="A3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66" name="Rounded Rectangle 65"/>
              <p:cNvSpPr/>
              <p:nvPr/>
            </p:nvSpPr>
            <p:spPr>
              <a:xfrm>
                <a:off x="4446269" y="1866900"/>
                <a:ext cx="173736" cy="219456"/>
              </a:xfrm>
              <a:prstGeom prst="round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67" name="Rounded Rectangle 66"/>
              <p:cNvSpPr/>
              <p:nvPr/>
            </p:nvSpPr>
            <p:spPr>
              <a:xfrm>
                <a:off x="4773523" y="1866900"/>
                <a:ext cx="173736" cy="219456"/>
              </a:xfrm>
              <a:prstGeom prst="roundRect">
                <a:avLst/>
              </a:prstGeom>
              <a:solidFill>
                <a:srgbClr val="FF838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68" name="Rounded Rectangle 67"/>
              <p:cNvSpPr/>
              <p:nvPr/>
            </p:nvSpPr>
            <p:spPr>
              <a:xfrm>
                <a:off x="5100777" y="1866900"/>
                <a:ext cx="173736" cy="219456"/>
              </a:xfrm>
              <a:prstGeom prst="roundRect">
                <a:avLst/>
              </a:prstGeom>
              <a:solidFill>
                <a:srgbClr val="8F001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69" name="Rounded Rectangle 68"/>
              <p:cNvSpPr/>
              <p:nvPr/>
            </p:nvSpPr>
            <p:spPr>
              <a:xfrm>
                <a:off x="5428031" y="1866900"/>
                <a:ext cx="173736" cy="219456"/>
              </a:xfrm>
              <a:prstGeom prst="roundRect">
                <a:avLst/>
              </a:prstGeom>
              <a:solidFill>
                <a:srgbClr val="8F001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70" name="Rounded Rectangle 69"/>
              <p:cNvSpPr/>
              <p:nvPr/>
            </p:nvSpPr>
            <p:spPr>
              <a:xfrm>
                <a:off x="5755285" y="1866900"/>
                <a:ext cx="173736" cy="219456"/>
              </a:xfrm>
              <a:prstGeom prst="roundRect">
                <a:avLst/>
              </a:prstGeom>
              <a:solidFill>
                <a:srgbClr val="8F001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71" name="Rounded Rectangle 70"/>
              <p:cNvSpPr/>
              <p:nvPr/>
            </p:nvSpPr>
            <p:spPr>
              <a:xfrm>
                <a:off x="6082539" y="1866900"/>
                <a:ext cx="173736" cy="219456"/>
              </a:xfrm>
              <a:prstGeom prst="round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72" name="Rounded Rectangle 71"/>
              <p:cNvSpPr/>
              <p:nvPr/>
            </p:nvSpPr>
            <p:spPr>
              <a:xfrm>
                <a:off x="6409793" y="1866900"/>
                <a:ext cx="173736" cy="219456"/>
              </a:xfrm>
              <a:prstGeom prst="roundRect">
                <a:avLst/>
              </a:prstGeom>
              <a:solidFill>
                <a:srgbClr val="D457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73" name="Rounded Rectangle 72"/>
              <p:cNvSpPr/>
              <p:nvPr/>
            </p:nvSpPr>
            <p:spPr>
              <a:xfrm>
                <a:off x="6737047" y="1866900"/>
                <a:ext cx="173736" cy="219456"/>
              </a:xfrm>
              <a:prstGeom prst="roundRect">
                <a:avLst/>
              </a:prstGeom>
              <a:solidFill>
                <a:srgbClr val="D457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74" name="Rounded Rectangle 73"/>
              <p:cNvSpPr/>
              <p:nvPr/>
            </p:nvSpPr>
            <p:spPr>
              <a:xfrm>
                <a:off x="7064301" y="1866900"/>
                <a:ext cx="173736" cy="219456"/>
              </a:xfrm>
              <a:prstGeom prst="roundRect">
                <a:avLst/>
              </a:prstGeom>
              <a:solidFill>
                <a:srgbClr val="D457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75" name="Rounded Rectangle 74"/>
              <p:cNvSpPr/>
              <p:nvPr/>
            </p:nvSpPr>
            <p:spPr>
              <a:xfrm>
                <a:off x="7391555" y="1866900"/>
                <a:ext cx="173736" cy="219456"/>
              </a:xfrm>
              <a:prstGeom prst="roundRect">
                <a:avLst/>
              </a:prstGeom>
              <a:solidFill>
                <a:srgbClr val="D457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76" name="Rounded Rectangle 75"/>
              <p:cNvSpPr/>
              <p:nvPr/>
            </p:nvSpPr>
            <p:spPr>
              <a:xfrm>
                <a:off x="7718813" y="1866900"/>
                <a:ext cx="173736" cy="219456"/>
              </a:xfrm>
              <a:prstGeom prst="roundRect">
                <a:avLst/>
              </a:prstGeom>
              <a:solidFill>
                <a:srgbClr val="D457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grpSp>
      </p:grpSp>
      <p:sp>
        <p:nvSpPr>
          <p:cNvPr id="140" name="Text Placeholder 2"/>
          <p:cNvSpPr txBox="1">
            <a:spLocks/>
          </p:cNvSpPr>
          <p:nvPr/>
        </p:nvSpPr>
        <p:spPr>
          <a:xfrm>
            <a:off x="191934" y="3962400"/>
            <a:ext cx="4800600" cy="2743200"/>
          </a:xfrm>
          <a:prstGeom prst="rect">
            <a:avLst/>
          </a:prstGeom>
          <a:solidFill>
            <a:schemeClr val="bg1"/>
          </a:solidFill>
        </p:spPr>
        <p:txBody>
          <a:bodyPr vert="horz" lIns="57587" tIns="28794" rIns="57587" bIns="28794" rtlCol="0">
            <a:noAutofit/>
          </a:bodyPr>
          <a:lstStyle>
            <a:lvl1pPr marL="215951" indent="-215951" algn="l" defTabSz="913792" rtl="0" fontAlgn="base">
              <a:spcBef>
                <a:spcPts val="756"/>
              </a:spcBef>
              <a:spcAft>
                <a:spcPct val="0"/>
              </a:spcAft>
              <a:buClr>
                <a:schemeClr val="accent5"/>
              </a:buClr>
              <a:buFont typeface="Wingdings" pitchFamily="2" charset="2"/>
              <a:buChar char="§"/>
              <a:defRPr lang="en-US" sz="2000" kern="1200" dirty="0" smtClean="0">
                <a:solidFill>
                  <a:srgbClr val="000000"/>
                </a:solidFill>
                <a:latin typeface="+mn-lt"/>
                <a:ea typeface="+mn-ea"/>
                <a:cs typeface="+mn-cs"/>
                <a:sym typeface="Arial" pitchFamily="34" charset="0"/>
              </a:defRPr>
            </a:lvl1pPr>
            <a:lvl2pPr marL="471892" indent="-181959" algn="l" defTabSz="913792" rtl="0" fontAlgn="base">
              <a:spcBef>
                <a:spcPts val="756"/>
              </a:spcBef>
              <a:spcAft>
                <a:spcPct val="0"/>
              </a:spcAft>
              <a:buClr>
                <a:schemeClr val="tx1"/>
              </a:buClr>
              <a:buFont typeface="Wingdings" pitchFamily="2" charset="2"/>
              <a:buChar char="§"/>
              <a:defRPr lang="en-US" sz="1800" kern="1200" dirty="0" smtClean="0">
                <a:solidFill>
                  <a:srgbClr val="000000"/>
                </a:solidFill>
                <a:latin typeface="+mn-lt"/>
                <a:ea typeface="+mn-ea"/>
                <a:cs typeface="+mn-cs"/>
                <a:sym typeface="Arial" pitchFamily="34" charset="0"/>
              </a:defRPr>
            </a:lvl2pPr>
            <a:lvl3pPr marL="863565" indent="-285696" algn="l" defTabSz="913792" rtl="0" fontAlgn="base">
              <a:spcBef>
                <a:spcPts val="756"/>
              </a:spcBef>
              <a:spcAft>
                <a:spcPct val="0"/>
              </a:spcAft>
              <a:buFont typeface="Wingdings" pitchFamily="2" charset="2"/>
              <a:buChar char="§"/>
              <a:defRPr lang="en-US" sz="1500" kern="1200" dirty="0" smtClean="0">
                <a:solidFill>
                  <a:srgbClr val="000000"/>
                </a:solidFill>
                <a:latin typeface="+mn-lt"/>
                <a:ea typeface="+mn-ea"/>
                <a:cs typeface="+mn-cs"/>
                <a:sym typeface="Arial" pitchFamily="34" charset="0"/>
              </a:defRPr>
            </a:lvl3pPr>
            <a:lvl4pPr marL="1151499" indent="-285696" algn="l" defTabSz="913792" rtl="0" fontAlgn="base">
              <a:spcBef>
                <a:spcPts val="756"/>
              </a:spcBef>
              <a:spcAft>
                <a:spcPct val="0"/>
              </a:spcAft>
              <a:buFont typeface="Wingdings" pitchFamily="2" charset="2"/>
              <a:buChar char="§"/>
              <a:defRPr lang="en-US" sz="1300" kern="1200" dirty="0" smtClean="0">
                <a:solidFill>
                  <a:srgbClr val="000000"/>
                </a:solidFill>
                <a:latin typeface="+mn-lt"/>
                <a:ea typeface="+mn-ea"/>
                <a:cs typeface="+mn-cs"/>
                <a:sym typeface="Arial" pitchFamily="34" charset="0"/>
              </a:defRPr>
            </a:lvl4pPr>
            <a:lvl5pPr marL="1325155" indent="-171417" algn="l" defTabSz="913792" rtl="0" fontAlgn="base">
              <a:spcBef>
                <a:spcPts val="756"/>
              </a:spcBef>
              <a:spcAft>
                <a:spcPct val="0"/>
              </a:spcAft>
              <a:buFont typeface="Wingdings" pitchFamily="2" charset="2"/>
              <a:buChar char="§"/>
              <a:defRPr lang="en-US" sz="1100" kern="1200" dirty="0" smtClean="0">
                <a:solidFill>
                  <a:srgbClr val="000000"/>
                </a:solidFill>
                <a:latin typeface="+mn-lt"/>
                <a:ea typeface="+mn-ea"/>
                <a:cs typeface="+mn-cs"/>
                <a:sym typeface="Arial" pitchFamily="34" charset="0"/>
              </a:defRPr>
            </a:lvl5pPr>
            <a:lvl6pPr marL="2513871" indent="-228534" algn="l" defTabSz="91413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37" indent="-228534" algn="l" defTabSz="91413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05" indent="-228534" algn="l" defTabSz="91413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72" indent="-228534" algn="l" defTabSz="914135"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smtClean="0"/>
              <a:t>Scaling &amp; Integration Dynamics are different</a:t>
            </a:r>
          </a:p>
          <a:p>
            <a:pPr lvl="1"/>
            <a:r>
              <a:rPr lang="en-US" sz="1200" dirty="0" smtClean="0"/>
              <a:t>Data Warehousing(structured) with diverse repository + Unstructured Data</a:t>
            </a:r>
          </a:p>
          <a:p>
            <a:pPr lvl="1"/>
            <a:r>
              <a:rPr lang="en-US" sz="1200" dirty="0" smtClean="0"/>
              <a:t>Few hundred to thousand nodes, few PB</a:t>
            </a:r>
          </a:p>
          <a:p>
            <a:pPr lvl="1"/>
            <a:r>
              <a:rPr lang="en-US" sz="1200" dirty="0" smtClean="0"/>
              <a:t>Integration, Policy &amp; Security Challenges </a:t>
            </a:r>
          </a:p>
          <a:p>
            <a:r>
              <a:rPr lang="en-US" sz="1600" dirty="0" smtClean="0"/>
              <a:t>Each Apps/Group/Technology limited in</a:t>
            </a:r>
          </a:p>
          <a:p>
            <a:pPr lvl="1"/>
            <a:r>
              <a:rPr lang="en-US" sz="1400" dirty="0" smtClean="0"/>
              <a:t>data generation</a:t>
            </a:r>
          </a:p>
          <a:p>
            <a:pPr lvl="1"/>
            <a:r>
              <a:rPr lang="en-US" sz="1400" dirty="0" smtClean="0"/>
              <a:t>Consumption</a:t>
            </a:r>
          </a:p>
          <a:p>
            <a:pPr lvl="1"/>
            <a:r>
              <a:rPr lang="en-US" sz="1400" dirty="0" smtClean="0"/>
              <a:t>Servicing confined domains</a:t>
            </a:r>
            <a:endParaRPr lang="en-US" sz="1600" dirty="0" smtClean="0"/>
          </a:p>
          <a:p>
            <a:pPr marL="289934" lvl="1" indent="0">
              <a:buFont typeface="Wingdings" pitchFamily="2" charset="2"/>
              <a:buNone/>
            </a:pPr>
            <a:endParaRPr lang="en-US" sz="1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459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 name="Rectangle 429"/>
          <p:cNvSpPr/>
          <p:nvPr/>
        </p:nvSpPr>
        <p:spPr>
          <a:xfrm>
            <a:off x="8732" y="3646355"/>
            <a:ext cx="9144795" cy="3219303"/>
          </a:xfrm>
          <a:prstGeom prst="rect">
            <a:avLst/>
          </a:prstGeom>
          <a:gradFill>
            <a:gsLst>
              <a:gs pos="0">
                <a:schemeClr val="bg1">
                  <a:lumMod val="75000"/>
                </a:schemeClr>
              </a:gs>
              <a:gs pos="35000">
                <a:schemeClr val="bg1">
                  <a:lumMod val="85000"/>
                </a:schemeClr>
              </a:gs>
              <a:gs pos="100000">
                <a:schemeClr val="bg1">
                  <a:lumMod val="95000"/>
                </a:schemeClr>
              </a:gs>
            </a:gsLst>
          </a:gradFill>
          <a:ln>
            <a:noFill/>
          </a:ln>
          <a:effectLst>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lIns="76785" tIns="38392" rIns="76785" bIns="38392" rtlCol="0" anchor="ctr"/>
          <a:lstStyle/>
          <a:p>
            <a:pPr algn="ctr" defTabSz="767836"/>
            <a:endParaRPr lang="en-US" dirty="0">
              <a:solidFill>
                <a:prstClr val="black"/>
              </a:solidFill>
              <a:latin typeface="Arial"/>
            </a:endParaRPr>
          </a:p>
        </p:txBody>
      </p:sp>
      <p:sp>
        <p:nvSpPr>
          <p:cNvPr id="431" name="Rectangle 430"/>
          <p:cNvSpPr/>
          <p:nvPr/>
        </p:nvSpPr>
        <p:spPr>
          <a:xfrm>
            <a:off x="454" y="3"/>
            <a:ext cx="9153072" cy="1175489"/>
          </a:xfrm>
          <a:prstGeom prst="rect">
            <a:avLst/>
          </a:prstGeom>
          <a:gradFill flip="none" rotWithShape="1">
            <a:gsLst>
              <a:gs pos="0">
                <a:schemeClr val="bg1">
                  <a:lumMod val="75000"/>
                  <a:alpha val="43000"/>
                </a:schemeClr>
              </a:gs>
              <a:gs pos="35000">
                <a:schemeClr val="bg1">
                  <a:lumMod val="85000"/>
                  <a:alpha val="43000"/>
                </a:schemeClr>
              </a:gs>
              <a:gs pos="100000">
                <a:schemeClr val="bg1">
                  <a:lumMod val="95000"/>
                  <a:alpha val="43000"/>
                </a:schemeClr>
              </a:gs>
            </a:gsLst>
            <a:lin ang="16200000" scaled="1"/>
            <a:tileRect/>
          </a:gradFill>
          <a:ln>
            <a:noFill/>
          </a:ln>
        </p:spPr>
        <p:style>
          <a:lnRef idx="1">
            <a:schemeClr val="accent4"/>
          </a:lnRef>
          <a:fillRef idx="2">
            <a:schemeClr val="accent4"/>
          </a:fillRef>
          <a:effectRef idx="1">
            <a:schemeClr val="accent4"/>
          </a:effectRef>
          <a:fontRef idx="minor">
            <a:schemeClr val="dk1"/>
          </a:fontRef>
        </p:style>
        <p:txBody>
          <a:bodyPr lIns="76785" tIns="38392" rIns="76785" bIns="38392" rtlCol="0" anchor="ctr"/>
          <a:lstStyle/>
          <a:p>
            <a:pPr algn="ctr" defTabSz="767836"/>
            <a:endParaRPr lang="en-US" dirty="0">
              <a:solidFill>
                <a:prstClr val="black"/>
              </a:solidFill>
              <a:latin typeface="Arial"/>
            </a:endParaRPr>
          </a:p>
        </p:txBody>
      </p:sp>
      <p:sp>
        <p:nvSpPr>
          <p:cNvPr id="432" name="Rectangle 431"/>
          <p:cNvSpPr/>
          <p:nvPr/>
        </p:nvSpPr>
        <p:spPr>
          <a:xfrm>
            <a:off x="0" y="1197937"/>
            <a:ext cx="9144000" cy="1195971"/>
          </a:xfrm>
          <a:prstGeom prst="rect">
            <a:avLst/>
          </a:prstGeom>
          <a:gradFill>
            <a:gsLst>
              <a:gs pos="0">
                <a:schemeClr val="bg1">
                  <a:lumMod val="75000"/>
                </a:schemeClr>
              </a:gs>
              <a:gs pos="35000">
                <a:schemeClr val="bg1">
                  <a:lumMod val="85000"/>
                </a:schemeClr>
              </a:gs>
              <a:gs pos="100000">
                <a:schemeClr val="bg1">
                  <a:lumMod val="95000"/>
                </a:schemeClr>
              </a:gs>
            </a:gsLst>
          </a:gradFill>
          <a:ln>
            <a:noFill/>
          </a:ln>
        </p:spPr>
        <p:style>
          <a:lnRef idx="1">
            <a:schemeClr val="accent4"/>
          </a:lnRef>
          <a:fillRef idx="2">
            <a:schemeClr val="accent4"/>
          </a:fillRef>
          <a:effectRef idx="1">
            <a:schemeClr val="accent4"/>
          </a:effectRef>
          <a:fontRef idx="minor">
            <a:schemeClr val="dk1"/>
          </a:fontRef>
        </p:style>
        <p:txBody>
          <a:bodyPr lIns="76785" tIns="38392" rIns="76785" bIns="38392" rtlCol="0" anchor="ctr"/>
          <a:lstStyle/>
          <a:p>
            <a:pPr algn="ctr" defTabSz="767836"/>
            <a:endParaRPr lang="en-US" dirty="0">
              <a:solidFill>
                <a:prstClr val="black"/>
              </a:solidFill>
              <a:latin typeface="Arial"/>
            </a:endParaRPr>
          </a:p>
        </p:txBody>
      </p:sp>
      <p:sp>
        <p:nvSpPr>
          <p:cNvPr id="433" name="Rectangle 432"/>
          <p:cNvSpPr/>
          <p:nvPr/>
        </p:nvSpPr>
        <p:spPr>
          <a:xfrm>
            <a:off x="9525" y="2393906"/>
            <a:ext cx="9144000" cy="1232979"/>
          </a:xfrm>
          <a:prstGeom prst="rect">
            <a:avLst/>
          </a:prstGeom>
          <a:gradFill>
            <a:gsLst>
              <a:gs pos="0">
                <a:schemeClr val="bg1">
                  <a:lumMod val="75000"/>
                </a:schemeClr>
              </a:gs>
              <a:gs pos="35000">
                <a:schemeClr val="bg1">
                  <a:lumMod val="85000"/>
                </a:schemeClr>
              </a:gs>
              <a:gs pos="100000">
                <a:schemeClr val="bg1">
                  <a:lumMod val="95000"/>
                </a:schemeClr>
              </a:gs>
            </a:gsLst>
          </a:gradFill>
          <a:ln>
            <a:noFill/>
          </a:ln>
        </p:spPr>
        <p:style>
          <a:lnRef idx="1">
            <a:schemeClr val="accent4"/>
          </a:lnRef>
          <a:fillRef idx="2">
            <a:schemeClr val="accent4"/>
          </a:fillRef>
          <a:effectRef idx="1">
            <a:schemeClr val="accent4"/>
          </a:effectRef>
          <a:fontRef idx="minor">
            <a:schemeClr val="dk1"/>
          </a:fontRef>
        </p:style>
        <p:txBody>
          <a:bodyPr lIns="76785" tIns="38392" rIns="76785" bIns="38392" rtlCol="0" anchor="ctr"/>
          <a:lstStyle/>
          <a:p>
            <a:pPr algn="ctr" defTabSz="767836"/>
            <a:endParaRPr lang="en-US" dirty="0">
              <a:solidFill>
                <a:prstClr val="black"/>
              </a:solidFill>
              <a:latin typeface="Arial"/>
            </a:endParaRPr>
          </a:p>
        </p:txBody>
      </p:sp>
      <p:sp>
        <p:nvSpPr>
          <p:cNvPr id="434" name="TextBox 112"/>
          <p:cNvSpPr txBox="1">
            <a:spLocks noChangeArrowheads="1"/>
          </p:cNvSpPr>
          <p:nvPr/>
        </p:nvSpPr>
        <p:spPr bwMode="auto">
          <a:xfrm>
            <a:off x="210322" y="2748669"/>
            <a:ext cx="772530" cy="569159"/>
          </a:xfrm>
          <a:prstGeom prst="rect">
            <a:avLst/>
          </a:prstGeom>
          <a:solidFill>
            <a:srgbClr val="FFFF00"/>
          </a:solidFill>
          <a:ln w="38100">
            <a:solidFill>
              <a:schemeClr val="tx1"/>
            </a:solidFill>
            <a:miter lim="800000"/>
            <a:headEnd/>
            <a:tailEnd/>
          </a:ln>
        </p:spPr>
        <p:txBody>
          <a:bodyPr lIns="71948" tIns="35974" rIns="71948" bIns="35974"/>
          <a:lstStyle/>
          <a:p>
            <a:pPr algn="ctr"/>
            <a:r>
              <a:rPr lang="en-US" sz="800" b="1" dirty="0">
                <a:sym typeface="Arial" pitchFamily="34" charset="0"/>
              </a:rPr>
              <a:t>Aggregation </a:t>
            </a:r>
          </a:p>
          <a:p>
            <a:pPr algn="ctr"/>
            <a:r>
              <a:rPr lang="en-US" sz="800" b="1" dirty="0">
                <a:sym typeface="Arial" pitchFamily="34" charset="0"/>
              </a:rPr>
              <a:t>&amp; Services Layer</a:t>
            </a:r>
          </a:p>
        </p:txBody>
      </p:sp>
      <p:sp>
        <p:nvSpPr>
          <p:cNvPr id="435" name="TextBox 112"/>
          <p:cNvSpPr txBox="1">
            <a:spLocks noChangeArrowheads="1"/>
          </p:cNvSpPr>
          <p:nvPr/>
        </p:nvSpPr>
        <p:spPr bwMode="auto">
          <a:xfrm>
            <a:off x="199997" y="1646361"/>
            <a:ext cx="778995" cy="465827"/>
          </a:xfrm>
          <a:prstGeom prst="rect">
            <a:avLst/>
          </a:prstGeom>
          <a:solidFill>
            <a:srgbClr val="FFFF00"/>
          </a:solidFill>
          <a:ln w="38100">
            <a:solidFill>
              <a:schemeClr val="tx1"/>
            </a:solidFill>
            <a:miter lim="800000"/>
            <a:headEnd/>
            <a:tailEnd/>
          </a:ln>
        </p:spPr>
        <p:txBody>
          <a:bodyPr lIns="71948" tIns="35974" rIns="71948" bIns="35974"/>
          <a:lstStyle/>
          <a:p>
            <a:pPr algn="ctr"/>
            <a:r>
              <a:rPr lang="en-US" sz="900" b="1" dirty="0">
                <a:sym typeface="Arial" pitchFamily="34" charset="0"/>
              </a:rPr>
              <a:t>Core Layer</a:t>
            </a:r>
          </a:p>
          <a:p>
            <a:pPr algn="ctr"/>
            <a:r>
              <a:rPr lang="en-US" sz="800" b="1" dirty="0">
                <a:sym typeface="Arial" pitchFamily="34" charset="0"/>
              </a:rPr>
              <a:t>(LAN &amp; SAN)</a:t>
            </a:r>
          </a:p>
        </p:txBody>
      </p:sp>
      <p:sp>
        <p:nvSpPr>
          <p:cNvPr id="436" name="TextBox 112"/>
          <p:cNvSpPr txBox="1">
            <a:spLocks noChangeArrowheads="1"/>
          </p:cNvSpPr>
          <p:nvPr/>
        </p:nvSpPr>
        <p:spPr bwMode="auto">
          <a:xfrm>
            <a:off x="196213" y="3685639"/>
            <a:ext cx="803912" cy="618950"/>
          </a:xfrm>
          <a:prstGeom prst="rect">
            <a:avLst/>
          </a:prstGeom>
          <a:solidFill>
            <a:srgbClr val="FFFF00"/>
          </a:solidFill>
          <a:ln w="38100">
            <a:solidFill>
              <a:schemeClr val="tx1"/>
            </a:solidFill>
            <a:miter lim="800000"/>
            <a:headEnd/>
            <a:tailEnd/>
          </a:ln>
        </p:spPr>
        <p:txBody>
          <a:bodyPr lIns="71948" tIns="35974" rIns="71948" bIns="35974"/>
          <a:lstStyle/>
          <a:p>
            <a:pPr algn="ctr"/>
            <a:r>
              <a:rPr lang="en-US" sz="800" b="1" dirty="0">
                <a:sym typeface="Arial" pitchFamily="34" charset="0"/>
              </a:rPr>
              <a:t>Access  Layer</a:t>
            </a:r>
          </a:p>
          <a:p>
            <a:pPr algn="ctr"/>
            <a:r>
              <a:rPr lang="en-US" sz="800" b="1" dirty="0">
                <a:sym typeface="Arial" pitchFamily="34" charset="0"/>
              </a:rPr>
              <a:t>SAN Edge</a:t>
            </a:r>
          </a:p>
        </p:txBody>
      </p:sp>
      <p:sp>
        <p:nvSpPr>
          <p:cNvPr id="438" name="TextBox 112"/>
          <p:cNvSpPr txBox="1">
            <a:spLocks noChangeArrowheads="1"/>
          </p:cNvSpPr>
          <p:nvPr/>
        </p:nvSpPr>
        <p:spPr bwMode="auto">
          <a:xfrm>
            <a:off x="210597" y="679218"/>
            <a:ext cx="778995" cy="457819"/>
          </a:xfrm>
          <a:prstGeom prst="rect">
            <a:avLst/>
          </a:prstGeom>
          <a:solidFill>
            <a:srgbClr val="FFFF00"/>
          </a:solidFill>
          <a:ln w="38100">
            <a:solidFill>
              <a:schemeClr val="tx1"/>
            </a:solidFill>
            <a:miter lim="800000"/>
            <a:headEnd/>
            <a:tailEnd/>
          </a:ln>
        </p:spPr>
        <p:txBody>
          <a:bodyPr lIns="71948" tIns="35974" rIns="71948" bIns="35974"/>
          <a:lstStyle/>
          <a:p>
            <a:pPr algn="ctr"/>
            <a:r>
              <a:rPr lang="en-US" sz="900" b="1" dirty="0">
                <a:sym typeface="Arial" pitchFamily="34" charset="0"/>
              </a:rPr>
              <a:t>WAN Edge</a:t>
            </a:r>
          </a:p>
          <a:p>
            <a:pPr algn="ctr"/>
            <a:r>
              <a:rPr lang="en-US" sz="900" b="1" dirty="0">
                <a:sym typeface="Arial" pitchFamily="34" charset="0"/>
              </a:rPr>
              <a:t>Layer</a:t>
            </a:r>
            <a:endParaRPr lang="en-US" sz="800" b="1" dirty="0">
              <a:sym typeface="Arial" pitchFamily="34" charset="0"/>
            </a:endParaRPr>
          </a:p>
        </p:txBody>
      </p:sp>
      <p:cxnSp>
        <p:nvCxnSpPr>
          <p:cNvPr id="383" name="Straight Connector 382"/>
          <p:cNvCxnSpPr>
            <a:stCxn id="363" idx="1"/>
            <a:endCxn id="390" idx="1"/>
          </p:cNvCxnSpPr>
          <p:nvPr/>
        </p:nvCxnSpPr>
        <p:spPr>
          <a:xfrm>
            <a:off x="6895066" y="3900077"/>
            <a:ext cx="76788" cy="121197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82" name="Straight Connector 381"/>
          <p:cNvCxnSpPr>
            <a:endCxn id="391" idx="0"/>
          </p:cNvCxnSpPr>
          <p:nvPr/>
        </p:nvCxnSpPr>
        <p:spPr>
          <a:xfrm flipH="1">
            <a:off x="7432553" y="3864944"/>
            <a:ext cx="18329" cy="1115265"/>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64" name="Straight Connector 363"/>
          <p:cNvCxnSpPr/>
          <p:nvPr/>
        </p:nvCxnSpPr>
        <p:spPr>
          <a:xfrm flipH="1">
            <a:off x="6625575" y="3704786"/>
            <a:ext cx="754385" cy="892315"/>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59" name="Straight Connector 358"/>
          <p:cNvCxnSpPr/>
          <p:nvPr/>
        </p:nvCxnSpPr>
        <p:spPr>
          <a:xfrm flipH="1">
            <a:off x="6120121" y="3668562"/>
            <a:ext cx="799045" cy="91426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10" name="Cloud 9"/>
          <p:cNvSpPr/>
          <p:nvPr/>
        </p:nvSpPr>
        <p:spPr>
          <a:xfrm>
            <a:off x="3763827" y="482600"/>
            <a:ext cx="1782125" cy="547608"/>
          </a:xfrm>
          <a:prstGeom prst="cloud">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lIns="76785" tIns="38392" rIns="76785" bIns="38392" anchor="ctr"/>
          <a:lstStyle/>
          <a:p>
            <a:pPr algn="ctr" defTabSz="767836">
              <a:defRPr/>
            </a:pPr>
            <a:endParaRPr lang="en-US" dirty="0">
              <a:solidFill>
                <a:srgbClr val="FFFFFF"/>
              </a:solidFill>
              <a:latin typeface="Arial"/>
            </a:endParaRPr>
          </a:p>
        </p:txBody>
      </p:sp>
      <p:pic>
        <p:nvPicPr>
          <p:cNvPr id="11" name="Picture 90"/>
          <p:cNvPicPr>
            <a:picLocks noChangeAspect="1" noChangeArrowheads="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bwMode="auto">
          <a:xfrm>
            <a:off x="4102880" y="709922"/>
            <a:ext cx="360469" cy="285171"/>
          </a:xfrm>
          <a:prstGeom prst="rect">
            <a:avLst/>
          </a:prstGeom>
          <a:noFill/>
          <a:ln w="9525">
            <a:noFill/>
            <a:miter lim="800000"/>
            <a:headEnd/>
            <a:tailEnd/>
          </a:ln>
        </p:spPr>
      </p:pic>
      <p:pic>
        <p:nvPicPr>
          <p:cNvPr id="454" name="Picture 90"/>
          <p:cNvPicPr>
            <a:picLocks noChangeAspect="1" noChangeArrowheads="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bwMode="auto">
          <a:xfrm>
            <a:off x="4818364" y="698216"/>
            <a:ext cx="360469" cy="285171"/>
          </a:xfrm>
          <a:prstGeom prst="rect">
            <a:avLst/>
          </a:prstGeom>
          <a:noFill/>
          <a:ln w="9525">
            <a:noFill/>
            <a:miter lim="800000"/>
            <a:headEnd/>
            <a:tailEnd/>
          </a:ln>
        </p:spPr>
      </p:pic>
      <p:sp>
        <p:nvSpPr>
          <p:cNvPr id="379" name="Rectangle 378"/>
          <p:cNvSpPr/>
          <p:nvPr/>
        </p:nvSpPr>
        <p:spPr>
          <a:xfrm>
            <a:off x="3985295" y="2576914"/>
            <a:ext cx="1302232" cy="785630"/>
          </a:xfrm>
          <a:prstGeom prst="rect">
            <a:avLst/>
          </a:prstGeom>
          <a:ln>
            <a:prstDash val="dash"/>
          </a:ln>
        </p:spPr>
        <p:style>
          <a:lnRef idx="1">
            <a:schemeClr val="dk1"/>
          </a:lnRef>
          <a:fillRef idx="2">
            <a:schemeClr val="dk1"/>
          </a:fillRef>
          <a:effectRef idx="1">
            <a:schemeClr val="dk1"/>
          </a:effectRef>
          <a:fontRef idx="minor">
            <a:schemeClr val="dk1"/>
          </a:fontRef>
        </p:style>
        <p:txBody>
          <a:bodyPr lIns="76785" tIns="38392" rIns="76785" bIns="38392" rtlCol="0" anchor="ctr"/>
          <a:lstStyle/>
          <a:p>
            <a:pPr algn="ctr" defTabSz="767836"/>
            <a:endParaRPr lang="en-US">
              <a:solidFill>
                <a:prstClr val="black"/>
              </a:solidFill>
              <a:latin typeface="Arial"/>
            </a:endParaRPr>
          </a:p>
        </p:txBody>
      </p:sp>
      <p:cxnSp>
        <p:nvCxnSpPr>
          <p:cNvPr id="348" name="Elbow Connector 347"/>
          <p:cNvCxnSpPr/>
          <p:nvPr/>
        </p:nvCxnSpPr>
        <p:spPr>
          <a:xfrm rot="16200000" flipH="1">
            <a:off x="3914328" y="4880013"/>
            <a:ext cx="499027" cy="69250"/>
          </a:xfrm>
          <a:prstGeom prst="bentConnector3">
            <a:avLst>
              <a:gd name="adj1" fmla="val 100263"/>
            </a:avLst>
          </a:prstGeom>
          <a:ln>
            <a:solidFill>
              <a:schemeClr val="accent1"/>
            </a:solidFill>
          </a:ln>
          <a:effectLst>
            <a:glow rad="63500">
              <a:schemeClr val="accent4">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24" idx="3"/>
            <a:endCxn id="41" idx="1"/>
          </p:cNvCxnSpPr>
          <p:nvPr/>
        </p:nvCxnSpPr>
        <p:spPr>
          <a:xfrm>
            <a:off x="4450810" y="2985450"/>
            <a:ext cx="1193888" cy="178732"/>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37" idx="3"/>
            <a:endCxn id="25" idx="1"/>
          </p:cNvCxnSpPr>
          <p:nvPr/>
        </p:nvCxnSpPr>
        <p:spPr>
          <a:xfrm flipV="1">
            <a:off x="3822843" y="2972948"/>
            <a:ext cx="1006874" cy="191607"/>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2"/>
          <p:cNvSpPr txBox="1">
            <a:spLocks noChangeArrowheads="1"/>
          </p:cNvSpPr>
          <p:nvPr/>
        </p:nvSpPr>
        <p:spPr bwMode="auto">
          <a:xfrm>
            <a:off x="714752" y="3"/>
            <a:ext cx="8200648" cy="595313"/>
          </a:xfrm>
          <a:prstGeom prst="rect">
            <a:avLst/>
          </a:prstGeom>
          <a:noFill/>
          <a:ln w="9525">
            <a:noFill/>
            <a:miter lim="800000"/>
            <a:headEnd/>
            <a:tailEnd/>
          </a:ln>
        </p:spPr>
        <p:txBody>
          <a:bodyPr vert="horz" wrap="square" lIns="69104" tIns="38392" rIns="69104" bIns="38392" numCol="1" anchor="b" anchorCtr="0" compatLnSpc="1">
            <a:prstTxWarp prst="textNoShape">
              <a:avLst/>
            </a:prstTxWarp>
          </a:bodyPr>
          <a:lstStyle/>
          <a:p>
            <a:pPr defTabSz="767836">
              <a:lnSpc>
                <a:spcPct val="90000"/>
              </a:lnSpc>
              <a:defRPr/>
            </a:pPr>
            <a:r>
              <a:rPr lang="en-US" sz="3200" b="1" dirty="0" smtClean="0">
                <a:solidFill>
                  <a:srgbClr val="404040"/>
                </a:solidFill>
                <a:latin typeface="+mj-lt"/>
                <a:ea typeface="+mj-ea"/>
                <a:cs typeface="+mj-cs"/>
                <a:sym typeface="Arial" pitchFamily="34" charset="0"/>
              </a:rPr>
              <a:t>Enterprise Data </a:t>
            </a:r>
            <a:r>
              <a:rPr lang="en-US" sz="3200" b="1" dirty="0">
                <a:solidFill>
                  <a:srgbClr val="404040"/>
                </a:solidFill>
                <a:latin typeface="+mj-lt"/>
                <a:ea typeface="+mj-ea"/>
                <a:cs typeface="+mj-cs"/>
                <a:sym typeface="Arial" pitchFamily="34" charset="0"/>
              </a:rPr>
              <a:t>Center Infrastructure</a:t>
            </a:r>
          </a:p>
        </p:txBody>
      </p:sp>
      <p:pic>
        <p:nvPicPr>
          <p:cNvPr id="2" name="Picture 1" descr="Nexus 7000.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089835" y="1232934"/>
            <a:ext cx="393166" cy="755855"/>
          </a:xfrm>
          <a:prstGeom prst="rect">
            <a:avLst/>
          </a:prstGeom>
        </p:spPr>
      </p:pic>
      <p:pic>
        <p:nvPicPr>
          <p:cNvPr id="17" name="Picture 16" descr="Nexus 7000.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803071" y="1214526"/>
            <a:ext cx="393166" cy="755855"/>
          </a:xfrm>
          <a:prstGeom prst="rect">
            <a:avLst/>
          </a:prstGeom>
        </p:spPr>
      </p:pic>
      <p:pic>
        <p:nvPicPr>
          <p:cNvPr id="37" name="Picture 36"/>
          <p:cNvPicPr>
            <a:picLocks noChangeAspect="1"/>
          </p:cNvPicPr>
          <p:nvPr/>
        </p:nvPicPr>
        <p:blipFill>
          <a:blip r:embed="rId5"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3508054" y="2865734"/>
            <a:ext cx="314789" cy="597643"/>
          </a:xfrm>
          <a:prstGeom prst="rect">
            <a:avLst/>
          </a:prstGeom>
        </p:spPr>
      </p:pic>
      <p:pic>
        <p:nvPicPr>
          <p:cNvPr id="41" name="Picture 40"/>
          <p:cNvPicPr>
            <a:picLocks noChangeAspect="1"/>
          </p:cNvPicPr>
          <p:nvPr/>
        </p:nvPicPr>
        <p:blipFill>
          <a:blip r:embed="rId5"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644699" y="2865361"/>
            <a:ext cx="314789" cy="597643"/>
          </a:xfrm>
          <a:prstGeom prst="rect">
            <a:avLst/>
          </a:prstGeom>
        </p:spPr>
      </p:pic>
      <p:cxnSp>
        <p:nvCxnSpPr>
          <p:cNvPr id="42" name="Straight Connector 41"/>
          <p:cNvCxnSpPr>
            <a:stCxn id="37" idx="3"/>
            <a:endCxn id="24" idx="1"/>
          </p:cNvCxnSpPr>
          <p:nvPr/>
        </p:nvCxnSpPr>
        <p:spPr>
          <a:xfrm flipV="1">
            <a:off x="3822843" y="2985450"/>
            <a:ext cx="234802" cy="179107"/>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2" idx="2"/>
            <a:endCxn id="25" idx="0"/>
          </p:cNvCxnSpPr>
          <p:nvPr/>
        </p:nvCxnSpPr>
        <p:spPr>
          <a:xfrm>
            <a:off x="4286418" y="1988789"/>
            <a:ext cx="739882" cy="60623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17" idx="2"/>
            <a:endCxn id="24" idx="0"/>
          </p:cNvCxnSpPr>
          <p:nvPr/>
        </p:nvCxnSpPr>
        <p:spPr>
          <a:xfrm flipH="1">
            <a:off x="4254228" y="1970381"/>
            <a:ext cx="745426" cy="63714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a:stCxn id="11" idx="2"/>
            <a:endCxn id="2" idx="0"/>
          </p:cNvCxnSpPr>
          <p:nvPr/>
        </p:nvCxnSpPr>
        <p:spPr>
          <a:xfrm>
            <a:off x="4283115" y="995092"/>
            <a:ext cx="3305" cy="23784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454" idx="2"/>
            <a:endCxn id="17" idx="0"/>
          </p:cNvCxnSpPr>
          <p:nvPr/>
        </p:nvCxnSpPr>
        <p:spPr>
          <a:xfrm>
            <a:off x="4998600" y="983389"/>
            <a:ext cx="1057" cy="23113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a:stCxn id="2" idx="2"/>
            <a:endCxn id="24" idx="0"/>
          </p:cNvCxnSpPr>
          <p:nvPr/>
        </p:nvCxnSpPr>
        <p:spPr>
          <a:xfrm flipH="1">
            <a:off x="4254228" y="1988789"/>
            <a:ext cx="32190" cy="61873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a:stCxn id="17" idx="2"/>
            <a:endCxn id="25" idx="0"/>
          </p:cNvCxnSpPr>
          <p:nvPr/>
        </p:nvCxnSpPr>
        <p:spPr>
          <a:xfrm>
            <a:off x="4999654" y="1970381"/>
            <a:ext cx="26646" cy="62464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251916" name="Picture 251915" descr="Nexus 2000.png"/>
          <p:cNvPicPr>
            <a:picLocks noChangeAspect="1"/>
          </p:cNvPicPr>
          <p:nvPr/>
        </p:nvPicPr>
        <p:blipFill>
          <a:blip r:embed="rId6"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2354692" y="5261283"/>
            <a:ext cx="445253" cy="258593"/>
          </a:xfrm>
          <a:prstGeom prst="rect">
            <a:avLst/>
          </a:prstGeom>
        </p:spPr>
      </p:pic>
      <p:pic>
        <p:nvPicPr>
          <p:cNvPr id="251919" name="Picture 251918" descr="Nexus 2000-10GE.png"/>
          <p:cNvPicPr>
            <a:picLocks noChangeAspect="1"/>
          </p:cNvPicPr>
          <p:nvPr/>
        </p:nvPicPr>
        <p:blipFill>
          <a:blip r:embed="rId7"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834639" y="5325083"/>
            <a:ext cx="425853" cy="249101"/>
          </a:xfrm>
          <a:prstGeom prst="rect">
            <a:avLst/>
          </a:prstGeom>
        </p:spPr>
      </p:pic>
      <p:grpSp>
        <p:nvGrpSpPr>
          <p:cNvPr id="251926" name="Group 251925"/>
          <p:cNvGrpSpPr/>
          <p:nvPr/>
        </p:nvGrpSpPr>
        <p:grpSpPr>
          <a:xfrm>
            <a:off x="5787558" y="4574765"/>
            <a:ext cx="883667" cy="1418803"/>
            <a:chOff x="3978744" y="4238249"/>
            <a:chExt cx="1282794" cy="1418803"/>
          </a:xfrm>
        </p:grpSpPr>
        <p:pic>
          <p:nvPicPr>
            <p:cNvPr id="97" name="Picture 96" descr="UCS-chassis-5108.png"/>
            <p:cNvPicPr>
              <a:picLocks noChangeAspect="1"/>
            </p:cNvPicPr>
            <p:nvPr/>
          </p:nvPicPr>
          <p:blipFill>
            <a:blip r:embed="rId8"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561603" y="5238420"/>
              <a:ext cx="573700" cy="412496"/>
            </a:xfrm>
            <a:prstGeom prst="rect">
              <a:avLst/>
            </a:prstGeom>
          </p:spPr>
        </p:pic>
        <p:pic>
          <p:nvPicPr>
            <p:cNvPr id="96" name="Picture 95" descr="UCS-chassis-5108.png"/>
            <p:cNvPicPr>
              <a:picLocks noChangeAspect="1"/>
            </p:cNvPicPr>
            <p:nvPr/>
          </p:nvPicPr>
          <p:blipFill>
            <a:blip r:embed="rId8"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3978744" y="5244556"/>
              <a:ext cx="573700" cy="412496"/>
            </a:xfrm>
            <a:prstGeom prst="rect">
              <a:avLst/>
            </a:prstGeom>
          </p:spPr>
        </p:pic>
        <p:pic>
          <p:nvPicPr>
            <p:cNvPr id="251921" name="Picture 251920" descr="UCS-chassis-5108.png"/>
            <p:cNvPicPr>
              <a:picLocks noChangeAspect="1"/>
            </p:cNvPicPr>
            <p:nvPr/>
          </p:nvPicPr>
          <p:blipFill>
            <a:blip r:embed="rId8"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3978744" y="4870290"/>
              <a:ext cx="573700" cy="412496"/>
            </a:xfrm>
            <a:prstGeom prst="rect">
              <a:avLst/>
            </a:prstGeom>
          </p:spPr>
        </p:pic>
        <p:pic>
          <p:nvPicPr>
            <p:cNvPr id="89" name="Picture 88" descr="UCS-chassis-5108.png"/>
            <p:cNvPicPr>
              <a:picLocks noChangeAspect="1"/>
            </p:cNvPicPr>
            <p:nvPr/>
          </p:nvPicPr>
          <p:blipFill>
            <a:blip r:embed="rId8"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561603" y="4870290"/>
              <a:ext cx="573700" cy="412496"/>
            </a:xfrm>
            <a:prstGeom prst="rect">
              <a:avLst/>
            </a:prstGeom>
          </p:spPr>
        </p:pic>
        <p:pic>
          <p:nvPicPr>
            <p:cNvPr id="90" name="Picture 89" descr="UCS-chassis-5108.png"/>
            <p:cNvPicPr>
              <a:picLocks noChangeAspect="1"/>
            </p:cNvPicPr>
            <p:nvPr/>
          </p:nvPicPr>
          <p:blipFill>
            <a:blip r:embed="rId8"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3978744" y="4489887"/>
              <a:ext cx="573700" cy="412496"/>
            </a:xfrm>
            <a:prstGeom prst="rect">
              <a:avLst/>
            </a:prstGeom>
          </p:spPr>
        </p:pic>
        <p:pic>
          <p:nvPicPr>
            <p:cNvPr id="91" name="Picture 90" descr="UCS-chassis-5108.png"/>
            <p:cNvPicPr>
              <a:picLocks noChangeAspect="1"/>
            </p:cNvPicPr>
            <p:nvPr/>
          </p:nvPicPr>
          <p:blipFill>
            <a:blip r:embed="rId8"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561603" y="4489887"/>
              <a:ext cx="573700" cy="412496"/>
            </a:xfrm>
            <a:prstGeom prst="rect">
              <a:avLst/>
            </a:prstGeom>
          </p:spPr>
        </p:pic>
        <p:pic>
          <p:nvPicPr>
            <p:cNvPr id="251922" name="Picture 251921" descr="UCS-FI-6100.png"/>
            <p:cNvPicPr>
              <a:picLocks noChangeAspect="1"/>
            </p:cNvPicPr>
            <p:nvPr/>
          </p:nvPicPr>
          <p:blipFill>
            <a:blip r:embed="rId9"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3978744" y="4250521"/>
              <a:ext cx="699935" cy="265599"/>
            </a:xfrm>
            <a:prstGeom prst="rect">
              <a:avLst/>
            </a:prstGeom>
          </p:spPr>
        </p:pic>
        <p:pic>
          <p:nvPicPr>
            <p:cNvPr id="93" name="Picture 92" descr="UCS-FI-6100.png"/>
            <p:cNvPicPr>
              <a:picLocks noChangeAspect="1"/>
            </p:cNvPicPr>
            <p:nvPr/>
          </p:nvPicPr>
          <p:blipFill>
            <a:blip r:embed="rId9"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561603" y="4238249"/>
              <a:ext cx="699935" cy="265599"/>
            </a:xfrm>
            <a:prstGeom prst="rect">
              <a:avLst/>
            </a:prstGeom>
          </p:spPr>
        </p:pic>
      </p:grpSp>
      <p:pic>
        <p:nvPicPr>
          <p:cNvPr id="104" name="Picture 103" descr="Nexus 2000-10GE.png"/>
          <p:cNvPicPr>
            <a:picLocks noChangeAspect="1"/>
          </p:cNvPicPr>
          <p:nvPr/>
        </p:nvPicPr>
        <p:blipFill>
          <a:blip r:embed="rId7"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834639" y="5068998"/>
            <a:ext cx="425853" cy="249101"/>
          </a:xfrm>
          <a:prstGeom prst="rect">
            <a:avLst/>
          </a:prstGeom>
        </p:spPr>
      </p:pic>
      <p:pic>
        <p:nvPicPr>
          <p:cNvPr id="105" name="Picture 104" descr="Nexus 2000.png"/>
          <p:cNvPicPr>
            <a:picLocks noChangeAspect="1"/>
          </p:cNvPicPr>
          <p:nvPr/>
        </p:nvPicPr>
        <p:blipFill>
          <a:blip r:embed="rId6"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2354690" y="4979049"/>
            <a:ext cx="445253" cy="258593"/>
          </a:xfrm>
          <a:prstGeom prst="rect">
            <a:avLst/>
          </a:prstGeom>
        </p:spPr>
      </p:pic>
      <p:grpSp>
        <p:nvGrpSpPr>
          <p:cNvPr id="139" name="Group 138"/>
          <p:cNvGrpSpPr/>
          <p:nvPr/>
        </p:nvGrpSpPr>
        <p:grpSpPr>
          <a:xfrm>
            <a:off x="2584158" y="4842200"/>
            <a:ext cx="574743" cy="1042839"/>
            <a:chOff x="963898" y="4939313"/>
            <a:chExt cx="766324" cy="1042839"/>
          </a:xfrm>
        </p:grpSpPr>
        <p:pic>
          <p:nvPicPr>
            <p:cNvPr id="140" name="Picture 139" descr="UCS-C series.png"/>
            <p:cNvPicPr>
              <a:picLocks noChangeAspect="1"/>
            </p:cNvPicPr>
            <p:nvPr/>
          </p:nvPicPr>
          <p:blipFill>
            <a:blip r:embed="rId10" cstate="screen">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1">
                      <a14:imgEffect>
                        <a14:saturation sat="33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969802" y="5644697"/>
              <a:ext cx="760420" cy="337455"/>
            </a:xfrm>
            <a:prstGeom prst="rect">
              <a:avLst/>
            </a:prstGeom>
          </p:spPr>
        </p:pic>
        <p:pic>
          <p:nvPicPr>
            <p:cNvPr id="141" name="Picture 140" descr="UCS-C series.png"/>
            <p:cNvPicPr>
              <a:picLocks noChangeAspect="1"/>
            </p:cNvPicPr>
            <p:nvPr/>
          </p:nvPicPr>
          <p:blipFill>
            <a:blip r:embed="rId12" cstate="screen">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3">
                      <a14:imgEffect>
                        <a14:saturation sat="33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967834" y="5409569"/>
              <a:ext cx="760420" cy="351703"/>
            </a:xfrm>
            <a:prstGeom prst="rect">
              <a:avLst/>
            </a:prstGeom>
          </p:spPr>
        </p:pic>
        <p:pic>
          <p:nvPicPr>
            <p:cNvPr id="142" name="Picture 141" descr="UCS-C series.png"/>
            <p:cNvPicPr>
              <a:picLocks noChangeAspect="1"/>
            </p:cNvPicPr>
            <p:nvPr/>
          </p:nvPicPr>
          <p:blipFill>
            <a:blip r:embed="rId14" cstate="screen">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5">
                      <a14:imgEffect>
                        <a14:saturation sat="33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965866" y="5174440"/>
              <a:ext cx="760420" cy="347545"/>
            </a:xfrm>
            <a:prstGeom prst="rect">
              <a:avLst/>
            </a:prstGeom>
          </p:spPr>
        </p:pic>
        <p:pic>
          <p:nvPicPr>
            <p:cNvPr id="143" name="Picture 142" descr="UCS-C series.png"/>
            <p:cNvPicPr>
              <a:picLocks noChangeAspect="1"/>
            </p:cNvPicPr>
            <p:nvPr/>
          </p:nvPicPr>
          <p:blipFill>
            <a:blip r:embed="rId16" cstate="screen">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7">
                      <a14:imgEffect>
                        <a14:saturation sat="33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963898" y="4939313"/>
              <a:ext cx="760420" cy="324980"/>
            </a:xfrm>
            <a:prstGeom prst="rect">
              <a:avLst/>
            </a:prstGeom>
          </p:spPr>
        </p:pic>
        <p:pic>
          <p:nvPicPr>
            <p:cNvPr id="144" name="Picture 143" descr="Nexus 1kv-VEM.png"/>
            <p:cNvPicPr>
              <a:picLocks noChangeAspect="1"/>
            </p:cNvPicPr>
            <p:nvPr/>
          </p:nvPicPr>
          <p:blipFill>
            <a:blip r:embed="rId18"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444556" y="4969963"/>
              <a:ext cx="267212" cy="182014"/>
            </a:xfrm>
            <a:prstGeom prst="rect">
              <a:avLst/>
            </a:prstGeom>
          </p:spPr>
        </p:pic>
        <p:pic>
          <p:nvPicPr>
            <p:cNvPr id="145" name="Picture 144" descr="Nexus 1kv-VEM.png"/>
            <p:cNvPicPr>
              <a:picLocks noChangeAspect="1"/>
            </p:cNvPicPr>
            <p:nvPr/>
          </p:nvPicPr>
          <p:blipFill>
            <a:blip r:embed="rId18"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449707" y="5220531"/>
              <a:ext cx="267212" cy="182014"/>
            </a:xfrm>
            <a:prstGeom prst="rect">
              <a:avLst/>
            </a:prstGeom>
          </p:spPr>
        </p:pic>
        <p:pic>
          <p:nvPicPr>
            <p:cNvPr id="146" name="Picture 145" descr="Nexus 1kv-VEM.png"/>
            <p:cNvPicPr>
              <a:picLocks noChangeAspect="1"/>
            </p:cNvPicPr>
            <p:nvPr/>
          </p:nvPicPr>
          <p:blipFill>
            <a:blip r:embed="rId18"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454858" y="5471100"/>
              <a:ext cx="267212" cy="182014"/>
            </a:xfrm>
            <a:prstGeom prst="rect">
              <a:avLst/>
            </a:prstGeom>
          </p:spPr>
        </p:pic>
        <p:pic>
          <p:nvPicPr>
            <p:cNvPr id="147" name="Picture 146" descr="Nexus 1kv-VEM.png"/>
            <p:cNvPicPr>
              <a:picLocks noChangeAspect="1"/>
            </p:cNvPicPr>
            <p:nvPr/>
          </p:nvPicPr>
          <p:blipFill>
            <a:blip r:embed="rId18"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453874" y="5703262"/>
              <a:ext cx="267212" cy="182014"/>
            </a:xfrm>
            <a:prstGeom prst="rect">
              <a:avLst/>
            </a:prstGeom>
          </p:spPr>
        </p:pic>
      </p:grpSp>
      <p:cxnSp>
        <p:nvCxnSpPr>
          <p:cNvPr id="211" name="Straight Connector 210"/>
          <p:cNvCxnSpPr>
            <a:stCxn id="83" idx="2"/>
            <a:endCxn id="84" idx="0"/>
          </p:cNvCxnSpPr>
          <p:nvPr/>
        </p:nvCxnSpPr>
        <p:spPr>
          <a:xfrm flipH="1">
            <a:off x="1860969" y="2064420"/>
            <a:ext cx="455437" cy="200710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24" name="Straight Connector 223"/>
          <p:cNvCxnSpPr>
            <a:stCxn id="201" idx="2"/>
            <a:endCxn id="84" idx="0"/>
          </p:cNvCxnSpPr>
          <p:nvPr/>
        </p:nvCxnSpPr>
        <p:spPr>
          <a:xfrm flipH="1">
            <a:off x="1860967" y="2070273"/>
            <a:ext cx="1486656" cy="2001246"/>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65" name="Straight Connector 264"/>
          <p:cNvCxnSpPr>
            <a:stCxn id="83" idx="2"/>
            <a:endCxn id="160" idx="0"/>
          </p:cNvCxnSpPr>
          <p:nvPr/>
        </p:nvCxnSpPr>
        <p:spPr>
          <a:xfrm>
            <a:off x="2316405" y="2064419"/>
            <a:ext cx="1266067" cy="2536719"/>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73" name="Straight Connector 272"/>
          <p:cNvCxnSpPr>
            <a:stCxn id="83" idx="2"/>
            <a:endCxn id="254" idx="0"/>
          </p:cNvCxnSpPr>
          <p:nvPr/>
        </p:nvCxnSpPr>
        <p:spPr>
          <a:xfrm flipH="1">
            <a:off x="2219151" y="2064421"/>
            <a:ext cx="97255" cy="200611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82" name="Straight Connector 281"/>
          <p:cNvCxnSpPr>
            <a:stCxn id="201" idx="2"/>
            <a:endCxn id="160" idx="0"/>
          </p:cNvCxnSpPr>
          <p:nvPr/>
        </p:nvCxnSpPr>
        <p:spPr>
          <a:xfrm>
            <a:off x="3347623" y="2070273"/>
            <a:ext cx="234848" cy="2530864"/>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pic>
        <p:nvPicPr>
          <p:cNvPr id="84" name="Picture 83" descr="MDS Fabric Switch edge.png"/>
          <p:cNvPicPr>
            <a:picLocks noChangeAspect="1"/>
          </p:cNvPicPr>
          <p:nvPr/>
        </p:nvPicPr>
        <p:blipFill>
          <a:blip r:embed="rId19"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652685" y="4071521"/>
            <a:ext cx="416564" cy="212091"/>
          </a:xfrm>
          <a:prstGeom prst="rect">
            <a:avLst/>
          </a:prstGeom>
        </p:spPr>
      </p:pic>
      <p:grpSp>
        <p:nvGrpSpPr>
          <p:cNvPr id="82" name="Group 81"/>
          <p:cNvGrpSpPr/>
          <p:nvPr/>
        </p:nvGrpSpPr>
        <p:grpSpPr>
          <a:xfrm>
            <a:off x="3343488" y="4601139"/>
            <a:ext cx="452954" cy="1250231"/>
            <a:chOff x="3359509" y="4865476"/>
            <a:chExt cx="603938" cy="1250231"/>
          </a:xfrm>
        </p:grpSpPr>
        <p:pic>
          <p:nvPicPr>
            <p:cNvPr id="251930" name="Picture 251929" descr="Balde Server.png"/>
            <p:cNvPicPr>
              <a:picLocks noChangeAspect="1"/>
            </p:cNvPicPr>
            <p:nvPr/>
          </p:nvPicPr>
          <p:blipFill>
            <a:blip r:embed="rId20">
              <a:duotone>
                <a:schemeClr val="accent1">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3392858" y="5669231"/>
              <a:ext cx="570589" cy="446476"/>
            </a:xfrm>
            <a:prstGeom prst="rect">
              <a:avLst/>
            </a:prstGeom>
          </p:spPr>
        </p:pic>
        <p:pic>
          <p:nvPicPr>
            <p:cNvPr id="159" name="Picture 158" descr="Balde Server.png"/>
            <p:cNvPicPr>
              <a:picLocks noChangeAspect="1"/>
            </p:cNvPicPr>
            <p:nvPr/>
          </p:nvPicPr>
          <p:blipFill>
            <a:blip r:embed="rId20">
              <a:duotone>
                <a:schemeClr val="accent1">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3392858" y="5264285"/>
              <a:ext cx="570589" cy="446476"/>
            </a:xfrm>
            <a:prstGeom prst="rect">
              <a:avLst/>
            </a:prstGeom>
          </p:spPr>
        </p:pic>
        <p:pic>
          <p:nvPicPr>
            <p:cNvPr id="160" name="Picture 159" descr="Balde Server.png"/>
            <p:cNvPicPr>
              <a:picLocks noChangeAspect="1"/>
            </p:cNvPicPr>
            <p:nvPr/>
          </p:nvPicPr>
          <p:blipFill>
            <a:blip r:embed="rId21">
              <a:duotone>
                <a:schemeClr val="accent1">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22">
                      <a14:imgEffect>
                        <a14:saturation sat="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3392858" y="4865476"/>
              <a:ext cx="570589" cy="446476"/>
            </a:xfrm>
            <a:prstGeom prst="rect">
              <a:avLst/>
            </a:prstGeom>
          </p:spPr>
        </p:pic>
        <p:pic>
          <p:nvPicPr>
            <p:cNvPr id="153" name="Picture 2"/>
            <p:cNvPicPr>
              <a:picLocks noChangeAspect="1" noChangeArrowheads="1"/>
            </p:cNvPicPr>
            <p:nvPr/>
          </p:nvPicPr>
          <p:blipFill>
            <a:blip r:embed="rId2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359509" y="4995798"/>
              <a:ext cx="315577" cy="15191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pic>
          <p:nvPicPr>
            <p:cNvPr id="154" name="Picture 2"/>
            <p:cNvPicPr>
              <a:picLocks noChangeAspect="1" noChangeArrowheads="1"/>
            </p:cNvPicPr>
            <p:nvPr/>
          </p:nvPicPr>
          <p:blipFill>
            <a:blip r:embed="rId2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598788" y="5130780"/>
              <a:ext cx="315577" cy="15191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pic>
          <p:nvPicPr>
            <p:cNvPr id="155" name="Picture 2"/>
            <p:cNvPicPr>
              <a:picLocks noChangeAspect="1" noChangeArrowheads="1"/>
            </p:cNvPicPr>
            <p:nvPr/>
          </p:nvPicPr>
          <p:blipFill>
            <a:blip r:embed="rId2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359509" y="5366676"/>
              <a:ext cx="315577" cy="15191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pic>
          <p:nvPicPr>
            <p:cNvPr id="156" name="Picture 2"/>
            <p:cNvPicPr>
              <a:picLocks noChangeAspect="1" noChangeArrowheads="1"/>
            </p:cNvPicPr>
            <p:nvPr/>
          </p:nvPicPr>
          <p:blipFill>
            <a:blip r:embed="rId2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598788" y="5511183"/>
              <a:ext cx="315577" cy="15191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pic>
          <p:nvPicPr>
            <p:cNvPr id="157" name="Picture 2"/>
            <p:cNvPicPr>
              <a:picLocks noChangeAspect="1" noChangeArrowheads="1"/>
            </p:cNvPicPr>
            <p:nvPr/>
          </p:nvPicPr>
          <p:blipFill>
            <a:blip r:embed="rId2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359509" y="5726141"/>
              <a:ext cx="315577" cy="15191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pic>
          <p:nvPicPr>
            <p:cNvPr id="158" name="Picture 2"/>
            <p:cNvPicPr>
              <a:picLocks noChangeAspect="1" noChangeArrowheads="1"/>
            </p:cNvPicPr>
            <p:nvPr/>
          </p:nvPicPr>
          <p:blipFill>
            <a:blip r:embed="rId2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598788" y="5854773"/>
              <a:ext cx="315577" cy="15191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cxnSp>
          <p:nvCxnSpPr>
            <p:cNvPr id="251932" name="Elbow Connector 251931"/>
            <p:cNvCxnSpPr>
              <a:stCxn id="153" idx="2"/>
              <a:endCxn id="154" idx="1"/>
            </p:cNvCxnSpPr>
            <p:nvPr/>
          </p:nvCxnSpPr>
          <p:spPr>
            <a:xfrm rot="16200000" flipH="1">
              <a:off x="3528531" y="5136479"/>
              <a:ext cx="59025" cy="81490"/>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251934" name="Elbow Connector 251933"/>
            <p:cNvCxnSpPr>
              <a:stCxn id="154" idx="2"/>
              <a:endCxn id="155" idx="0"/>
            </p:cNvCxnSpPr>
            <p:nvPr/>
          </p:nvCxnSpPr>
          <p:spPr>
            <a:xfrm rot="5400000">
              <a:off x="3594947" y="5205046"/>
              <a:ext cx="83982" cy="239279"/>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165" name="Elbow Connector 164"/>
            <p:cNvCxnSpPr>
              <a:stCxn id="155" idx="2"/>
              <a:endCxn id="156" idx="1"/>
            </p:cNvCxnSpPr>
            <p:nvPr/>
          </p:nvCxnSpPr>
          <p:spPr>
            <a:xfrm rot="16200000" flipH="1">
              <a:off x="3523768" y="5512120"/>
              <a:ext cx="68550" cy="81490"/>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169" name="Elbow Connector 168"/>
            <p:cNvCxnSpPr>
              <a:stCxn id="156" idx="2"/>
              <a:endCxn id="157" idx="0"/>
            </p:cNvCxnSpPr>
            <p:nvPr/>
          </p:nvCxnSpPr>
          <p:spPr>
            <a:xfrm rot="5400000">
              <a:off x="3605416" y="5574980"/>
              <a:ext cx="63044" cy="239279"/>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76" name="Elbow Connector 175"/>
            <p:cNvCxnSpPr>
              <a:stCxn id="157" idx="2"/>
              <a:endCxn id="158" idx="1"/>
            </p:cNvCxnSpPr>
            <p:nvPr/>
          </p:nvCxnSpPr>
          <p:spPr>
            <a:xfrm rot="16200000" flipH="1">
              <a:off x="3531706" y="5863647"/>
              <a:ext cx="52675" cy="81490"/>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179" name="Elbow Connector 178"/>
            <p:cNvCxnSpPr>
              <a:endCxn id="153" idx="1"/>
            </p:cNvCxnSpPr>
            <p:nvPr/>
          </p:nvCxnSpPr>
          <p:spPr>
            <a:xfrm rot="16200000" flipV="1">
              <a:off x="3078982" y="5352283"/>
              <a:ext cx="935347" cy="374291"/>
            </a:xfrm>
            <a:prstGeom prst="bentConnector4">
              <a:avLst>
                <a:gd name="adj1" fmla="val -20252"/>
                <a:gd name="adj2" fmla="val 111876"/>
              </a:avLst>
            </a:prstGeom>
          </p:spPr>
          <p:style>
            <a:lnRef idx="2">
              <a:schemeClr val="accent1"/>
            </a:lnRef>
            <a:fillRef idx="0">
              <a:schemeClr val="accent1"/>
            </a:fillRef>
            <a:effectRef idx="1">
              <a:schemeClr val="accent1"/>
            </a:effectRef>
            <a:fontRef idx="minor">
              <a:schemeClr val="tx1"/>
            </a:fontRef>
          </p:style>
        </p:cxnSp>
      </p:grpSp>
      <p:cxnSp>
        <p:nvCxnSpPr>
          <p:cNvPr id="294" name="Straight Connector 293"/>
          <p:cNvCxnSpPr>
            <a:stCxn id="201" idx="2"/>
            <a:endCxn id="254" idx="0"/>
          </p:cNvCxnSpPr>
          <p:nvPr/>
        </p:nvCxnSpPr>
        <p:spPr>
          <a:xfrm flipH="1">
            <a:off x="2219149" y="2070275"/>
            <a:ext cx="1128474" cy="2000257"/>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pic>
        <p:nvPicPr>
          <p:cNvPr id="254" name="Picture 253" descr="MDS Fabric Switch edge.png"/>
          <p:cNvPicPr>
            <a:picLocks noChangeAspect="1"/>
          </p:cNvPicPr>
          <p:nvPr/>
        </p:nvPicPr>
        <p:blipFill>
          <a:blip r:embed="rId19"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2010867" y="4070531"/>
            <a:ext cx="416564" cy="212091"/>
          </a:xfrm>
          <a:prstGeom prst="rect">
            <a:avLst/>
          </a:prstGeom>
        </p:spPr>
      </p:pic>
      <p:grpSp>
        <p:nvGrpSpPr>
          <p:cNvPr id="7" name="Group 6"/>
          <p:cNvGrpSpPr/>
          <p:nvPr/>
        </p:nvGrpSpPr>
        <p:grpSpPr>
          <a:xfrm>
            <a:off x="2699555" y="3350876"/>
            <a:ext cx="2326745" cy="1161831"/>
            <a:chOff x="2699555" y="3350876"/>
            <a:chExt cx="2326745" cy="1161831"/>
          </a:xfrm>
        </p:grpSpPr>
        <p:cxnSp>
          <p:nvCxnSpPr>
            <p:cNvPr id="311" name="Straight Connector 310"/>
            <p:cNvCxnSpPr>
              <a:stCxn id="251917" idx="0"/>
              <a:endCxn id="24" idx="2"/>
            </p:cNvCxnSpPr>
            <p:nvPr/>
          </p:nvCxnSpPr>
          <p:spPr>
            <a:xfrm flipV="1">
              <a:off x="2699556" y="3363376"/>
              <a:ext cx="1554673" cy="1149331"/>
            </a:xfrm>
            <a:prstGeom prst="line">
              <a:avLst/>
            </a:prstGeom>
          </p:spPr>
          <p:style>
            <a:lnRef idx="2">
              <a:schemeClr val="accent1"/>
            </a:lnRef>
            <a:fillRef idx="0">
              <a:schemeClr val="accent1"/>
            </a:fillRef>
            <a:effectRef idx="1">
              <a:schemeClr val="accent1"/>
            </a:effectRef>
            <a:fontRef idx="minor">
              <a:schemeClr val="tx1"/>
            </a:fontRef>
          </p:style>
        </p:cxnSp>
        <p:cxnSp>
          <p:nvCxnSpPr>
            <p:cNvPr id="314" name="Straight Connector 313"/>
            <p:cNvCxnSpPr>
              <a:stCxn id="251917" idx="0"/>
              <a:endCxn id="25" idx="2"/>
            </p:cNvCxnSpPr>
            <p:nvPr/>
          </p:nvCxnSpPr>
          <p:spPr>
            <a:xfrm flipV="1">
              <a:off x="2699555" y="3350876"/>
              <a:ext cx="2326745" cy="1161831"/>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323" name="Straight Connector 322"/>
          <p:cNvCxnSpPr>
            <a:stCxn id="160" idx="0"/>
            <a:endCxn id="24" idx="2"/>
          </p:cNvCxnSpPr>
          <p:nvPr/>
        </p:nvCxnSpPr>
        <p:spPr>
          <a:xfrm flipV="1">
            <a:off x="3582474" y="3363377"/>
            <a:ext cx="671757" cy="12377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24" name="Straight Connector 323"/>
          <p:cNvCxnSpPr>
            <a:stCxn id="160" idx="0"/>
            <a:endCxn id="25" idx="2"/>
          </p:cNvCxnSpPr>
          <p:nvPr/>
        </p:nvCxnSpPr>
        <p:spPr>
          <a:xfrm flipV="1">
            <a:off x="3582471" y="3350877"/>
            <a:ext cx="1443829" cy="125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40" name="Elbow Connector 339"/>
          <p:cNvCxnSpPr/>
          <p:nvPr/>
        </p:nvCxnSpPr>
        <p:spPr>
          <a:xfrm rot="16200000" flipH="1">
            <a:off x="3642308" y="5171561"/>
            <a:ext cx="929007" cy="59475"/>
          </a:xfrm>
          <a:prstGeom prst="bentConnector2">
            <a:avLst/>
          </a:prstGeom>
          <a:ln>
            <a:solidFill>
              <a:schemeClr val="accent1"/>
            </a:solidFill>
          </a:ln>
          <a:effectLst>
            <a:glow rad="63500">
              <a:schemeClr val="accent4">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41" name="Elbow Connector 340"/>
          <p:cNvCxnSpPr/>
          <p:nvPr/>
        </p:nvCxnSpPr>
        <p:spPr>
          <a:xfrm rot="16200000" flipH="1">
            <a:off x="3482017" y="5232286"/>
            <a:ext cx="1222060" cy="85526"/>
          </a:xfrm>
          <a:prstGeom prst="bentConnector3">
            <a:avLst>
              <a:gd name="adj1" fmla="val 100709"/>
            </a:avLst>
          </a:prstGeom>
          <a:ln>
            <a:solidFill>
              <a:schemeClr val="accent1"/>
            </a:solidFill>
          </a:ln>
          <a:effectLst>
            <a:glow rad="63500">
              <a:schemeClr val="accent4">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47" name="Elbow Connector 346"/>
          <p:cNvCxnSpPr/>
          <p:nvPr/>
        </p:nvCxnSpPr>
        <p:spPr>
          <a:xfrm rot="16200000" flipH="1">
            <a:off x="3732952" y="5029635"/>
            <a:ext cx="797476" cy="62104"/>
          </a:xfrm>
          <a:prstGeom prst="bentConnector3">
            <a:avLst>
              <a:gd name="adj1" fmla="val 100563"/>
            </a:avLst>
          </a:prstGeom>
          <a:ln>
            <a:solidFill>
              <a:schemeClr val="accent1"/>
            </a:solidFill>
          </a:ln>
          <a:effectLst>
            <a:glow rad="63500">
              <a:schemeClr val="accent4">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nvGrpSpPr>
          <p:cNvPr id="329" name="Group 328"/>
          <p:cNvGrpSpPr/>
          <p:nvPr/>
        </p:nvGrpSpPr>
        <p:grpSpPr>
          <a:xfrm>
            <a:off x="4133598" y="4940318"/>
            <a:ext cx="574743" cy="1042839"/>
            <a:chOff x="963898" y="4939313"/>
            <a:chExt cx="766324" cy="1042839"/>
          </a:xfrm>
        </p:grpSpPr>
        <p:pic>
          <p:nvPicPr>
            <p:cNvPr id="330" name="Picture 329" descr="UCS-C series.png"/>
            <p:cNvPicPr>
              <a:picLocks noChangeAspect="1"/>
            </p:cNvPicPr>
            <p:nvPr/>
          </p:nvPicPr>
          <p:blipFill>
            <a:blip r:embed="rId10" cstate="screen">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1">
                      <a14:imgEffect>
                        <a14:saturation sat="33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969802" y="5644697"/>
              <a:ext cx="760420" cy="337455"/>
            </a:xfrm>
            <a:prstGeom prst="rect">
              <a:avLst/>
            </a:prstGeom>
          </p:spPr>
        </p:pic>
        <p:pic>
          <p:nvPicPr>
            <p:cNvPr id="331" name="Picture 330" descr="UCS-C series.png"/>
            <p:cNvPicPr>
              <a:picLocks noChangeAspect="1"/>
            </p:cNvPicPr>
            <p:nvPr/>
          </p:nvPicPr>
          <p:blipFill>
            <a:blip r:embed="rId12" cstate="screen">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3">
                      <a14:imgEffect>
                        <a14:saturation sat="33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967834" y="5409569"/>
              <a:ext cx="760420" cy="351703"/>
            </a:xfrm>
            <a:prstGeom prst="rect">
              <a:avLst/>
            </a:prstGeom>
          </p:spPr>
        </p:pic>
        <p:pic>
          <p:nvPicPr>
            <p:cNvPr id="332" name="Picture 331" descr="UCS-C series.png"/>
            <p:cNvPicPr>
              <a:picLocks noChangeAspect="1"/>
            </p:cNvPicPr>
            <p:nvPr/>
          </p:nvPicPr>
          <p:blipFill>
            <a:blip r:embed="rId14" cstate="screen">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5">
                      <a14:imgEffect>
                        <a14:saturation sat="33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965866" y="5174440"/>
              <a:ext cx="760420" cy="347545"/>
            </a:xfrm>
            <a:prstGeom prst="rect">
              <a:avLst/>
            </a:prstGeom>
          </p:spPr>
        </p:pic>
        <p:pic>
          <p:nvPicPr>
            <p:cNvPr id="333" name="Picture 332" descr="UCS-C series.png"/>
            <p:cNvPicPr>
              <a:picLocks noChangeAspect="1"/>
            </p:cNvPicPr>
            <p:nvPr/>
          </p:nvPicPr>
          <p:blipFill>
            <a:blip r:embed="rId16" cstate="screen">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7">
                      <a14:imgEffect>
                        <a14:saturation sat="33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963898" y="4939313"/>
              <a:ext cx="760420" cy="324980"/>
            </a:xfrm>
            <a:prstGeom prst="rect">
              <a:avLst/>
            </a:prstGeom>
          </p:spPr>
        </p:pic>
        <p:pic>
          <p:nvPicPr>
            <p:cNvPr id="334" name="Picture 333" descr="Nexus 1kv-VEM.png"/>
            <p:cNvPicPr>
              <a:picLocks noChangeAspect="1"/>
            </p:cNvPicPr>
            <p:nvPr/>
          </p:nvPicPr>
          <p:blipFill>
            <a:blip r:embed="rId18"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444556" y="4969963"/>
              <a:ext cx="267212" cy="182014"/>
            </a:xfrm>
            <a:prstGeom prst="rect">
              <a:avLst/>
            </a:prstGeom>
          </p:spPr>
        </p:pic>
        <p:pic>
          <p:nvPicPr>
            <p:cNvPr id="335" name="Picture 334" descr="Nexus 1kv-VEM.png"/>
            <p:cNvPicPr>
              <a:picLocks noChangeAspect="1"/>
            </p:cNvPicPr>
            <p:nvPr/>
          </p:nvPicPr>
          <p:blipFill>
            <a:blip r:embed="rId18"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449707" y="5220531"/>
              <a:ext cx="267212" cy="182014"/>
            </a:xfrm>
            <a:prstGeom prst="rect">
              <a:avLst/>
            </a:prstGeom>
          </p:spPr>
        </p:pic>
        <p:pic>
          <p:nvPicPr>
            <p:cNvPr id="336" name="Picture 335" descr="Nexus 1kv-VEM.png"/>
            <p:cNvPicPr>
              <a:picLocks noChangeAspect="1"/>
            </p:cNvPicPr>
            <p:nvPr/>
          </p:nvPicPr>
          <p:blipFill>
            <a:blip r:embed="rId18"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454858" y="5471100"/>
              <a:ext cx="267212" cy="182014"/>
            </a:xfrm>
            <a:prstGeom prst="rect">
              <a:avLst/>
            </a:prstGeom>
          </p:spPr>
        </p:pic>
        <p:pic>
          <p:nvPicPr>
            <p:cNvPr id="337" name="Picture 336" descr="Nexus 1kv-VEM.png"/>
            <p:cNvPicPr>
              <a:picLocks noChangeAspect="1"/>
            </p:cNvPicPr>
            <p:nvPr/>
          </p:nvPicPr>
          <p:blipFill>
            <a:blip r:embed="rId18"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453874" y="5703262"/>
              <a:ext cx="267212" cy="182014"/>
            </a:xfrm>
            <a:prstGeom prst="rect">
              <a:avLst/>
            </a:prstGeom>
          </p:spPr>
        </p:pic>
      </p:grpSp>
      <p:cxnSp>
        <p:nvCxnSpPr>
          <p:cNvPr id="360" name="Straight Connector 359"/>
          <p:cNvCxnSpPr>
            <a:stCxn id="355" idx="0"/>
            <a:endCxn id="24" idx="2"/>
          </p:cNvCxnSpPr>
          <p:nvPr/>
        </p:nvCxnSpPr>
        <p:spPr>
          <a:xfrm flipV="1">
            <a:off x="4102468" y="3363377"/>
            <a:ext cx="151760" cy="1026729"/>
          </a:xfrm>
          <a:prstGeom prst="line">
            <a:avLst/>
          </a:prstGeom>
          <a:effectLst>
            <a:glow rad="63500">
              <a:schemeClr val="accent4">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61" name="Straight Connector 360"/>
          <p:cNvCxnSpPr>
            <a:stCxn id="355" idx="0"/>
            <a:endCxn id="25" idx="2"/>
          </p:cNvCxnSpPr>
          <p:nvPr/>
        </p:nvCxnSpPr>
        <p:spPr>
          <a:xfrm flipV="1">
            <a:off x="4102472" y="3350877"/>
            <a:ext cx="923831" cy="1039229"/>
          </a:xfrm>
          <a:prstGeom prst="line">
            <a:avLst/>
          </a:prstGeom>
          <a:effectLst>
            <a:glow rad="63500">
              <a:schemeClr val="accent4">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66" name="Elbow Connector 365"/>
          <p:cNvCxnSpPr/>
          <p:nvPr/>
        </p:nvCxnSpPr>
        <p:spPr>
          <a:xfrm rot="10800000" flipV="1">
            <a:off x="4775952" y="4723577"/>
            <a:ext cx="81734" cy="459823"/>
          </a:xfrm>
          <a:prstGeom prst="bentConnector3">
            <a:avLst>
              <a:gd name="adj1" fmla="val 95830"/>
            </a:avLst>
          </a:prstGeom>
          <a:effectLst>
            <a:glow rad="63500">
              <a:schemeClr val="accent4">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67" name="Elbow Connector 366"/>
          <p:cNvCxnSpPr/>
          <p:nvPr/>
        </p:nvCxnSpPr>
        <p:spPr>
          <a:xfrm rot="5400000">
            <a:off x="4567723" y="5074321"/>
            <a:ext cx="687827" cy="94799"/>
          </a:xfrm>
          <a:prstGeom prst="bentConnector4">
            <a:avLst>
              <a:gd name="adj1" fmla="val 2244"/>
              <a:gd name="adj2" fmla="val 154653"/>
            </a:avLst>
          </a:prstGeom>
          <a:effectLst>
            <a:glow rad="63500">
              <a:schemeClr val="accent4">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nvGrpSpPr>
          <p:cNvPr id="368" name="Group 367"/>
          <p:cNvGrpSpPr/>
          <p:nvPr/>
        </p:nvGrpSpPr>
        <p:grpSpPr>
          <a:xfrm>
            <a:off x="5140427" y="4923434"/>
            <a:ext cx="574743" cy="1042839"/>
            <a:chOff x="963898" y="4939313"/>
            <a:chExt cx="766324" cy="1042839"/>
          </a:xfrm>
        </p:grpSpPr>
        <p:pic>
          <p:nvPicPr>
            <p:cNvPr id="369" name="Picture 368" descr="UCS-C series.png"/>
            <p:cNvPicPr>
              <a:picLocks noChangeAspect="1"/>
            </p:cNvPicPr>
            <p:nvPr/>
          </p:nvPicPr>
          <p:blipFill>
            <a:blip r:embed="rId10" cstate="screen">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1">
                      <a14:imgEffect>
                        <a14:saturation sat="33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969802" y="5644697"/>
              <a:ext cx="760420" cy="337455"/>
            </a:xfrm>
            <a:prstGeom prst="rect">
              <a:avLst/>
            </a:prstGeom>
          </p:spPr>
        </p:pic>
        <p:pic>
          <p:nvPicPr>
            <p:cNvPr id="370" name="Picture 369" descr="UCS-C series.png"/>
            <p:cNvPicPr>
              <a:picLocks noChangeAspect="1"/>
            </p:cNvPicPr>
            <p:nvPr/>
          </p:nvPicPr>
          <p:blipFill>
            <a:blip r:embed="rId12" cstate="screen">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3">
                      <a14:imgEffect>
                        <a14:saturation sat="33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967834" y="5409569"/>
              <a:ext cx="760420" cy="351703"/>
            </a:xfrm>
            <a:prstGeom prst="rect">
              <a:avLst/>
            </a:prstGeom>
          </p:spPr>
        </p:pic>
        <p:pic>
          <p:nvPicPr>
            <p:cNvPr id="371" name="Picture 370" descr="UCS-C series.png"/>
            <p:cNvPicPr>
              <a:picLocks noChangeAspect="1"/>
            </p:cNvPicPr>
            <p:nvPr/>
          </p:nvPicPr>
          <p:blipFill>
            <a:blip r:embed="rId14" cstate="screen">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5">
                      <a14:imgEffect>
                        <a14:saturation sat="33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965866" y="5174440"/>
              <a:ext cx="760420" cy="347545"/>
            </a:xfrm>
            <a:prstGeom prst="rect">
              <a:avLst/>
            </a:prstGeom>
          </p:spPr>
        </p:pic>
        <p:pic>
          <p:nvPicPr>
            <p:cNvPr id="372" name="Picture 371" descr="UCS-C series.png"/>
            <p:cNvPicPr>
              <a:picLocks noChangeAspect="1"/>
            </p:cNvPicPr>
            <p:nvPr/>
          </p:nvPicPr>
          <p:blipFill>
            <a:blip r:embed="rId16" cstate="screen">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7">
                      <a14:imgEffect>
                        <a14:saturation sat="33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963898" y="4939313"/>
              <a:ext cx="760420" cy="324980"/>
            </a:xfrm>
            <a:prstGeom prst="rect">
              <a:avLst/>
            </a:prstGeom>
          </p:spPr>
        </p:pic>
        <p:pic>
          <p:nvPicPr>
            <p:cNvPr id="373" name="Picture 372" descr="Nexus 1kv-VEM.png"/>
            <p:cNvPicPr>
              <a:picLocks noChangeAspect="1"/>
            </p:cNvPicPr>
            <p:nvPr/>
          </p:nvPicPr>
          <p:blipFill>
            <a:blip r:embed="rId18"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444556" y="4969963"/>
              <a:ext cx="267212" cy="182014"/>
            </a:xfrm>
            <a:prstGeom prst="rect">
              <a:avLst/>
            </a:prstGeom>
          </p:spPr>
        </p:pic>
        <p:pic>
          <p:nvPicPr>
            <p:cNvPr id="374" name="Picture 373" descr="Nexus 1kv-VEM.png"/>
            <p:cNvPicPr>
              <a:picLocks noChangeAspect="1"/>
            </p:cNvPicPr>
            <p:nvPr/>
          </p:nvPicPr>
          <p:blipFill>
            <a:blip r:embed="rId18"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449707" y="5220531"/>
              <a:ext cx="267212" cy="182014"/>
            </a:xfrm>
            <a:prstGeom prst="rect">
              <a:avLst/>
            </a:prstGeom>
          </p:spPr>
        </p:pic>
        <p:pic>
          <p:nvPicPr>
            <p:cNvPr id="375" name="Picture 374" descr="Nexus 1kv-VEM.png"/>
            <p:cNvPicPr>
              <a:picLocks noChangeAspect="1"/>
            </p:cNvPicPr>
            <p:nvPr/>
          </p:nvPicPr>
          <p:blipFill>
            <a:blip r:embed="rId18"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454858" y="5471100"/>
              <a:ext cx="267212" cy="182014"/>
            </a:xfrm>
            <a:prstGeom prst="rect">
              <a:avLst/>
            </a:prstGeom>
          </p:spPr>
        </p:pic>
        <p:pic>
          <p:nvPicPr>
            <p:cNvPr id="376" name="Picture 375" descr="Nexus 1kv-VEM.png"/>
            <p:cNvPicPr>
              <a:picLocks noChangeAspect="1"/>
            </p:cNvPicPr>
            <p:nvPr/>
          </p:nvPicPr>
          <p:blipFill>
            <a:blip r:embed="rId18"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453874" y="5703262"/>
              <a:ext cx="267212" cy="182014"/>
            </a:xfrm>
            <a:prstGeom prst="rect">
              <a:avLst/>
            </a:prstGeom>
          </p:spPr>
        </p:pic>
      </p:grpSp>
      <p:cxnSp>
        <p:nvCxnSpPr>
          <p:cNvPr id="377" name="Straight Connector 376"/>
          <p:cNvCxnSpPr>
            <a:stCxn id="101" idx="0"/>
            <a:endCxn id="24" idx="2"/>
          </p:cNvCxnSpPr>
          <p:nvPr/>
        </p:nvCxnSpPr>
        <p:spPr>
          <a:xfrm flipH="1" flipV="1">
            <a:off x="4254229" y="3363378"/>
            <a:ext cx="883277" cy="1161571"/>
          </a:xfrm>
          <a:prstGeom prst="line">
            <a:avLst/>
          </a:prstGeom>
          <a:effectLst>
            <a:glow rad="63500">
              <a:schemeClr val="accent4">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78" name="Straight Connector 377"/>
          <p:cNvCxnSpPr>
            <a:stCxn id="101" idx="0"/>
            <a:endCxn id="25" idx="2"/>
          </p:cNvCxnSpPr>
          <p:nvPr/>
        </p:nvCxnSpPr>
        <p:spPr>
          <a:xfrm flipH="1" flipV="1">
            <a:off x="5026303" y="3350876"/>
            <a:ext cx="111205" cy="1174071"/>
          </a:xfrm>
          <a:prstGeom prst="line">
            <a:avLst/>
          </a:prstGeom>
          <a:effectLst>
            <a:glow rad="63500">
              <a:schemeClr val="accent4">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81" name="Straight Connector 380"/>
          <p:cNvCxnSpPr/>
          <p:nvPr/>
        </p:nvCxnSpPr>
        <p:spPr>
          <a:xfrm flipH="1">
            <a:off x="4487602" y="3047293"/>
            <a:ext cx="320070" cy="18407"/>
          </a:xfrm>
          <a:prstGeom prst="line">
            <a:avLst/>
          </a:prstGeom>
        </p:spPr>
        <p:style>
          <a:lnRef idx="2">
            <a:schemeClr val="accent1"/>
          </a:lnRef>
          <a:fillRef idx="0">
            <a:schemeClr val="accent1"/>
          </a:fillRef>
          <a:effectRef idx="1">
            <a:schemeClr val="accent1"/>
          </a:effectRef>
          <a:fontRef idx="minor">
            <a:schemeClr val="tx1"/>
          </a:fontRef>
        </p:style>
      </p:cxnSp>
      <p:cxnSp>
        <p:nvCxnSpPr>
          <p:cNvPr id="384" name="Straight Connector 383"/>
          <p:cNvCxnSpPr/>
          <p:nvPr/>
        </p:nvCxnSpPr>
        <p:spPr>
          <a:xfrm flipH="1">
            <a:off x="4486693" y="3103024"/>
            <a:ext cx="320070" cy="18407"/>
          </a:xfrm>
          <a:prstGeom prst="line">
            <a:avLst/>
          </a:prstGeom>
        </p:spPr>
        <p:style>
          <a:lnRef idx="2">
            <a:schemeClr val="accent1"/>
          </a:lnRef>
          <a:fillRef idx="0">
            <a:schemeClr val="accent1"/>
          </a:fillRef>
          <a:effectRef idx="1">
            <a:schemeClr val="accent1"/>
          </a:effectRef>
          <a:fontRef idx="minor">
            <a:schemeClr val="tx1"/>
          </a:fontRef>
        </p:style>
      </p:cxnSp>
      <p:sp>
        <p:nvSpPr>
          <p:cNvPr id="203" name="Oval 202"/>
          <p:cNvSpPr/>
          <p:nvPr/>
        </p:nvSpPr>
        <p:spPr>
          <a:xfrm>
            <a:off x="4606424" y="2945168"/>
            <a:ext cx="78988" cy="284975"/>
          </a:xfrm>
          <a:prstGeom prst="ellipse">
            <a:avLst/>
          </a:prstGeom>
          <a:noFill/>
          <a:ln w="19050" cmpd="sng">
            <a:solidFill>
              <a:schemeClr val="accent1"/>
            </a:solidFill>
          </a:ln>
        </p:spPr>
        <p:style>
          <a:lnRef idx="1">
            <a:schemeClr val="accent1"/>
          </a:lnRef>
          <a:fillRef idx="3">
            <a:schemeClr val="accent1"/>
          </a:fillRef>
          <a:effectRef idx="2">
            <a:schemeClr val="accent1"/>
          </a:effectRef>
          <a:fontRef idx="minor">
            <a:schemeClr val="lt1"/>
          </a:fontRef>
        </p:style>
        <p:txBody>
          <a:bodyPr lIns="76785" tIns="38392" rIns="76785" bIns="38392" rtlCol="0" anchor="ctr"/>
          <a:lstStyle/>
          <a:p>
            <a:pPr algn="ctr" defTabSz="767836"/>
            <a:endParaRPr lang="en-US">
              <a:solidFill>
                <a:srgbClr val="FFFFFF"/>
              </a:solidFill>
              <a:latin typeface="Arial"/>
            </a:endParaRPr>
          </a:p>
        </p:txBody>
      </p:sp>
      <p:cxnSp>
        <p:nvCxnSpPr>
          <p:cNvPr id="395" name="Straight Connector 394"/>
          <p:cNvCxnSpPr>
            <a:stCxn id="251922" idx="0"/>
            <a:endCxn id="24" idx="2"/>
          </p:cNvCxnSpPr>
          <p:nvPr/>
        </p:nvCxnSpPr>
        <p:spPr>
          <a:xfrm flipH="1" flipV="1">
            <a:off x="4254227" y="3363378"/>
            <a:ext cx="1774406" cy="1223659"/>
          </a:xfrm>
          <a:prstGeom prst="line">
            <a:avLst/>
          </a:prstGeom>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96" name="Straight Connector 395"/>
          <p:cNvCxnSpPr>
            <a:stCxn id="251922" idx="0"/>
            <a:endCxn id="25" idx="2"/>
          </p:cNvCxnSpPr>
          <p:nvPr/>
        </p:nvCxnSpPr>
        <p:spPr>
          <a:xfrm flipH="1" flipV="1">
            <a:off x="5026300" y="3350876"/>
            <a:ext cx="1002334" cy="1236159"/>
          </a:xfrm>
          <a:prstGeom prst="line">
            <a:avLst/>
          </a:prstGeom>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01" name="Straight Connector 400"/>
          <p:cNvCxnSpPr>
            <a:stCxn id="93" idx="0"/>
            <a:endCxn id="24" idx="2"/>
          </p:cNvCxnSpPr>
          <p:nvPr/>
        </p:nvCxnSpPr>
        <p:spPr>
          <a:xfrm flipH="1" flipV="1">
            <a:off x="4254228" y="3363378"/>
            <a:ext cx="2175914" cy="1211387"/>
          </a:xfrm>
          <a:prstGeom prst="line">
            <a:avLst/>
          </a:prstGeom>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02" name="Straight Connector 401"/>
          <p:cNvCxnSpPr>
            <a:stCxn id="93" idx="0"/>
            <a:endCxn id="25" idx="2"/>
          </p:cNvCxnSpPr>
          <p:nvPr/>
        </p:nvCxnSpPr>
        <p:spPr>
          <a:xfrm flipH="1" flipV="1">
            <a:off x="5026302" y="3350879"/>
            <a:ext cx="1403843" cy="1223887"/>
          </a:xfrm>
          <a:prstGeom prst="line">
            <a:avLst/>
          </a:prstGeom>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408" name="Picture 407" descr="Nexus 1kv-VEM.png"/>
          <p:cNvPicPr>
            <a:picLocks noChangeAspect="1"/>
          </p:cNvPicPr>
          <p:nvPr/>
        </p:nvPicPr>
        <p:blipFill>
          <a:blip r:embed="rId18"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852079" y="5016407"/>
            <a:ext cx="200409" cy="182015"/>
          </a:xfrm>
          <a:prstGeom prst="rect">
            <a:avLst/>
          </a:prstGeom>
        </p:spPr>
      </p:pic>
      <p:pic>
        <p:nvPicPr>
          <p:cNvPr id="409" name="Picture 408" descr="Nexus 1kv-VEM.png"/>
          <p:cNvPicPr>
            <a:picLocks noChangeAspect="1"/>
          </p:cNvPicPr>
          <p:nvPr/>
        </p:nvPicPr>
        <p:blipFill>
          <a:blip r:embed="rId18"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851341" y="5383551"/>
            <a:ext cx="200409" cy="182015"/>
          </a:xfrm>
          <a:prstGeom prst="rect">
            <a:avLst/>
          </a:prstGeom>
        </p:spPr>
      </p:pic>
      <p:pic>
        <p:nvPicPr>
          <p:cNvPr id="410" name="Picture 409" descr="Nexus 1kv-VEM.png"/>
          <p:cNvPicPr>
            <a:picLocks noChangeAspect="1"/>
          </p:cNvPicPr>
          <p:nvPr/>
        </p:nvPicPr>
        <p:blipFill>
          <a:blip r:embed="rId18"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850603" y="5750694"/>
            <a:ext cx="200409" cy="182015"/>
          </a:xfrm>
          <a:prstGeom prst="rect">
            <a:avLst/>
          </a:prstGeom>
        </p:spPr>
      </p:pic>
      <p:pic>
        <p:nvPicPr>
          <p:cNvPr id="411" name="Picture 410" descr="Nexus 1kv-VEM.png"/>
          <p:cNvPicPr>
            <a:picLocks noChangeAspect="1"/>
          </p:cNvPicPr>
          <p:nvPr/>
        </p:nvPicPr>
        <p:blipFill>
          <a:blip r:embed="rId18"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6238607" y="5016407"/>
            <a:ext cx="200409" cy="182015"/>
          </a:xfrm>
          <a:prstGeom prst="rect">
            <a:avLst/>
          </a:prstGeom>
        </p:spPr>
      </p:pic>
      <p:pic>
        <p:nvPicPr>
          <p:cNvPr id="412" name="Picture 411" descr="Nexus 1kv-VEM.png"/>
          <p:cNvPicPr>
            <a:picLocks noChangeAspect="1"/>
          </p:cNvPicPr>
          <p:nvPr/>
        </p:nvPicPr>
        <p:blipFill>
          <a:blip r:embed="rId18"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6237869" y="5383551"/>
            <a:ext cx="200409" cy="182015"/>
          </a:xfrm>
          <a:prstGeom prst="rect">
            <a:avLst/>
          </a:prstGeom>
        </p:spPr>
      </p:pic>
      <p:pic>
        <p:nvPicPr>
          <p:cNvPr id="413" name="Picture 412" descr="Nexus 1kv-VEM.png"/>
          <p:cNvPicPr>
            <a:picLocks noChangeAspect="1"/>
          </p:cNvPicPr>
          <p:nvPr/>
        </p:nvPicPr>
        <p:blipFill>
          <a:blip r:embed="rId18"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6237131" y="5750694"/>
            <a:ext cx="200409" cy="182015"/>
          </a:xfrm>
          <a:prstGeom prst="rect">
            <a:avLst/>
          </a:prstGeom>
        </p:spPr>
      </p:pic>
      <p:sp>
        <p:nvSpPr>
          <p:cNvPr id="398" name="TextBox 397"/>
          <p:cNvSpPr txBox="1"/>
          <p:nvPr/>
        </p:nvSpPr>
        <p:spPr>
          <a:xfrm>
            <a:off x="5082707" y="2247707"/>
            <a:ext cx="649145" cy="292977"/>
          </a:xfrm>
          <a:prstGeom prst="rect">
            <a:avLst/>
          </a:prstGeom>
          <a:noFill/>
        </p:spPr>
        <p:txBody>
          <a:bodyPr wrap="none" lIns="76785" tIns="38392" rIns="76785" bIns="38392" rtlCol="0">
            <a:spAutoFit/>
          </a:bodyPr>
          <a:lstStyle/>
          <a:p>
            <a:pPr defTabSz="767836"/>
            <a:r>
              <a:rPr lang="en-US" sz="700" b="1" dirty="0">
                <a:solidFill>
                  <a:srgbClr val="EE6804"/>
                </a:solidFill>
                <a:latin typeface="Arial" pitchFamily="34" charset="0"/>
              </a:rPr>
              <a:t>Nexus 7000</a:t>
            </a:r>
          </a:p>
          <a:p>
            <a:pPr defTabSz="767836"/>
            <a:r>
              <a:rPr lang="en-US" sz="700" dirty="0">
                <a:solidFill>
                  <a:srgbClr val="EE6804"/>
                </a:solidFill>
                <a:latin typeface="Arial" pitchFamily="34" charset="0"/>
              </a:rPr>
              <a:t>10 GE Aggr</a:t>
            </a:r>
          </a:p>
        </p:txBody>
      </p:sp>
      <p:sp>
        <p:nvSpPr>
          <p:cNvPr id="449" name="TextBox 448"/>
          <p:cNvSpPr txBox="1"/>
          <p:nvPr/>
        </p:nvSpPr>
        <p:spPr>
          <a:xfrm>
            <a:off x="5957200" y="3092840"/>
            <a:ext cx="524443" cy="292977"/>
          </a:xfrm>
          <a:prstGeom prst="rect">
            <a:avLst/>
          </a:prstGeom>
          <a:noFill/>
        </p:spPr>
        <p:txBody>
          <a:bodyPr wrap="none" lIns="76785" tIns="38392" rIns="76785" bIns="38392" rtlCol="0">
            <a:spAutoFit/>
          </a:bodyPr>
          <a:lstStyle/>
          <a:p>
            <a:pPr algn="ctr" defTabSz="767836"/>
            <a:r>
              <a:rPr lang="en-US" sz="700" b="1" dirty="0">
                <a:solidFill>
                  <a:srgbClr val="EE6804"/>
                </a:solidFill>
                <a:latin typeface="Arial" pitchFamily="34" charset="0"/>
              </a:rPr>
              <a:t>Network</a:t>
            </a:r>
          </a:p>
          <a:p>
            <a:pPr algn="ctr" defTabSz="767836"/>
            <a:r>
              <a:rPr lang="en-US" sz="700" b="1" dirty="0">
                <a:solidFill>
                  <a:srgbClr val="EE6804"/>
                </a:solidFill>
                <a:latin typeface="Arial" pitchFamily="34" charset="0"/>
              </a:rPr>
              <a:t>Services</a:t>
            </a:r>
          </a:p>
        </p:txBody>
      </p:sp>
      <p:cxnSp>
        <p:nvCxnSpPr>
          <p:cNvPr id="460" name="Straight Connector 459"/>
          <p:cNvCxnSpPr/>
          <p:nvPr/>
        </p:nvCxnSpPr>
        <p:spPr>
          <a:xfrm flipH="1">
            <a:off x="7703439" y="1348901"/>
            <a:ext cx="26336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19" name="TextBox 418"/>
          <p:cNvSpPr txBox="1"/>
          <p:nvPr/>
        </p:nvSpPr>
        <p:spPr>
          <a:xfrm>
            <a:off x="6650224" y="1280710"/>
            <a:ext cx="981768" cy="816198"/>
          </a:xfrm>
          <a:prstGeom prst="rect">
            <a:avLst/>
          </a:prstGeom>
          <a:noFill/>
        </p:spPr>
        <p:txBody>
          <a:bodyPr wrap="none" lIns="76785" tIns="38392" rIns="76785" bIns="38392" rtlCol="0">
            <a:spAutoFit/>
          </a:bodyPr>
          <a:lstStyle/>
          <a:p>
            <a:pPr defTabSz="767836"/>
            <a:r>
              <a:rPr lang="en-US" sz="800" dirty="0">
                <a:solidFill>
                  <a:prstClr val="black"/>
                </a:solidFill>
                <a:latin typeface="Arial" pitchFamily="34" charset="0"/>
              </a:rPr>
              <a:t>Layer 3 </a:t>
            </a:r>
          </a:p>
          <a:p>
            <a:pPr defTabSz="767836"/>
            <a:r>
              <a:rPr lang="en-US" sz="800" dirty="0">
                <a:solidFill>
                  <a:prstClr val="black"/>
                </a:solidFill>
                <a:latin typeface="Arial" pitchFamily="34" charset="0"/>
              </a:rPr>
              <a:t>Layer 2 - 1GE</a:t>
            </a:r>
          </a:p>
          <a:p>
            <a:pPr defTabSz="767836"/>
            <a:r>
              <a:rPr lang="en-US" sz="800" dirty="0">
                <a:solidFill>
                  <a:prstClr val="black"/>
                </a:solidFill>
                <a:latin typeface="Arial" pitchFamily="34" charset="0"/>
              </a:rPr>
              <a:t>Layer 2 - 10GE</a:t>
            </a:r>
          </a:p>
          <a:p>
            <a:pPr defTabSz="767836"/>
            <a:r>
              <a:rPr lang="en-US" sz="800" dirty="0">
                <a:solidFill>
                  <a:prstClr val="black"/>
                </a:solidFill>
                <a:latin typeface="Arial" pitchFamily="34" charset="0"/>
              </a:rPr>
              <a:t>10 GE DCB</a:t>
            </a:r>
          </a:p>
          <a:p>
            <a:pPr defTabSz="767836"/>
            <a:r>
              <a:rPr lang="en-US" sz="800" dirty="0">
                <a:solidFill>
                  <a:prstClr val="black"/>
                </a:solidFill>
                <a:latin typeface="Arial" pitchFamily="34" charset="0"/>
              </a:rPr>
              <a:t>10 GE FCoE/DCB</a:t>
            </a:r>
          </a:p>
          <a:p>
            <a:pPr defTabSz="767836"/>
            <a:r>
              <a:rPr lang="en-US" sz="800" dirty="0">
                <a:solidFill>
                  <a:prstClr val="black"/>
                </a:solidFill>
                <a:latin typeface="Arial" pitchFamily="34" charset="0"/>
              </a:rPr>
              <a:t>4/8 Gb FC</a:t>
            </a:r>
          </a:p>
        </p:txBody>
      </p:sp>
      <p:cxnSp>
        <p:nvCxnSpPr>
          <p:cNvPr id="466" name="Straight Connector 465"/>
          <p:cNvCxnSpPr/>
          <p:nvPr/>
        </p:nvCxnSpPr>
        <p:spPr>
          <a:xfrm flipV="1">
            <a:off x="7709052" y="1480174"/>
            <a:ext cx="261193" cy="5999"/>
          </a:xfrm>
          <a:prstGeom prst="line">
            <a:avLst/>
          </a:prstGeom>
          <a:ln w="19050" cmpd="sng">
            <a:prstDash val="sysDash"/>
          </a:ln>
        </p:spPr>
        <p:style>
          <a:lnRef idx="2">
            <a:schemeClr val="accent1"/>
          </a:lnRef>
          <a:fillRef idx="0">
            <a:schemeClr val="accent1"/>
          </a:fillRef>
          <a:effectRef idx="1">
            <a:schemeClr val="accent1"/>
          </a:effectRef>
          <a:fontRef idx="minor">
            <a:schemeClr val="tx1"/>
          </a:fontRef>
        </p:style>
      </p:cxnSp>
      <p:cxnSp>
        <p:nvCxnSpPr>
          <p:cNvPr id="472" name="Straight Connector 471"/>
          <p:cNvCxnSpPr/>
          <p:nvPr/>
        </p:nvCxnSpPr>
        <p:spPr>
          <a:xfrm flipV="1">
            <a:off x="7702702" y="1607173"/>
            <a:ext cx="261193" cy="5999"/>
          </a:xfrm>
          <a:prstGeom prst="line">
            <a:avLst/>
          </a:prstGeom>
          <a:ln w="19050" cmpd="sng">
            <a:prstDash val="solid"/>
          </a:ln>
        </p:spPr>
        <p:style>
          <a:lnRef idx="2">
            <a:schemeClr val="accent1"/>
          </a:lnRef>
          <a:fillRef idx="0">
            <a:schemeClr val="accent1"/>
          </a:fillRef>
          <a:effectRef idx="1">
            <a:schemeClr val="accent1"/>
          </a:effectRef>
          <a:fontRef idx="minor">
            <a:schemeClr val="tx1"/>
          </a:fontRef>
        </p:style>
      </p:cxnSp>
      <p:cxnSp>
        <p:nvCxnSpPr>
          <p:cNvPr id="473" name="Straight Connector 472"/>
          <p:cNvCxnSpPr/>
          <p:nvPr/>
        </p:nvCxnSpPr>
        <p:spPr>
          <a:xfrm flipV="1">
            <a:off x="7699130" y="1844526"/>
            <a:ext cx="261193" cy="5999"/>
          </a:xfrm>
          <a:prstGeom prst="line">
            <a:avLst/>
          </a:prstGeom>
          <a:ln w="19050" cmpd="sng">
            <a:solidFill>
              <a:schemeClr val="accent1"/>
            </a:solidFill>
            <a:prstDash val="solid"/>
          </a:ln>
          <a:effectLst>
            <a:glow rad="63500">
              <a:schemeClr val="accent4">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74" name="Straight Connector 473"/>
          <p:cNvCxnSpPr/>
          <p:nvPr/>
        </p:nvCxnSpPr>
        <p:spPr>
          <a:xfrm flipV="1">
            <a:off x="7699130" y="1700592"/>
            <a:ext cx="261193" cy="5999"/>
          </a:xfrm>
          <a:prstGeom prst="line">
            <a:avLst/>
          </a:prstGeom>
          <a:ln w="19050" cmpd="sng">
            <a:solidFill>
              <a:srgbClr val="FFFF00"/>
            </a:solidFill>
            <a:prstDash val="soli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75" name="Straight Connector 474"/>
          <p:cNvCxnSpPr/>
          <p:nvPr/>
        </p:nvCxnSpPr>
        <p:spPr>
          <a:xfrm flipV="1">
            <a:off x="7699130" y="1996926"/>
            <a:ext cx="261193" cy="5999"/>
          </a:xfrm>
          <a:prstGeom prst="line">
            <a:avLst/>
          </a:prstGeom>
          <a:ln w="19050" cmpd="sng">
            <a:solidFill>
              <a:schemeClr val="accent4"/>
            </a:solidFill>
            <a:prstDash val="soli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476" name="Cloud 475"/>
          <p:cNvSpPr/>
          <p:nvPr/>
        </p:nvSpPr>
        <p:spPr>
          <a:xfrm>
            <a:off x="2014381" y="1070323"/>
            <a:ext cx="655980" cy="395767"/>
          </a:xfrm>
          <a:prstGeom prst="cloud">
            <a:avLst/>
          </a:prstGeom>
          <a:solidFill>
            <a:schemeClr val="accent4">
              <a:lumMod val="20000"/>
              <a:lumOff val="80000"/>
            </a:schemeClr>
          </a:solidFill>
          <a:ln>
            <a:solidFill>
              <a:srgbClr val="008000"/>
            </a:solidFill>
          </a:ln>
        </p:spPr>
        <p:style>
          <a:lnRef idx="1">
            <a:schemeClr val="accent1"/>
          </a:lnRef>
          <a:fillRef idx="3">
            <a:schemeClr val="accent1"/>
          </a:fillRef>
          <a:effectRef idx="2">
            <a:schemeClr val="accent1"/>
          </a:effectRef>
          <a:fontRef idx="minor">
            <a:schemeClr val="lt1"/>
          </a:fontRef>
        </p:style>
        <p:txBody>
          <a:bodyPr lIns="76785" tIns="38392" rIns="76785" bIns="38392" anchor="ctr"/>
          <a:lstStyle/>
          <a:p>
            <a:pPr algn="ctr" defTabSz="767836">
              <a:defRPr/>
            </a:pPr>
            <a:r>
              <a:rPr lang="en-US" sz="700" dirty="0">
                <a:solidFill>
                  <a:prstClr val="black"/>
                </a:solidFill>
                <a:latin typeface="Arial"/>
              </a:rPr>
              <a:t>FC SAN A</a:t>
            </a:r>
          </a:p>
        </p:txBody>
      </p:sp>
      <p:sp>
        <p:nvSpPr>
          <p:cNvPr id="477" name="Cloud 476"/>
          <p:cNvSpPr/>
          <p:nvPr/>
        </p:nvSpPr>
        <p:spPr>
          <a:xfrm>
            <a:off x="3012144" y="1076177"/>
            <a:ext cx="658642" cy="395767"/>
          </a:xfrm>
          <a:prstGeom prst="cloud">
            <a:avLst/>
          </a:prstGeom>
          <a:solidFill>
            <a:schemeClr val="accent4">
              <a:lumMod val="20000"/>
              <a:lumOff val="80000"/>
            </a:schemeClr>
          </a:solidFill>
          <a:ln>
            <a:solidFill>
              <a:srgbClr val="008000"/>
            </a:solidFill>
          </a:ln>
        </p:spPr>
        <p:style>
          <a:lnRef idx="1">
            <a:schemeClr val="accent1"/>
          </a:lnRef>
          <a:fillRef idx="3">
            <a:schemeClr val="accent1"/>
          </a:fillRef>
          <a:effectRef idx="2">
            <a:schemeClr val="accent1"/>
          </a:effectRef>
          <a:fontRef idx="minor">
            <a:schemeClr val="lt1"/>
          </a:fontRef>
        </p:style>
        <p:txBody>
          <a:bodyPr lIns="76785" tIns="38392" rIns="76785" bIns="38392" anchor="ctr"/>
          <a:lstStyle/>
          <a:p>
            <a:pPr algn="ctr" defTabSz="767836">
              <a:defRPr/>
            </a:pPr>
            <a:r>
              <a:rPr lang="en-US" sz="700" dirty="0">
                <a:solidFill>
                  <a:prstClr val="black"/>
                </a:solidFill>
                <a:latin typeface="Arial"/>
              </a:rPr>
              <a:t>FC SAN B</a:t>
            </a:r>
          </a:p>
        </p:txBody>
      </p:sp>
      <p:sp>
        <p:nvSpPr>
          <p:cNvPr id="478" name="TextBox 477"/>
          <p:cNvSpPr txBox="1"/>
          <p:nvPr/>
        </p:nvSpPr>
        <p:spPr>
          <a:xfrm>
            <a:off x="4357747" y="2586031"/>
            <a:ext cx="552715" cy="262200"/>
          </a:xfrm>
          <a:prstGeom prst="rect">
            <a:avLst/>
          </a:prstGeom>
          <a:noFill/>
        </p:spPr>
        <p:txBody>
          <a:bodyPr wrap="none" lIns="76785" tIns="38392" rIns="76785" bIns="38392" rtlCol="0">
            <a:spAutoFit/>
          </a:bodyPr>
          <a:lstStyle/>
          <a:p>
            <a:pPr algn="ctr" defTabSz="767836"/>
            <a:r>
              <a:rPr lang="en-US" sz="600" b="1" dirty="0" err="1">
                <a:solidFill>
                  <a:prstClr val="black"/>
                </a:solidFill>
              </a:rPr>
              <a:t>vPC</a:t>
            </a:r>
            <a:r>
              <a:rPr lang="en-US" sz="600" b="1" dirty="0">
                <a:solidFill>
                  <a:prstClr val="black"/>
                </a:solidFill>
              </a:rPr>
              <a:t>+ </a:t>
            </a:r>
          </a:p>
          <a:p>
            <a:pPr algn="ctr" defTabSz="767836"/>
            <a:r>
              <a:rPr lang="en-US" sz="600" b="1" dirty="0">
                <a:solidFill>
                  <a:prstClr val="black"/>
                </a:solidFill>
              </a:rPr>
              <a:t>FabricPath</a:t>
            </a:r>
          </a:p>
        </p:txBody>
      </p:sp>
      <p:sp>
        <p:nvSpPr>
          <p:cNvPr id="479" name="TextBox 478"/>
          <p:cNvSpPr txBox="1"/>
          <p:nvPr/>
        </p:nvSpPr>
        <p:spPr>
          <a:xfrm>
            <a:off x="5209382" y="1280591"/>
            <a:ext cx="649145" cy="292977"/>
          </a:xfrm>
          <a:prstGeom prst="rect">
            <a:avLst/>
          </a:prstGeom>
          <a:noFill/>
        </p:spPr>
        <p:txBody>
          <a:bodyPr wrap="none" lIns="76785" tIns="38392" rIns="76785" bIns="38392" rtlCol="0">
            <a:spAutoFit/>
          </a:bodyPr>
          <a:lstStyle/>
          <a:p>
            <a:pPr defTabSz="767836"/>
            <a:r>
              <a:rPr lang="en-US" sz="700" b="1" dirty="0">
                <a:solidFill>
                  <a:srgbClr val="EE6804"/>
                </a:solidFill>
                <a:latin typeface="Arial" pitchFamily="34" charset="0"/>
              </a:rPr>
              <a:t>Nexus 7000</a:t>
            </a:r>
          </a:p>
          <a:p>
            <a:pPr defTabSz="767836"/>
            <a:r>
              <a:rPr lang="en-US" sz="700" dirty="0">
                <a:solidFill>
                  <a:srgbClr val="EE6804"/>
                </a:solidFill>
                <a:latin typeface="Arial" pitchFamily="34" charset="0"/>
              </a:rPr>
              <a:t>10 GE Core</a:t>
            </a:r>
          </a:p>
        </p:txBody>
      </p:sp>
      <p:sp>
        <p:nvSpPr>
          <p:cNvPr id="482" name="TextBox 481"/>
          <p:cNvSpPr txBox="1"/>
          <p:nvPr/>
        </p:nvSpPr>
        <p:spPr>
          <a:xfrm>
            <a:off x="2339363" y="5958055"/>
            <a:ext cx="1010572" cy="446866"/>
          </a:xfrm>
          <a:prstGeom prst="rect">
            <a:avLst/>
          </a:prstGeom>
          <a:noFill/>
        </p:spPr>
        <p:txBody>
          <a:bodyPr wrap="none" lIns="76785" tIns="38392" rIns="76785" bIns="38392" rtlCol="0">
            <a:spAutoFit/>
          </a:bodyPr>
          <a:lstStyle/>
          <a:p>
            <a:pPr algn="ctr" defTabSz="767836"/>
            <a:r>
              <a:rPr lang="en-US" sz="800" b="1" dirty="0">
                <a:solidFill>
                  <a:srgbClr val="FF0000"/>
                </a:solidFill>
                <a:latin typeface="Arial" pitchFamily="34" charset="0"/>
              </a:rPr>
              <a:t>Nexus 5500 10GE </a:t>
            </a:r>
          </a:p>
          <a:p>
            <a:pPr algn="ctr" defTabSz="767836"/>
            <a:r>
              <a:rPr lang="en-US" sz="800" b="1" dirty="0">
                <a:solidFill>
                  <a:srgbClr val="FF0000"/>
                </a:solidFill>
                <a:latin typeface="Arial" pitchFamily="34" charset="0"/>
              </a:rPr>
              <a:t>Nexus 2148TP-E</a:t>
            </a:r>
          </a:p>
          <a:p>
            <a:pPr algn="ctr" defTabSz="767836"/>
            <a:r>
              <a:rPr lang="en-US" sz="800" b="1" dirty="0">
                <a:solidFill>
                  <a:srgbClr val="FF0000"/>
                </a:solidFill>
                <a:latin typeface="Arial" pitchFamily="34" charset="0"/>
              </a:rPr>
              <a:t>Bare Metal</a:t>
            </a:r>
          </a:p>
        </p:txBody>
      </p:sp>
      <p:sp>
        <p:nvSpPr>
          <p:cNvPr id="483" name="TextBox 482"/>
          <p:cNvSpPr txBox="1"/>
          <p:nvPr/>
        </p:nvSpPr>
        <p:spPr>
          <a:xfrm>
            <a:off x="3217436" y="5976635"/>
            <a:ext cx="782194" cy="323755"/>
          </a:xfrm>
          <a:prstGeom prst="rect">
            <a:avLst/>
          </a:prstGeom>
          <a:noFill/>
        </p:spPr>
        <p:txBody>
          <a:bodyPr wrap="none" lIns="76785" tIns="38392" rIns="76785" bIns="38392" rtlCol="0">
            <a:spAutoFit/>
          </a:bodyPr>
          <a:lstStyle/>
          <a:p>
            <a:pPr algn="ctr" defTabSz="767836"/>
            <a:r>
              <a:rPr lang="en-US" sz="800" b="1" dirty="0">
                <a:solidFill>
                  <a:srgbClr val="FF0000"/>
                </a:solidFill>
                <a:latin typeface="Arial" pitchFamily="34" charset="0"/>
              </a:rPr>
              <a:t>CBS 31xx</a:t>
            </a:r>
          </a:p>
          <a:p>
            <a:pPr algn="ctr" defTabSz="767836"/>
            <a:r>
              <a:rPr lang="en-US" sz="800" b="1" dirty="0">
                <a:solidFill>
                  <a:srgbClr val="FF0000"/>
                </a:solidFill>
                <a:latin typeface="Arial" pitchFamily="34" charset="0"/>
              </a:rPr>
              <a:t>Blade switch</a:t>
            </a:r>
          </a:p>
        </p:txBody>
      </p:sp>
      <p:sp>
        <p:nvSpPr>
          <p:cNvPr id="484" name="TextBox 483"/>
          <p:cNvSpPr txBox="1"/>
          <p:nvPr/>
        </p:nvSpPr>
        <p:spPr>
          <a:xfrm>
            <a:off x="4040322" y="5988449"/>
            <a:ext cx="730548" cy="323755"/>
          </a:xfrm>
          <a:prstGeom prst="rect">
            <a:avLst/>
          </a:prstGeom>
          <a:noFill/>
        </p:spPr>
        <p:txBody>
          <a:bodyPr wrap="none" lIns="76785" tIns="38392" rIns="76785" bIns="38392" rtlCol="0">
            <a:spAutoFit/>
          </a:bodyPr>
          <a:lstStyle/>
          <a:p>
            <a:pPr algn="ctr" defTabSz="767836"/>
            <a:r>
              <a:rPr lang="en-US" sz="800" b="1" dirty="0">
                <a:solidFill>
                  <a:srgbClr val="FF0000"/>
                </a:solidFill>
                <a:latin typeface="Arial" pitchFamily="34" charset="0"/>
              </a:rPr>
              <a:t>Nexus 7000</a:t>
            </a:r>
          </a:p>
          <a:p>
            <a:pPr algn="ctr" defTabSz="767836"/>
            <a:r>
              <a:rPr lang="en-US" sz="800" b="1" dirty="0">
                <a:solidFill>
                  <a:srgbClr val="FF0000"/>
                </a:solidFill>
                <a:latin typeface="Arial" pitchFamily="34" charset="0"/>
              </a:rPr>
              <a:t>End-of-Row</a:t>
            </a:r>
          </a:p>
        </p:txBody>
      </p:sp>
      <p:sp>
        <p:nvSpPr>
          <p:cNvPr id="485" name="TextBox 484"/>
          <p:cNvSpPr txBox="1"/>
          <p:nvPr/>
        </p:nvSpPr>
        <p:spPr>
          <a:xfrm>
            <a:off x="4876735" y="5958055"/>
            <a:ext cx="1016083" cy="446866"/>
          </a:xfrm>
          <a:prstGeom prst="rect">
            <a:avLst/>
          </a:prstGeom>
          <a:noFill/>
        </p:spPr>
        <p:txBody>
          <a:bodyPr wrap="none" lIns="76785" tIns="38392" rIns="76785" bIns="38392" rtlCol="0">
            <a:spAutoFit/>
          </a:bodyPr>
          <a:lstStyle/>
          <a:p>
            <a:pPr algn="ctr" defTabSz="767836"/>
            <a:r>
              <a:rPr lang="en-US" sz="800" b="1" dirty="0">
                <a:solidFill>
                  <a:srgbClr val="FF0000"/>
                </a:solidFill>
                <a:latin typeface="Arial" pitchFamily="34" charset="0"/>
              </a:rPr>
              <a:t>Nexus 5500 FCoE </a:t>
            </a:r>
          </a:p>
          <a:p>
            <a:pPr algn="ctr" defTabSz="767836"/>
            <a:r>
              <a:rPr lang="en-US" sz="800" b="1" dirty="0">
                <a:solidFill>
                  <a:srgbClr val="FF0000"/>
                </a:solidFill>
                <a:latin typeface="Arial" pitchFamily="34" charset="0"/>
              </a:rPr>
              <a:t>Nexus 2232 </a:t>
            </a:r>
          </a:p>
          <a:p>
            <a:pPr algn="ctr" defTabSz="767836"/>
            <a:r>
              <a:rPr lang="en-US" sz="800" b="1" dirty="0">
                <a:solidFill>
                  <a:srgbClr val="FF0000"/>
                </a:solidFill>
                <a:latin typeface="Arial" pitchFamily="34" charset="0"/>
              </a:rPr>
              <a:t>Top-of-Rack</a:t>
            </a:r>
          </a:p>
        </p:txBody>
      </p:sp>
      <p:cxnSp>
        <p:nvCxnSpPr>
          <p:cNvPr id="486" name="Straight Connector 485"/>
          <p:cNvCxnSpPr>
            <a:stCxn id="251918" idx="0"/>
            <a:endCxn id="24" idx="2"/>
          </p:cNvCxnSpPr>
          <p:nvPr/>
        </p:nvCxnSpPr>
        <p:spPr>
          <a:xfrm flipH="1" flipV="1">
            <a:off x="4254230" y="3363377"/>
            <a:ext cx="3016689" cy="1312285"/>
          </a:xfrm>
          <a:prstGeom prst="line">
            <a:avLst/>
          </a:prstGeom>
        </p:spPr>
        <p:style>
          <a:lnRef idx="2">
            <a:schemeClr val="accent1"/>
          </a:lnRef>
          <a:fillRef idx="0">
            <a:schemeClr val="accent1"/>
          </a:fillRef>
          <a:effectRef idx="1">
            <a:schemeClr val="accent1"/>
          </a:effectRef>
          <a:fontRef idx="minor">
            <a:schemeClr val="tx1"/>
          </a:fontRef>
        </p:style>
      </p:cxnSp>
      <p:cxnSp>
        <p:nvCxnSpPr>
          <p:cNvPr id="487" name="Straight Connector 486"/>
          <p:cNvCxnSpPr>
            <a:stCxn id="251918" idx="0"/>
            <a:endCxn id="25" idx="2"/>
          </p:cNvCxnSpPr>
          <p:nvPr/>
        </p:nvCxnSpPr>
        <p:spPr>
          <a:xfrm flipH="1" flipV="1">
            <a:off x="5026300" y="3350877"/>
            <a:ext cx="2244617" cy="1324784"/>
          </a:xfrm>
          <a:prstGeom prst="line">
            <a:avLst/>
          </a:prstGeom>
        </p:spPr>
        <p:style>
          <a:lnRef idx="2">
            <a:schemeClr val="accent1"/>
          </a:lnRef>
          <a:fillRef idx="0">
            <a:schemeClr val="accent1"/>
          </a:fillRef>
          <a:effectRef idx="1">
            <a:schemeClr val="accent1"/>
          </a:effectRef>
          <a:fontRef idx="minor">
            <a:schemeClr val="tx1"/>
          </a:fontRef>
        </p:style>
      </p:cxnSp>
      <p:sp>
        <p:nvSpPr>
          <p:cNvPr id="492" name="TextBox 491"/>
          <p:cNvSpPr txBox="1"/>
          <p:nvPr/>
        </p:nvSpPr>
        <p:spPr>
          <a:xfrm>
            <a:off x="5837685" y="5981684"/>
            <a:ext cx="668031" cy="200644"/>
          </a:xfrm>
          <a:prstGeom prst="rect">
            <a:avLst/>
          </a:prstGeom>
          <a:noFill/>
        </p:spPr>
        <p:txBody>
          <a:bodyPr wrap="none" lIns="76785" tIns="38392" rIns="76785" bIns="38392" rtlCol="0">
            <a:spAutoFit/>
          </a:bodyPr>
          <a:lstStyle/>
          <a:p>
            <a:pPr algn="ctr" defTabSz="767836"/>
            <a:r>
              <a:rPr lang="en-US" sz="800" b="1" dirty="0">
                <a:solidFill>
                  <a:srgbClr val="FF0000"/>
                </a:solidFill>
                <a:latin typeface="Arial" pitchFamily="34" charset="0"/>
              </a:rPr>
              <a:t>UCS FCoE </a:t>
            </a:r>
          </a:p>
        </p:txBody>
      </p:sp>
      <p:sp>
        <p:nvSpPr>
          <p:cNvPr id="504" name="TextBox 503"/>
          <p:cNvSpPr txBox="1"/>
          <p:nvPr/>
        </p:nvSpPr>
        <p:spPr>
          <a:xfrm>
            <a:off x="6918456" y="6045208"/>
            <a:ext cx="745877" cy="446866"/>
          </a:xfrm>
          <a:prstGeom prst="rect">
            <a:avLst/>
          </a:prstGeom>
          <a:noFill/>
        </p:spPr>
        <p:txBody>
          <a:bodyPr wrap="none" lIns="76785" tIns="38392" rIns="76785" bIns="38392" rtlCol="0">
            <a:spAutoFit/>
          </a:bodyPr>
          <a:lstStyle/>
          <a:p>
            <a:pPr algn="ctr" defTabSz="767836"/>
            <a:r>
              <a:rPr lang="en-US" sz="800" b="1" dirty="0">
                <a:solidFill>
                  <a:srgbClr val="FF0000"/>
                </a:solidFill>
                <a:latin typeface="Arial" pitchFamily="34" charset="0"/>
              </a:rPr>
              <a:t>Nexus 3000</a:t>
            </a:r>
          </a:p>
          <a:p>
            <a:pPr algn="ctr" defTabSz="767836"/>
            <a:r>
              <a:rPr lang="en-US" sz="800" b="1" dirty="0">
                <a:solidFill>
                  <a:srgbClr val="FF0000"/>
                </a:solidFill>
                <a:latin typeface="Arial" pitchFamily="34" charset="0"/>
              </a:rPr>
              <a:t>Top-of-Rack</a:t>
            </a:r>
          </a:p>
          <a:p>
            <a:pPr algn="ctr" defTabSz="767836"/>
            <a:r>
              <a:rPr lang="en-US" sz="800" b="1" dirty="0">
                <a:solidFill>
                  <a:srgbClr val="FF0000"/>
                </a:solidFill>
                <a:latin typeface="Arial" pitchFamily="34" charset="0"/>
              </a:rPr>
              <a:t>10G</a:t>
            </a:r>
          </a:p>
        </p:txBody>
      </p:sp>
      <p:cxnSp>
        <p:nvCxnSpPr>
          <p:cNvPr id="512" name="Straight Connector 511"/>
          <p:cNvCxnSpPr>
            <a:stCxn id="511" idx="1"/>
            <a:endCxn id="24" idx="2"/>
          </p:cNvCxnSpPr>
          <p:nvPr/>
        </p:nvCxnSpPr>
        <p:spPr>
          <a:xfrm flipH="1" flipV="1">
            <a:off x="4254230" y="3363376"/>
            <a:ext cx="2878747" cy="949298"/>
          </a:xfrm>
          <a:prstGeom prst="line">
            <a:avLst/>
          </a:prstGeom>
          <a:effectLst>
            <a:glow rad="63500">
              <a:schemeClr val="accent4">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15" name="Straight Connector 514"/>
          <p:cNvCxnSpPr>
            <a:stCxn id="511" idx="1"/>
            <a:endCxn id="25" idx="2"/>
          </p:cNvCxnSpPr>
          <p:nvPr/>
        </p:nvCxnSpPr>
        <p:spPr>
          <a:xfrm flipH="1" flipV="1">
            <a:off x="5026300" y="3350876"/>
            <a:ext cx="2106675" cy="961797"/>
          </a:xfrm>
          <a:prstGeom prst="line">
            <a:avLst/>
          </a:prstGeom>
          <a:effectLst>
            <a:glow rad="63500">
              <a:schemeClr val="accent4">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538" name="TextBox 537"/>
          <p:cNvSpPr txBox="1"/>
          <p:nvPr/>
        </p:nvSpPr>
        <p:spPr>
          <a:xfrm>
            <a:off x="1143003" y="6503298"/>
            <a:ext cx="2754383" cy="185256"/>
          </a:xfrm>
          <a:prstGeom prst="rect">
            <a:avLst/>
          </a:prstGeom>
          <a:noFill/>
        </p:spPr>
        <p:txBody>
          <a:bodyPr wrap="square" lIns="76785" tIns="38392" rIns="76785" bIns="38392" rtlCol="0">
            <a:spAutoFit/>
          </a:bodyPr>
          <a:lstStyle/>
          <a:p>
            <a:pPr defTabSz="767836"/>
            <a:r>
              <a:rPr lang="en-US" sz="700" dirty="0">
                <a:solidFill>
                  <a:prstClr val="black"/>
                </a:solidFill>
                <a:latin typeface="Arial" pitchFamily="34" charset="0"/>
              </a:rPr>
              <a:t>1 GbE Server Access &amp; 4/</a:t>
            </a:r>
            <a:r>
              <a:rPr lang="en-US" sz="700" dirty="0" err="1">
                <a:solidFill>
                  <a:prstClr val="black"/>
                </a:solidFill>
                <a:latin typeface="Arial" pitchFamily="34" charset="0"/>
              </a:rPr>
              <a:t>8Gb</a:t>
            </a:r>
            <a:r>
              <a:rPr lang="en-US" sz="700" dirty="0">
                <a:solidFill>
                  <a:prstClr val="black"/>
                </a:solidFill>
                <a:latin typeface="Arial" pitchFamily="34" charset="0"/>
              </a:rPr>
              <a:t> FC via dual HBA </a:t>
            </a:r>
            <a:r>
              <a:rPr lang="en-US" sz="600" dirty="0">
                <a:solidFill>
                  <a:prstClr val="black"/>
                </a:solidFill>
                <a:latin typeface="Arial" pitchFamily="34" charset="0"/>
              </a:rPr>
              <a:t>(SAN A // SAN B)</a:t>
            </a:r>
          </a:p>
        </p:txBody>
      </p:sp>
      <p:sp>
        <p:nvSpPr>
          <p:cNvPr id="539" name="TextBox 538"/>
          <p:cNvSpPr txBox="1"/>
          <p:nvPr/>
        </p:nvSpPr>
        <p:spPr>
          <a:xfrm>
            <a:off x="3959044" y="6513557"/>
            <a:ext cx="4346756" cy="185256"/>
          </a:xfrm>
          <a:prstGeom prst="rect">
            <a:avLst/>
          </a:prstGeom>
          <a:noFill/>
        </p:spPr>
        <p:txBody>
          <a:bodyPr wrap="square" lIns="76785" tIns="38392" rIns="76785" bIns="38392" rtlCol="0">
            <a:spAutoFit/>
          </a:bodyPr>
          <a:lstStyle/>
          <a:p>
            <a:r>
              <a:rPr lang="en-US" sz="700" dirty="0" err="1">
                <a:solidFill>
                  <a:prstClr val="black"/>
                </a:solidFill>
              </a:rPr>
              <a:t>10Gb</a:t>
            </a:r>
            <a:r>
              <a:rPr lang="en-US" sz="700" dirty="0">
                <a:solidFill>
                  <a:prstClr val="black"/>
                </a:solidFill>
              </a:rPr>
              <a:t> DCB / FCoE Server Access  or  10 </a:t>
            </a:r>
            <a:r>
              <a:rPr lang="en-US" sz="700" dirty="0">
                <a:solidFill>
                  <a:prstClr val="black"/>
                </a:solidFill>
                <a:latin typeface="Arial" pitchFamily="34" charset="0"/>
              </a:rPr>
              <a:t>GbE Server Access &amp; 4/8Gb FC via dual HBA </a:t>
            </a:r>
            <a:r>
              <a:rPr lang="en-US" sz="600" dirty="0">
                <a:solidFill>
                  <a:prstClr val="black"/>
                </a:solidFill>
                <a:latin typeface="Arial" pitchFamily="34" charset="0"/>
              </a:rPr>
              <a:t>(SAN A // SAN B)</a:t>
            </a:r>
            <a:endParaRPr lang="en-US" sz="700" dirty="0">
              <a:solidFill>
                <a:prstClr val="black"/>
              </a:solidFill>
              <a:latin typeface="Arial" pitchFamily="34" charset="0"/>
            </a:endParaRPr>
          </a:p>
        </p:txBody>
      </p:sp>
      <p:cxnSp>
        <p:nvCxnSpPr>
          <p:cNvPr id="499" name="Straight Connector 498"/>
          <p:cNvCxnSpPr/>
          <p:nvPr/>
        </p:nvCxnSpPr>
        <p:spPr>
          <a:xfrm>
            <a:off x="3906494" y="4425995"/>
            <a:ext cx="13291" cy="2138327"/>
          </a:xfrm>
          <a:prstGeom prst="line">
            <a:avLst/>
          </a:prstGeom>
          <a:ln w="6350" cmpd="sng">
            <a:gradFill flip="none" rotWithShape="1">
              <a:gsLst>
                <a:gs pos="0">
                  <a:schemeClr val="tx1"/>
                </a:gs>
                <a:gs pos="100000">
                  <a:prstClr val="white"/>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546" name="Straight Connector 545"/>
          <p:cNvCxnSpPr/>
          <p:nvPr/>
        </p:nvCxnSpPr>
        <p:spPr>
          <a:xfrm>
            <a:off x="5026804" y="2806036"/>
            <a:ext cx="1828164" cy="14477"/>
          </a:xfrm>
          <a:prstGeom prst="line">
            <a:avLst/>
          </a:prstGeom>
          <a:ln w="28575" cmpd="sng">
            <a:gradFill flip="none" rotWithShape="1">
              <a:gsLst>
                <a:gs pos="0">
                  <a:schemeClr val="tx1"/>
                </a:gs>
                <a:gs pos="100000">
                  <a:prstClr val="white"/>
                </a:gs>
              </a:gsLst>
              <a:lin ang="0" scaled="1"/>
              <a:tileRect/>
            </a:gradFill>
            <a:prstDash val="dash"/>
          </a:ln>
        </p:spPr>
        <p:style>
          <a:lnRef idx="2">
            <a:schemeClr val="accent1"/>
          </a:lnRef>
          <a:fillRef idx="0">
            <a:schemeClr val="accent1"/>
          </a:fillRef>
          <a:effectRef idx="1">
            <a:schemeClr val="accent1"/>
          </a:effectRef>
          <a:fontRef idx="minor">
            <a:schemeClr val="tx1"/>
          </a:fontRef>
        </p:style>
      </p:cxnSp>
      <p:sp>
        <p:nvSpPr>
          <p:cNvPr id="549" name="TextBox 548"/>
          <p:cNvSpPr txBox="1"/>
          <p:nvPr/>
        </p:nvSpPr>
        <p:spPr>
          <a:xfrm>
            <a:off x="6588688" y="2576431"/>
            <a:ext cx="274794" cy="446866"/>
          </a:xfrm>
          <a:prstGeom prst="rect">
            <a:avLst/>
          </a:prstGeom>
          <a:noFill/>
        </p:spPr>
        <p:txBody>
          <a:bodyPr wrap="none" lIns="76785" tIns="38392" rIns="76785" bIns="38392" rtlCol="0">
            <a:spAutoFit/>
          </a:bodyPr>
          <a:lstStyle/>
          <a:p>
            <a:pPr defTabSz="767836"/>
            <a:r>
              <a:rPr lang="en-US" sz="800" b="1" dirty="0">
                <a:solidFill>
                  <a:prstClr val="black"/>
                </a:solidFill>
                <a:latin typeface="Arial" pitchFamily="34" charset="0"/>
              </a:rPr>
              <a:t>L3</a:t>
            </a:r>
          </a:p>
          <a:p>
            <a:pPr defTabSz="767836"/>
            <a:endParaRPr lang="en-US" sz="800" b="1" dirty="0">
              <a:solidFill>
                <a:prstClr val="black"/>
              </a:solidFill>
              <a:latin typeface="Arial" pitchFamily="34" charset="0"/>
            </a:endParaRPr>
          </a:p>
          <a:p>
            <a:pPr defTabSz="767836"/>
            <a:r>
              <a:rPr lang="en-US" sz="800" b="1" dirty="0">
                <a:solidFill>
                  <a:prstClr val="black"/>
                </a:solidFill>
                <a:latin typeface="Arial" pitchFamily="34" charset="0"/>
              </a:rPr>
              <a:t>L2</a:t>
            </a:r>
          </a:p>
        </p:txBody>
      </p:sp>
      <p:pic>
        <p:nvPicPr>
          <p:cNvPr id="25" name="Picture 24" descr="Nexus 7000.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829717" y="2595023"/>
            <a:ext cx="393166" cy="755855"/>
          </a:xfrm>
          <a:prstGeom prst="rect">
            <a:avLst/>
          </a:prstGeom>
        </p:spPr>
      </p:pic>
      <p:cxnSp>
        <p:nvCxnSpPr>
          <p:cNvPr id="49" name="Straight Connector 48"/>
          <p:cNvCxnSpPr>
            <a:stCxn id="25" idx="3"/>
            <a:endCxn id="41" idx="1"/>
          </p:cNvCxnSpPr>
          <p:nvPr/>
        </p:nvCxnSpPr>
        <p:spPr>
          <a:xfrm>
            <a:off x="5222882" y="2972948"/>
            <a:ext cx="421816" cy="191232"/>
          </a:xfrm>
          <a:prstGeom prst="line">
            <a:avLst/>
          </a:prstGeom>
        </p:spPr>
        <p:style>
          <a:lnRef idx="2">
            <a:schemeClr val="accent1"/>
          </a:lnRef>
          <a:fillRef idx="0">
            <a:schemeClr val="accent1"/>
          </a:fillRef>
          <a:effectRef idx="1">
            <a:schemeClr val="accent1"/>
          </a:effectRef>
          <a:fontRef idx="minor">
            <a:schemeClr val="tx1"/>
          </a:fontRef>
        </p:style>
      </p:cxnSp>
      <p:cxnSp>
        <p:nvCxnSpPr>
          <p:cNvPr id="550" name="Straight Connector 549"/>
          <p:cNvCxnSpPr>
            <a:stCxn id="201" idx="3"/>
          </p:cNvCxnSpPr>
          <p:nvPr/>
        </p:nvCxnSpPr>
        <p:spPr>
          <a:xfrm>
            <a:off x="3509225" y="1740049"/>
            <a:ext cx="1309139" cy="867475"/>
          </a:xfrm>
          <a:prstGeom prst="line">
            <a:avLst/>
          </a:prstGeom>
          <a:effectLst>
            <a:glow rad="63500">
              <a:schemeClr val="accent4">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53" name="Straight Connector 552"/>
          <p:cNvCxnSpPr>
            <a:stCxn id="83" idx="3"/>
          </p:cNvCxnSpPr>
          <p:nvPr/>
        </p:nvCxnSpPr>
        <p:spPr>
          <a:xfrm>
            <a:off x="2478004" y="1734196"/>
            <a:ext cx="1624874" cy="1082669"/>
          </a:xfrm>
          <a:prstGeom prst="line">
            <a:avLst/>
          </a:prstGeom>
          <a:effectLst>
            <a:glow rad="63500">
              <a:schemeClr val="accent4">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83" name="Picture 82" descr="MDS-Director.png"/>
          <p:cNvPicPr>
            <a:picLocks noChangeAspect="1"/>
          </p:cNvPicPr>
          <p:nvPr/>
        </p:nvPicPr>
        <p:blipFill>
          <a:blip r:embed="rId2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2154804" y="1403970"/>
            <a:ext cx="323200" cy="660451"/>
          </a:xfrm>
          <a:prstGeom prst="rect">
            <a:avLst/>
          </a:prstGeom>
        </p:spPr>
      </p:pic>
      <p:pic>
        <p:nvPicPr>
          <p:cNvPr id="201" name="Picture 200" descr="MDS-Director.png"/>
          <p:cNvPicPr>
            <a:picLocks noChangeAspect="1"/>
          </p:cNvPicPr>
          <p:nvPr/>
        </p:nvPicPr>
        <p:blipFill>
          <a:blip r:embed="rId2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3186023" y="1409824"/>
            <a:ext cx="323200" cy="660451"/>
          </a:xfrm>
          <a:prstGeom prst="rect">
            <a:avLst/>
          </a:prstGeom>
        </p:spPr>
      </p:pic>
      <p:sp>
        <p:nvSpPr>
          <p:cNvPr id="480" name="TextBox 479"/>
          <p:cNvSpPr txBox="1"/>
          <p:nvPr/>
        </p:nvSpPr>
        <p:spPr>
          <a:xfrm>
            <a:off x="2538739" y="1376335"/>
            <a:ext cx="579189" cy="400699"/>
          </a:xfrm>
          <a:prstGeom prst="rect">
            <a:avLst/>
          </a:prstGeom>
          <a:noFill/>
        </p:spPr>
        <p:txBody>
          <a:bodyPr wrap="none" lIns="76785" tIns="38392" rIns="76785" bIns="38392" rtlCol="0">
            <a:spAutoFit/>
          </a:bodyPr>
          <a:lstStyle/>
          <a:p>
            <a:pPr algn="ctr" defTabSz="767836"/>
            <a:r>
              <a:rPr lang="en-US" sz="700" b="1" dirty="0">
                <a:solidFill>
                  <a:srgbClr val="EE6804"/>
                </a:solidFill>
                <a:latin typeface="Arial" pitchFamily="34" charset="0"/>
              </a:rPr>
              <a:t>MDS 9500</a:t>
            </a:r>
          </a:p>
          <a:p>
            <a:pPr algn="ctr" defTabSz="767836"/>
            <a:r>
              <a:rPr lang="en-US" sz="700" dirty="0">
                <a:solidFill>
                  <a:srgbClr val="EE6804"/>
                </a:solidFill>
                <a:latin typeface="Arial" pitchFamily="34" charset="0"/>
              </a:rPr>
              <a:t>SAN </a:t>
            </a:r>
          </a:p>
          <a:p>
            <a:pPr algn="ctr" defTabSz="767836"/>
            <a:r>
              <a:rPr lang="en-US" sz="700" dirty="0">
                <a:solidFill>
                  <a:srgbClr val="EE6804"/>
                </a:solidFill>
                <a:latin typeface="Arial" pitchFamily="34" charset="0"/>
              </a:rPr>
              <a:t>Director</a:t>
            </a:r>
          </a:p>
        </p:txBody>
      </p:sp>
      <p:pic>
        <p:nvPicPr>
          <p:cNvPr id="351" name="Picture 8"/>
          <p:cNvPicPr>
            <a:picLocks noChangeAspect="1" noChangeArrowheads="1"/>
          </p:cNvPicPr>
          <p:nvPr/>
        </p:nvPicPr>
        <p:blipFill>
          <a:blip r:embed="rId25" cstate="screen">
            <a:duotone>
              <a:schemeClr val="accent1">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761273" y="5192861"/>
            <a:ext cx="367003" cy="48067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nvGrpSpPr>
          <p:cNvPr id="228" name="Group 1218"/>
          <p:cNvGrpSpPr>
            <a:grpSpLocks/>
          </p:cNvGrpSpPr>
          <p:nvPr/>
        </p:nvGrpSpPr>
        <p:grpSpPr bwMode="auto">
          <a:xfrm>
            <a:off x="7732659" y="5099979"/>
            <a:ext cx="396533" cy="169780"/>
            <a:chOff x="4003605" y="6146693"/>
            <a:chExt cx="891443" cy="330307"/>
          </a:xfrm>
        </p:grpSpPr>
        <p:sp>
          <p:nvSpPr>
            <p:cNvPr id="283" name="Freeform 62"/>
            <p:cNvSpPr>
              <a:spLocks/>
            </p:cNvSpPr>
            <p:nvPr/>
          </p:nvSpPr>
          <p:spPr bwMode="auto">
            <a:xfrm>
              <a:off x="4688020" y="6146693"/>
              <a:ext cx="207028" cy="330307"/>
            </a:xfrm>
            <a:custGeom>
              <a:avLst/>
              <a:gdLst>
                <a:gd name="T0" fmla="*/ 0 w 127"/>
                <a:gd name="T1" fmla="*/ 2147483647 h 232"/>
                <a:gd name="T2" fmla="*/ 2147483647 w 127"/>
                <a:gd name="T3" fmla="*/ 0 h 232"/>
                <a:gd name="T4" fmla="*/ 2147483647 w 127"/>
                <a:gd name="T5" fmla="*/ 2147483647 h 232"/>
                <a:gd name="T6" fmla="*/ 0 w 127"/>
                <a:gd name="T7" fmla="*/ 2147483647 h 232"/>
                <a:gd name="T8" fmla="*/ 0 w 127"/>
                <a:gd name="T9" fmla="*/ 2147483647 h 232"/>
                <a:gd name="T10" fmla="*/ 0 w 127"/>
                <a:gd name="T11" fmla="*/ 2147483647 h 232"/>
                <a:gd name="T12" fmla="*/ 0 60000 65536"/>
                <a:gd name="T13" fmla="*/ 0 60000 65536"/>
                <a:gd name="T14" fmla="*/ 0 60000 65536"/>
                <a:gd name="T15" fmla="*/ 0 60000 65536"/>
                <a:gd name="T16" fmla="*/ 0 60000 65536"/>
                <a:gd name="T17" fmla="*/ 0 60000 65536"/>
                <a:gd name="T18" fmla="*/ 0 w 127"/>
                <a:gd name="T19" fmla="*/ 0 h 232"/>
                <a:gd name="T20" fmla="*/ 127 w 127"/>
                <a:gd name="T21" fmla="*/ 232 h 232"/>
              </a:gdLst>
              <a:ahLst/>
              <a:cxnLst>
                <a:cxn ang="T12">
                  <a:pos x="T0" y="T1"/>
                </a:cxn>
                <a:cxn ang="T13">
                  <a:pos x="T2" y="T3"/>
                </a:cxn>
                <a:cxn ang="T14">
                  <a:pos x="T4" y="T5"/>
                </a:cxn>
                <a:cxn ang="T15">
                  <a:pos x="T6" y="T7"/>
                </a:cxn>
                <a:cxn ang="T16">
                  <a:pos x="T8" y="T9"/>
                </a:cxn>
                <a:cxn ang="T17">
                  <a:pos x="T10" y="T11"/>
                </a:cxn>
              </a:cxnLst>
              <a:rect l="T18" t="T19" r="T20" b="T21"/>
              <a:pathLst>
                <a:path w="127" h="232">
                  <a:moveTo>
                    <a:pt x="0" y="125"/>
                  </a:moveTo>
                  <a:lnTo>
                    <a:pt x="127" y="0"/>
                  </a:lnTo>
                  <a:lnTo>
                    <a:pt x="127" y="106"/>
                  </a:lnTo>
                  <a:lnTo>
                    <a:pt x="0" y="232"/>
                  </a:lnTo>
                  <a:lnTo>
                    <a:pt x="0" y="125"/>
                  </a:lnTo>
                  <a:close/>
                </a:path>
              </a:pathLst>
            </a:custGeom>
            <a:solidFill>
              <a:srgbClr val="015B80"/>
            </a:solidFill>
            <a:ln w="9525">
              <a:noFill/>
              <a:round/>
              <a:headEnd/>
              <a:tailEnd/>
            </a:ln>
          </p:spPr>
          <p:txBody>
            <a:bodyPr/>
            <a:lstStyle/>
            <a:p>
              <a:pPr>
                <a:lnSpc>
                  <a:spcPct val="85000"/>
                </a:lnSpc>
              </a:pPr>
              <a:endParaRPr lang="en-US">
                <a:latin typeface="Times New Roman" charset="0"/>
                <a:cs typeface="Arial" charset="0"/>
              </a:endParaRPr>
            </a:p>
          </p:txBody>
        </p:sp>
        <p:sp>
          <p:nvSpPr>
            <p:cNvPr id="284" name="Freeform 63"/>
            <p:cNvSpPr>
              <a:spLocks/>
            </p:cNvSpPr>
            <p:nvPr/>
          </p:nvSpPr>
          <p:spPr bwMode="auto">
            <a:xfrm>
              <a:off x="4688020" y="6146693"/>
              <a:ext cx="207028" cy="330307"/>
            </a:xfrm>
            <a:custGeom>
              <a:avLst/>
              <a:gdLst>
                <a:gd name="T0" fmla="*/ 0 w 127"/>
                <a:gd name="T1" fmla="*/ 2147483647 h 232"/>
                <a:gd name="T2" fmla="*/ 2147483647 w 127"/>
                <a:gd name="T3" fmla="*/ 0 h 232"/>
                <a:gd name="T4" fmla="*/ 2147483647 w 127"/>
                <a:gd name="T5" fmla="*/ 2147483647 h 232"/>
                <a:gd name="T6" fmla="*/ 0 w 127"/>
                <a:gd name="T7" fmla="*/ 2147483647 h 232"/>
                <a:gd name="T8" fmla="*/ 0 w 127"/>
                <a:gd name="T9" fmla="*/ 2147483647 h 232"/>
                <a:gd name="T10" fmla="*/ 0 w 127"/>
                <a:gd name="T11" fmla="*/ 2147483647 h 232"/>
                <a:gd name="T12" fmla="*/ 0 60000 65536"/>
                <a:gd name="T13" fmla="*/ 0 60000 65536"/>
                <a:gd name="T14" fmla="*/ 0 60000 65536"/>
                <a:gd name="T15" fmla="*/ 0 60000 65536"/>
                <a:gd name="T16" fmla="*/ 0 60000 65536"/>
                <a:gd name="T17" fmla="*/ 0 60000 65536"/>
                <a:gd name="T18" fmla="*/ 0 w 127"/>
                <a:gd name="T19" fmla="*/ 0 h 232"/>
                <a:gd name="T20" fmla="*/ 127 w 127"/>
                <a:gd name="T21" fmla="*/ 232 h 232"/>
              </a:gdLst>
              <a:ahLst/>
              <a:cxnLst>
                <a:cxn ang="T12">
                  <a:pos x="T0" y="T1"/>
                </a:cxn>
                <a:cxn ang="T13">
                  <a:pos x="T2" y="T3"/>
                </a:cxn>
                <a:cxn ang="T14">
                  <a:pos x="T4" y="T5"/>
                </a:cxn>
                <a:cxn ang="T15">
                  <a:pos x="T6" y="T7"/>
                </a:cxn>
                <a:cxn ang="T16">
                  <a:pos x="T8" y="T9"/>
                </a:cxn>
                <a:cxn ang="T17">
                  <a:pos x="T10" y="T11"/>
                </a:cxn>
              </a:cxnLst>
              <a:rect l="T18" t="T19" r="T20" b="T21"/>
              <a:pathLst>
                <a:path w="127" h="232">
                  <a:moveTo>
                    <a:pt x="0" y="125"/>
                  </a:moveTo>
                  <a:lnTo>
                    <a:pt x="127" y="0"/>
                  </a:lnTo>
                  <a:lnTo>
                    <a:pt x="127" y="106"/>
                  </a:lnTo>
                  <a:lnTo>
                    <a:pt x="0" y="232"/>
                  </a:lnTo>
                  <a:lnTo>
                    <a:pt x="0" y="125"/>
                  </a:lnTo>
                  <a:close/>
                </a:path>
              </a:pathLst>
            </a:custGeom>
            <a:solidFill>
              <a:srgbClr val="015B80"/>
            </a:solidFill>
            <a:ln w="6350" cap="sq">
              <a:solidFill>
                <a:srgbClr val="444D3E"/>
              </a:solidFill>
              <a:miter lim="800000"/>
              <a:headEnd/>
              <a:tailEnd/>
            </a:ln>
          </p:spPr>
          <p:txBody>
            <a:bodyPr/>
            <a:lstStyle/>
            <a:p>
              <a:pPr>
                <a:lnSpc>
                  <a:spcPct val="85000"/>
                </a:lnSpc>
              </a:pPr>
              <a:endParaRPr lang="en-US">
                <a:latin typeface="Times New Roman" charset="0"/>
                <a:cs typeface="Arial" charset="0"/>
              </a:endParaRPr>
            </a:p>
          </p:txBody>
        </p:sp>
        <p:sp>
          <p:nvSpPr>
            <p:cNvPr id="285" name="Freeform 60"/>
            <p:cNvSpPr>
              <a:spLocks/>
            </p:cNvSpPr>
            <p:nvPr/>
          </p:nvSpPr>
          <p:spPr bwMode="auto">
            <a:xfrm>
              <a:off x="4013140" y="6349631"/>
              <a:ext cx="674880" cy="127369"/>
            </a:xfrm>
            <a:custGeom>
              <a:avLst/>
              <a:gdLst>
                <a:gd name="T0" fmla="*/ 0 w 414"/>
                <a:gd name="T1" fmla="*/ 0 h 107"/>
                <a:gd name="T2" fmla="*/ 0 w 414"/>
                <a:gd name="T3" fmla="*/ 2147483647 h 107"/>
                <a:gd name="T4" fmla="*/ 2147483647 w 414"/>
                <a:gd name="T5" fmla="*/ 2147483647 h 107"/>
                <a:gd name="T6" fmla="*/ 2147483647 w 414"/>
                <a:gd name="T7" fmla="*/ 0 h 107"/>
                <a:gd name="T8" fmla="*/ 0 w 414"/>
                <a:gd name="T9" fmla="*/ 0 h 107"/>
                <a:gd name="T10" fmla="*/ 0 w 414"/>
                <a:gd name="T11" fmla="*/ 0 h 107"/>
                <a:gd name="T12" fmla="*/ 0 60000 65536"/>
                <a:gd name="T13" fmla="*/ 0 60000 65536"/>
                <a:gd name="T14" fmla="*/ 0 60000 65536"/>
                <a:gd name="T15" fmla="*/ 0 60000 65536"/>
                <a:gd name="T16" fmla="*/ 0 60000 65536"/>
                <a:gd name="T17" fmla="*/ 0 60000 65536"/>
                <a:gd name="T18" fmla="*/ 0 w 414"/>
                <a:gd name="T19" fmla="*/ 0 h 107"/>
                <a:gd name="T20" fmla="*/ 414 w 414"/>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414" h="107">
                  <a:moveTo>
                    <a:pt x="0" y="0"/>
                  </a:moveTo>
                  <a:lnTo>
                    <a:pt x="0" y="107"/>
                  </a:lnTo>
                  <a:lnTo>
                    <a:pt x="414" y="107"/>
                  </a:lnTo>
                  <a:lnTo>
                    <a:pt x="414" y="0"/>
                  </a:lnTo>
                  <a:lnTo>
                    <a:pt x="0" y="0"/>
                  </a:lnTo>
                  <a:close/>
                </a:path>
              </a:pathLst>
            </a:custGeom>
            <a:solidFill>
              <a:srgbClr val="1096D4"/>
            </a:solidFill>
            <a:ln w="9525">
              <a:noFill/>
              <a:round/>
              <a:headEnd/>
              <a:tailEnd/>
            </a:ln>
          </p:spPr>
          <p:txBody>
            <a:bodyPr/>
            <a:lstStyle/>
            <a:p>
              <a:pPr>
                <a:lnSpc>
                  <a:spcPct val="85000"/>
                </a:lnSpc>
              </a:pPr>
              <a:endParaRPr lang="en-US">
                <a:latin typeface="Times New Roman" charset="0"/>
                <a:cs typeface="Arial" charset="0"/>
              </a:endParaRPr>
            </a:p>
          </p:txBody>
        </p:sp>
        <p:sp>
          <p:nvSpPr>
            <p:cNvPr id="286" name="Freeform 61"/>
            <p:cNvSpPr>
              <a:spLocks/>
            </p:cNvSpPr>
            <p:nvPr/>
          </p:nvSpPr>
          <p:spPr bwMode="auto">
            <a:xfrm>
              <a:off x="4003605" y="6349613"/>
              <a:ext cx="674880" cy="127370"/>
            </a:xfrm>
            <a:custGeom>
              <a:avLst/>
              <a:gdLst>
                <a:gd name="T0" fmla="*/ 0 w 414"/>
                <a:gd name="T1" fmla="*/ 0 h 107"/>
                <a:gd name="T2" fmla="*/ 0 w 414"/>
                <a:gd name="T3" fmla="*/ 2147483647 h 107"/>
                <a:gd name="T4" fmla="*/ 2147483647 w 414"/>
                <a:gd name="T5" fmla="*/ 2147483647 h 107"/>
                <a:gd name="T6" fmla="*/ 2147483647 w 414"/>
                <a:gd name="T7" fmla="*/ 0 h 107"/>
                <a:gd name="T8" fmla="*/ 0 w 414"/>
                <a:gd name="T9" fmla="*/ 0 h 107"/>
                <a:gd name="T10" fmla="*/ 0 w 414"/>
                <a:gd name="T11" fmla="*/ 0 h 107"/>
                <a:gd name="T12" fmla="*/ 0 60000 65536"/>
                <a:gd name="T13" fmla="*/ 0 60000 65536"/>
                <a:gd name="T14" fmla="*/ 0 60000 65536"/>
                <a:gd name="T15" fmla="*/ 0 60000 65536"/>
                <a:gd name="T16" fmla="*/ 0 60000 65536"/>
                <a:gd name="T17" fmla="*/ 0 60000 65536"/>
                <a:gd name="T18" fmla="*/ 0 w 414"/>
                <a:gd name="T19" fmla="*/ 0 h 107"/>
                <a:gd name="T20" fmla="*/ 414 w 414"/>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414" h="107">
                  <a:moveTo>
                    <a:pt x="0" y="0"/>
                  </a:moveTo>
                  <a:lnTo>
                    <a:pt x="0" y="107"/>
                  </a:lnTo>
                  <a:lnTo>
                    <a:pt x="414" y="107"/>
                  </a:lnTo>
                  <a:lnTo>
                    <a:pt x="414" y="0"/>
                  </a:lnTo>
                  <a:lnTo>
                    <a:pt x="0" y="0"/>
                  </a:lnTo>
                  <a:close/>
                </a:path>
              </a:pathLst>
            </a:custGeom>
            <a:solidFill>
              <a:srgbClr val="1096D4"/>
            </a:solidFill>
            <a:ln w="6350" cap="sq">
              <a:solidFill>
                <a:srgbClr val="444D3E"/>
              </a:solidFill>
              <a:miter lim="800000"/>
              <a:headEnd/>
              <a:tailEnd/>
            </a:ln>
          </p:spPr>
          <p:txBody>
            <a:bodyPr/>
            <a:lstStyle/>
            <a:p>
              <a:pPr>
                <a:lnSpc>
                  <a:spcPct val="85000"/>
                </a:lnSpc>
              </a:pPr>
              <a:endParaRPr lang="en-US">
                <a:latin typeface="Times New Roman" charset="0"/>
                <a:cs typeface="Arial" charset="0"/>
              </a:endParaRPr>
            </a:p>
          </p:txBody>
        </p:sp>
        <p:sp>
          <p:nvSpPr>
            <p:cNvPr id="287" name="Freeform 64"/>
            <p:cNvSpPr>
              <a:spLocks/>
            </p:cNvSpPr>
            <p:nvPr/>
          </p:nvSpPr>
          <p:spPr bwMode="auto">
            <a:xfrm>
              <a:off x="4013140" y="6146693"/>
              <a:ext cx="881908" cy="202937"/>
            </a:xfrm>
            <a:custGeom>
              <a:avLst/>
              <a:gdLst>
                <a:gd name="T0" fmla="*/ 2147483647 w 541"/>
                <a:gd name="T1" fmla="*/ 2147483647 h 125"/>
                <a:gd name="T2" fmla="*/ 2147483647 w 541"/>
                <a:gd name="T3" fmla="*/ 0 h 125"/>
                <a:gd name="T4" fmla="*/ 2147483647 w 541"/>
                <a:gd name="T5" fmla="*/ 0 h 125"/>
                <a:gd name="T6" fmla="*/ 0 w 541"/>
                <a:gd name="T7" fmla="*/ 2147483647 h 125"/>
                <a:gd name="T8" fmla="*/ 2147483647 w 541"/>
                <a:gd name="T9" fmla="*/ 2147483647 h 125"/>
                <a:gd name="T10" fmla="*/ 2147483647 w 541"/>
                <a:gd name="T11" fmla="*/ 2147483647 h 125"/>
                <a:gd name="T12" fmla="*/ 0 60000 65536"/>
                <a:gd name="T13" fmla="*/ 0 60000 65536"/>
                <a:gd name="T14" fmla="*/ 0 60000 65536"/>
                <a:gd name="T15" fmla="*/ 0 60000 65536"/>
                <a:gd name="T16" fmla="*/ 0 60000 65536"/>
                <a:gd name="T17" fmla="*/ 0 60000 65536"/>
                <a:gd name="T18" fmla="*/ 0 w 541"/>
                <a:gd name="T19" fmla="*/ 0 h 125"/>
                <a:gd name="T20" fmla="*/ 541 w 541"/>
                <a:gd name="T21" fmla="*/ 125 h 125"/>
              </a:gdLst>
              <a:ahLst/>
              <a:cxnLst>
                <a:cxn ang="T12">
                  <a:pos x="T0" y="T1"/>
                </a:cxn>
                <a:cxn ang="T13">
                  <a:pos x="T2" y="T3"/>
                </a:cxn>
                <a:cxn ang="T14">
                  <a:pos x="T4" y="T5"/>
                </a:cxn>
                <a:cxn ang="T15">
                  <a:pos x="T6" y="T7"/>
                </a:cxn>
                <a:cxn ang="T16">
                  <a:pos x="T8" y="T9"/>
                </a:cxn>
                <a:cxn ang="T17">
                  <a:pos x="T10" y="T11"/>
                </a:cxn>
              </a:cxnLst>
              <a:rect l="T18" t="T19" r="T20" b="T21"/>
              <a:pathLst>
                <a:path w="541" h="125">
                  <a:moveTo>
                    <a:pt x="414" y="125"/>
                  </a:moveTo>
                  <a:lnTo>
                    <a:pt x="541" y="0"/>
                  </a:lnTo>
                  <a:lnTo>
                    <a:pt x="128" y="0"/>
                  </a:lnTo>
                  <a:lnTo>
                    <a:pt x="0" y="125"/>
                  </a:lnTo>
                  <a:lnTo>
                    <a:pt x="414" y="125"/>
                  </a:lnTo>
                  <a:close/>
                </a:path>
              </a:pathLst>
            </a:custGeom>
            <a:solidFill>
              <a:srgbClr val="46AFE3"/>
            </a:solidFill>
            <a:ln w="9525">
              <a:noFill/>
              <a:round/>
              <a:headEnd/>
              <a:tailEnd/>
            </a:ln>
          </p:spPr>
          <p:txBody>
            <a:bodyPr/>
            <a:lstStyle/>
            <a:p>
              <a:pPr>
                <a:lnSpc>
                  <a:spcPct val="85000"/>
                </a:lnSpc>
              </a:pPr>
              <a:endParaRPr lang="en-US">
                <a:latin typeface="Times New Roman" charset="0"/>
                <a:cs typeface="Arial" charset="0"/>
              </a:endParaRPr>
            </a:p>
          </p:txBody>
        </p:sp>
        <p:sp>
          <p:nvSpPr>
            <p:cNvPr id="288" name="Freeform 65"/>
            <p:cNvSpPr>
              <a:spLocks/>
            </p:cNvSpPr>
            <p:nvPr/>
          </p:nvSpPr>
          <p:spPr bwMode="auto">
            <a:xfrm>
              <a:off x="4013140" y="6146693"/>
              <a:ext cx="881908" cy="202937"/>
            </a:xfrm>
            <a:custGeom>
              <a:avLst/>
              <a:gdLst>
                <a:gd name="T0" fmla="*/ 2147483647 w 541"/>
                <a:gd name="T1" fmla="*/ 2147483647 h 125"/>
                <a:gd name="T2" fmla="*/ 2147483647 w 541"/>
                <a:gd name="T3" fmla="*/ 0 h 125"/>
                <a:gd name="T4" fmla="*/ 2147483647 w 541"/>
                <a:gd name="T5" fmla="*/ 0 h 125"/>
                <a:gd name="T6" fmla="*/ 0 w 541"/>
                <a:gd name="T7" fmla="*/ 2147483647 h 125"/>
                <a:gd name="T8" fmla="*/ 2147483647 w 541"/>
                <a:gd name="T9" fmla="*/ 2147483647 h 125"/>
                <a:gd name="T10" fmla="*/ 2147483647 w 541"/>
                <a:gd name="T11" fmla="*/ 2147483647 h 125"/>
                <a:gd name="T12" fmla="*/ 0 60000 65536"/>
                <a:gd name="T13" fmla="*/ 0 60000 65536"/>
                <a:gd name="T14" fmla="*/ 0 60000 65536"/>
                <a:gd name="T15" fmla="*/ 0 60000 65536"/>
                <a:gd name="T16" fmla="*/ 0 60000 65536"/>
                <a:gd name="T17" fmla="*/ 0 60000 65536"/>
                <a:gd name="T18" fmla="*/ 0 w 541"/>
                <a:gd name="T19" fmla="*/ 0 h 125"/>
                <a:gd name="T20" fmla="*/ 541 w 541"/>
                <a:gd name="T21" fmla="*/ 125 h 125"/>
              </a:gdLst>
              <a:ahLst/>
              <a:cxnLst>
                <a:cxn ang="T12">
                  <a:pos x="T0" y="T1"/>
                </a:cxn>
                <a:cxn ang="T13">
                  <a:pos x="T2" y="T3"/>
                </a:cxn>
                <a:cxn ang="T14">
                  <a:pos x="T4" y="T5"/>
                </a:cxn>
                <a:cxn ang="T15">
                  <a:pos x="T6" y="T7"/>
                </a:cxn>
                <a:cxn ang="T16">
                  <a:pos x="T8" y="T9"/>
                </a:cxn>
                <a:cxn ang="T17">
                  <a:pos x="T10" y="T11"/>
                </a:cxn>
              </a:cxnLst>
              <a:rect l="T18" t="T19" r="T20" b="T21"/>
              <a:pathLst>
                <a:path w="541" h="125">
                  <a:moveTo>
                    <a:pt x="414" y="125"/>
                  </a:moveTo>
                  <a:lnTo>
                    <a:pt x="541" y="0"/>
                  </a:lnTo>
                  <a:lnTo>
                    <a:pt x="128" y="0"/>
                  </a:lnTo>
                  <a:lnTo>
                    <a:pt x="0" y="125"/>
                  </a:lnTo>
                  <a:lnTo>
                    <a:pt x="414" y="125"/>
                  </a:lnTo>
                  <a:close/>
                </a:path>
              </a:pathLst>
            </a:custGeom>
            <a:solidFill>
              <a:srgbClr val="46AFE3"/>
            </a:solidFill>
            <a:ln w="6350" cap="sq">
              <a:solidFill>
                <a:srgbClr val="444D3E"/>
              </a:solidFill>
              <a:miter lim="800000"/>
              <a:headEnd/>
              <a:tailEnd/>
            </a:ln>
          </p:spPr>
          <p:txBody>
            <a:bodyPr/>
            <a:lstStyle/>
            <a:p>
              <a:pPr>
                <a:lnSpc>
                  <a:spcPct val="85000"/>
                </a:lnSpc>
              </a:pPr>
              <a:endParaRPr lang="en-US">
                <a:latin typeface="Times New Roman" charset="0"/>
                <a:cs typeface="Arial" charset="0"/>
              </a:endParaRPr>
            </a:p>
          </p:txBody>
        </p:sp>
        <p:grpSp>
          <p:nvGrpSpPr>
            <p:cNvPr id="289" name="Group 264"/>
            <p:cNvGrpSpPr>
              <a:grpSpLocks/>
            </p:cNvGrpSpPr>
            <p:nvPr/>
          </p:nvGrpSpPr>
          <p:grpSpPr bwMode="auto">
            <a:xfrm>
              <a:off x="4137031" y="6361190"/>
              <a:ext cx="417563" cy="109515"/>
              <a:chOff x="4137031" y="6365866"/>
              <a:chExt cx="417563" cy="149361"/>
            </a:xfrm>
          </p:grpSpPr>
          <p:sp>
            <p:nvSpPr>
              <p:cNvPr id="342" name="Freeform 82"/>
              <p:cNvSpPr>
                <a:spLocks/>
              </p:cNvSpPr>
              <p:nvPr/>
            </p:nvSpPr>
            <p:spPr bwMode="auto">
              <a:xfrm>
                <a:off x="4137031" y="6427559"/>
                <a:ext cx="141823" cy="25976"/>
              </a:xfrm>
              <a:custGeom>
                <a:avLst/>
                <a:gdLst>
                  <a:gd name="T0" fmla="*/ 2147483647 w 87"/>
                  <a:gd name="T1" fmla="*/ 2147483647 h 16"/>
                  <a:gd name="T2" fmla="*/ 2147483647 w 87"/>
                  <a:gd name="T3" fmla="*/ 2147483647 h 16"/>
                  <a:gd name="T4" fmla="*/ 2147483647 w 87"/>
                  <a:gd name="T5" fmla="*/ 0 h 16"/>
                  <a:gd name="T6" fmla="*/ 0 w 87"/>
                  <a:gd name="T7" fmla="*/ 2147483647 h 16"/>
                  <a:gd name="T8" fmla="*/ 2147483647 w 87"/>
                  <a:gd name="T9" fmla="*/ 2147483647 h 16"/>
                  <a:gd name="T10" fmla="*/ 2147483647 w 87"/>
                  <a:gd name="T11" fmla="*/ 2147483647 h 16"/>
                  <a:gd name="T12" fmla="*/ 2147483647 w 87"/>
                  <a:gd name="T13" fmla="*/ 2147483647 h 16"/>
                  <a:gd name="T14" fmla="*/ 2147483647 w 87"/>
                  <a:gd name="T15" fmla="*/ 2147483647 h 16"/>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16"/>
                  <a:gd name="T26" fmla="*/ 87 w 87"/>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16">
                    <a:moveTo>
                      <a:pt x="87" y="7"/>
                    </a:moveTo>
                    <a:lnTo>
                      <a:pt x="23" y="7"/>
                    </a:lnTo>
                    <a:lnTo>
                      <a:pt x="23" y="0"/>
                    </a:lnTo>
                    <a:lnTo>
                      <a:pt x="0" y="9"/>
                    </a:lnTo>
                    <a:lnTo>
                      <a:pt x="23" y="16"/>
                    </a:lnTo>
                    <a:lnTo>
                      <a:pt x="23" y="11"/>
                    </a:lnTo>
                    <a:lnTo>
                      <a:pt x="87" y="11"/>
                    </a:lnTo>
                    <a:lnTo>
                      <a:pt x="87" y="7"/>
                    </a:lnTo>
                    <a:close/>
                  </a:path>
                </a:pathLst>
              </a:custGeom>
              <a:solidFill>
                <a:srgbClr val="FFFFFF"/>
              </a:solidFill>
              <a:ln w="9525">
                <a:noFill/>
                <a:round/>
                <a:headEnd/>
                <a:tailEnd/>
              </a:ln>
            </p:spPr>
            <p:txBody>
              <a:bodyPr/>
              <a:lstStyle/>
              <a:p>
                <a:pPr>
                  <a:lnSpc>
                    <a:spcPct val="85000"/>
                  </a:lnSpc>
                </a:pPr>
                <a:endParaRPr lang="en-US">
                  <a:latin typeface="Times New Roman" charset="0"/>
                  <a:cs typeface="Arial" charset="0"/>
                </a:endParaRPr>
              </a:p>
            </p:txBody>
          </p:sp>
          <p:sp>
            <p:nvSpPr>
              <p:cNvPr id="343" name="Freeform 83"/>
              <p:cNvSpPr>
                <a:spLocks/>
              </p:cNvSpPr>
              <p:nvPr/>
            </p:nvSpPr>
            <p:spPr bwMode="auto">
              <a:xfrm>
                <a:off x="4309826" y="6464899"/>
                <a:ext cx="81507" cy="50328"/>
              </a:xfrm>
              <a:custGeom>
                <a:avLst/>
                <a:gdLst>
                  <a:gd name="T0" fmla="*/ 2147483647 w 50"/>
                  <a:gd name="T1" fmla="*/ 0 h 31"/>
                  <a:gd name="T2" fmla="*/ 2147483647 w 50"/>
                  <a:gd name="T3" fmla="*/ 2147483647 h 31"/>
                  <a:gd name="T4" fmla="*/ 0 w 50"/>
                  <a:gd name="T5" fmla="*/ 2147483647 h 31"/>
                  <a:gd name="T6" fmla="*/ 2147483647 w 50"/>
                  <a:gd name="T7" fmla="*/ 2147483647 h 31"/>
                  <a:gd name="T8" fmla="*/ 2147483647 w 50"/>
                  <a:gd name="T9" fmla="*/ 2147483647 h 31"/>
                  <a:gd name="T10" fmla="*/ 2147483647 w 50"/>
                  <a:gd name="T11" fmla="*/ 2147483647 h 31"/>
                  <a:gd name="T12" fmla="*/ 2147483647 w 50"/>
                  <a:gd name="T13" fmla="*/ 0 h 31"/>
                  <a:gd name="T14" fmla="*/ 2147483647 w 50"/>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31"/>
                  <a:gd name="T26" fmla="*/ 50 w 50"/>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31">
                    <a:moveTo>
                      <a:pt x="17" y="0"/>
                    </a:moveTo>
                    <a:lnTo>
                      <a:pt x="17" y="24"/>
                    </a:lnTo>
                    <a:lnTo>
                      <a:pt x="0" y="24"/>
                    </a:lnTo>
                    <a:lnTo>
                      <a:pt x="24" y="31"/>
                    </a:lnTo>
                    <a:lnTo>
                      <a:pt x="50" y="24"/>
                    </a:lnTo>
                    <a:lnTo>
                      <a:pt x="33" y="24"/>
                    </a:lnTo>
                    <a:lnTo>
                      <a:pt x="33" y="0"/>
                    </a:lnTo>
                    <a:lnTo>
                      <a:pt x="17" y="0"/>
                    </a:lnTo>
                    <a:close/>
                  </a:path>
                </a:pathLst>
              </a:custGeom>
              <a:solidFill>
                <a:srgbClr val="FFFFFF"/>
              </a:solidFill>
              <a:ln w="9525">
                <a:noFill/>
                <a:round/>
                <a:headEnd/>
                <a:tailEnd/>
              </a:ln>
            </p:spPr>
            <p:txBody>
              <a:bodyPr/>
              <a:lstStyle/>
              <a:p>
                <a:pPr>
                  <a:lnSpc>
                    <a:spcPct val="85000"/>
                  </a:lnSpc>
                </a:pPr>
                <a:endParaRPr lang="en-US">
                  <a:latin typeface="Times New Roman" charset="0"/>
                  <a:cs typeface="Arial" charset="0"/>
                </a:endParaRPr>
              </a:p>
            </p:txBody>
          </p:sp>
          <p:sp>
            <p:nvSpPr>
              <p:cNvPr id="344" name="Freeform 84"/>
              <p:cNvSpPr>
                <a:spLocks/>
              </p:cNvSpPr>
              <p:nvPr/>
            </p:nvSpPr>
            <p:spPr bwMode="auto">
              <a:xfrm>
                <a:off x="4309826" y="6365866"/>
                <a:ext cx="81507" cy="53575"/>
              </a:xfrm>
              <a:custGeom>
                <a:avLst/>
                <a:gdLst>
                  <a:gd name="T0" fmla="*/ 2147483647 w 50"/>
                  <a:gd name="T1" fmla="*/ 2147483647 h 33"/>
                  <a:gd name="T2" fmla="*/ 2147483647 w 50"/>
                  <a:gd name="T3" fmla="*/ 2147483647 h 33"/>
                  <a:gd name="T4" fmla="*/ 0 w 50"/>
                  <a:gd name="T5" fmla="*/ 2147483647 h 33"/>
                  <a:gd name="T6" fmla="*/ 2147483647 w 50"/>
                  <a:gd name="T7" fmla="*/ 0 h 33"/>
                  <a:gd name="T8" fmla="*/ 2147483647 w 50"/>
                  <a:gd name="T9" fmla="*/ 2147483647 h 33"/>
                  <a:gd name="T10" fmla="*/ 2147483647 w 50"/>
                  <a:gd name="T11" fmla="*/ 2147483647 h 33"/>
                  <a:gd name="T12" fmla="*/ 2147483647 w 50"/>
                  <a:gd name="T13" fmla="*/ 2147483647 h 33"/>
                  <a:gd name="T14" fmla="*/ 2147483647 w 50"/>
                  <a:gd name="T15" fmla="*/ 2147483647 h 33"/>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33"/>
                  <a:gd name="T26" fmla="*/ 50 w 50"/>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33">
                    <a:moveTo>
                      <a:pt x="17" y="33"/>
                    </a:moveTo>
                    <a:lnTo>
                      <a:pt x="17" y="9"/>
                    </a:lnTo>
                    <a:lnTo>
                      <a:pt x="0" y="9"/>
                    </a:lnTo>
                    <a:lnTo>
                      <a:pt x="24" y="0"/>
                    </a:lnTo>
                    <a:lnTo>
                      <a:pt x="50" y="9"/>
                    </a:lnTo>
                    <a:lnTo>
                      <a:pt x="33" y="9"/>
                    </a:lnTo>
                    <a:lnTo>
                      <a:pt x="33" y="33"/>
                    </a:lnTo>
                    <a:lnTo>
                      <a:pt x="17" y="33"/>
                    </a:lnTo>
                    <a:close/>
                  </a:path>
                </a:pathLst>
              </a:custGeom>
              <a:solidFill>
                <a:srgbClr val="FFFFFF"/>
              </a:solidFill>
              <a:ln w="9525">
                <a:noFill/>
                <a:round/>
                <a:headEnd/>
                <a:tailEnd/>
              </a:ln>
            </p:spPr>
            <p:txBody>
              <a:bodyPr/>
              <a:lstStyle/>
              <a:p>
                <a:pPr>
                  <a:lnSpc>
                    <a:spcPct val="85000"/>
                  </a:lnSpc>
                </a:pPr>
                <a:endParaRPr lang="en-US">
                  <a:latin typeface="Times New Roman" charset="0"/>
                  <a:cs typeface="Arial" charset="0"/>
                </a:endParaRPr>
              </a:p>
            </p:txBody>
          </p:sp>
          <p:sp>
            <p:nvSpPr>
              <p:cNvPr id="345" name="Freeform 85"/>
              <p:cNvSpPr>
                <a:spLocks/>
              </p:cNvSpPr>
              <p:nvPr/>
            </p:nvSpPr>
            <p:spPr bwMode="auto">
              <a:xfrm>
                <a:off x="4412771" y="6427559"/>
                <a:ext cx="141823" cy="25976"/>
              </a:xfrm>
              <a:custGeom>
                <a:avLst/>
                <a:gdLst>
                  <a:gd name="T0" fmla="*/ 0 w 87"/>
                  <a:gd name="T1" fmla="*/ 2147483647 h 16"/>
                  <a:gd name="T2" fmla="*/ 2147483647 w 87"/>
                  <a:gd name="T3" fmla="*/ 2147483647 h 16"/>
                  <a:gd name="T4" fmla="*/ 2147483647 w 87"/>
                  <a:gd name="T5" fmla="*/ 2147483647 h 16"/>
                  <a:gd name="T6" fmla="*/ 2147483647 w 87"/>
                  <a:gd name="T7" fmla="*/ 2147483647 h 16"/>
                  <a:gd name="T8" fmla="*/ 2147483647 w 87"/>
                  <a:gd name="T9" fmla="*/ 0 h 16"/>
                  <a:gd name="T10" fmla="*/ 2147483647 w 87"/>
                  <a:gd name="T11" fmla="*/ 2147483647 h 16"/>
                  <a:gd name="T12" fmla="*/ 0 w 87"/>
                  <a:gd name="T13" fmla="*/ 2147483647 h 16"/>
                  <a:gd name="T14" fmla="*/ 0 w 87"/>
                  <a:gd name="T15" fmla="*/ 2147483647 h 16"/>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16"/>
                  <a:gd name="T26" fmla="*/ 87 w 87"/>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16">
                    <a:moveTo>
                      <a:pt x="0" y="11"/>
                    </a:moveTo>
                    <a:lnTo>
                      <a:pt x="63" y="11"/>
                    </a:lnTo>
                    <a:lnTo>
                      <a:pt x="63" y="16"/>
                    </a:lnTo>
                    <a:lnTo>
                      <a:pt x="87" y="9"/>
                    </a:lnTo>
                    <a:lnTo>
                      <a:pt x="63" y="0"/>
                    </a:lnTo>
                    <a:lnTo>
                      <a:pt x="63" y="7"/>
                    </a:lnTo>
                    <a:lnTo>
                      <a:pt x="0" y="7"/>
                    </a:lnTo>
                    <a:lnTo>
                      <a:pt x="0" y="11"/>
                    </a:lnTo>
                    <a:close/>
                  </a:path>
                </a:pathLst>
              </a:custGeom>
              <a:solidFill>
                <a:srgbClr val="FFFFFF"/>
              </a:solidFill>
              <a:ln w="9525">
                <a:noFill/>
                <a:round/>
                <a:headEnd/>
                <a:tailEnd/>
              </a:ln>
            </p:spPr>
            <p:txBody>
              <a:bodyPr/>
              <a:lstStyle/>
              <a:p>
                <a:pPr>
                  <a:lnSpc>
                    <a:spcPct val="85000"/>
                  </a:lnSpc>
                </a:pPr>
                <a:endParaRPr lang="en-US">
                  <a:latin typeface="Times New Roman" charset="0"/>
                  <a:cs typeface="Arial" charset="0"/>
                </a:endParaRPr>
              </a:p>
            </p:txBody>
          </p:sp>
          <p:sp>
            <p:nvSpPr>
              <p:cNvPr id="346" name="Freeform 86"/>
              <p:cNvSpPr>
                <a:spLocks/>
              </p:cNvSpPr>
              <p:nvPr/>
            </p:nvSpPr>
            <p:spPr bwMode="auto">
              <a:xfrm>
                <a:off x="4171264" y="6377230"/>
                <a:ext cx="361892" cy="129880"/>
              </a:xfrm>
              <a:custGeom>
                <a:avLst/>
                <a:gdLst>
                  <a:gd name="T0" fmla="*/ 2147483647 w 94"/>
                  <a:gd name="T1" fmla="*/ 2147483647 h 34"/>
                  <a:gd name="T2" fmla="*/ 2147483647 w 94"/>
                  <a:gd name="T3" fmla="*/ 2147483647 h 34"/>
                  <a:gd name="T4" fmla="*/ 2147483647 w 94"/>
                  <a:gd name="T5" fmla="*/ 2147483647 h 34"/>
                  <a:gd name="T6" fmla="*/ 2147483647 w 94"/>
                  <a:gd name="T7" fmla="*/ 2147483647 h 34"/>
                  <a:gd name="T8" fmla="*/ 2147483647 w 94"/>
                  <a:gd name="T9" fmla="*/ 2147483647 h 34"/>
                  <a:gd name="T10" fmla="*/ 0 60000 65536"/>
                  <a:gd name="T11" fmla="*/ 0 60000 65536"/>
                  <a:gd name="T12" fmla="*/ 0 60000 65536"/>
                  <a:gd name="T13" fmla="*/ 0 60000 65536"/>
                  <a:gd name="T14" fmla="*/ 0 60000 65536"/>
                  <a:gd name="T15" fmla="*/ 0 w 94"/>
                  <a:gd name="T16" fmla="*/ 0 h 34"/>
                  <a:gd name="T17" fmla="*/ 94 w 94"/>
                  <a:gd name="T18" fmla="*/ 34 h 34"/>
                </a:gdLst>
                <a:ahLst/>
                <a:cxnLst>
                  <a:cxn ang="T10">
                    <a:pos x="T0" y="T1"/>
                  </a:cxn>
                  <a:cxn ang="T11">
                    <a:pos x="T2" y="T3"/>
                  </a:cxn>
                  <a:cxn ang="T12">
                    <a:pos x="T4" y="T5"/>
                  </a:cxn>
                  <a:cxn ang="T13">
                    <a:pos x="T6" y="T7"/>
                  </a:cxn>
                  <a:cxn ang="T14">
                    <a:pos x="T8" y="T9"/>
                  </a:cxn>
                </a:cxnLst>
                <a:rect l="T15" t="T16" r="T17" b="T18"/>
                <a:pathLst>
                  <a:path w="94" h="34">
                    <a:moveTo>
                      <a:pt x="89" y="32"/>
                    </a:moveTo>
                    <a:cubicBezTo>
                      <a:pt x="84" y="34"/>
                      <a:pt x="61" y="29"/>
                      <a:pt x="38" y="20"/>
                    </a:cubicBezTo>
                    <a:cubicBezTo>
                      <a:pt x="15" y="12"/>
                      <a:pt x="0" y="4"/>
                      <a:pt x="5" y="2"/>
                    </a:cubicBezTo>
                    <a:cubicBezTo>
                      <a:pt x="10" y="0"/>
                      <a:pt x="33" y="5"/>
                      <a:pt x="56" y="14"/>
                    </a:cubicBezTo>
                    <a:cubicBezTo>
                      <a:pt x="80" y="22"/>
                      <a:pt x="94" y="30"/>
                      <a:pt x="89" y="32"/>
                    </a:cubicBezTo>
                    <a:close/>
                  </a:path>
                </a:pathLst>
              </a:custGeom>
              <a:noFill/>
              <a:ln w="6350">
                <a:solidFill>
                  <a:srgbClr val="FFFFFF"/>
                </a:solidFill>
                <a:miter lim="800000"/>
                <a:headEnd/>
                <a:tailEnd/>
              </a:ln>
            </p:spPr>
            <p:txBody>
              <a:bodyPr/>
              <a:lstStyle/>
              <a:p>
                <a:pPr>
                  <a:lnSpc>
                    <a:spcPct val="85000"/>
                  </a:lnSpc>
                </a:pPr>
                <a:endParaRPr lang="en-US">
                  <a:latin typeface="Times New Roman" charset="0"/>
                  <a:cs typeface="Arial" charset="0"/>
                </a:endParaRPr>
              </a:p>
            </p:txBody>
          </p:sp>
          <p:sp>
            <p:nvSpPr>
              <p:cNvPr id="349" name="Freeform 87"/>
              <p:cNvSpPr>
                <a:spLocks/>
              </p:cNvSpPr>
              <p:nvPr/>
            </p:nvSpPr>
            <p:spPr bwMode="auto">
              <a:xfrm>
                <a:off x="4168004" y="6377230"/>
                <a:ext cx="361892" cy="129880"/>
              </a:xfrm>
              <a:custGeom>
                <a:avLst/>
                <a:gdLst>
                  <a:gd name="T0" fmla="*/ 2147483647 w 94"/>
                  <a:gd name="T1" fmla="*/ 2147483647 h 34"/>
                  <a:gd name="T2" fmla="*/ 2147483647 w 94"/>
                  <a:gd name="T3" fmla="*/ 2147483647 h 34"/>
                  <a:gd name="T4" fmla="*/ 2147483647 w 94"/>
                  <a:gd name="T5" fmla="*/ 2147483647 h 34"/>
                  <a:gd name="T6" fmla="*/ 2147483647 w 94"/>
                  <a:gd name="T7" fmla="*/ 2147483647 h 34"/>
                  <a:gd name="T8" fmla="*/ 2147483647 w 94"/>
                  <a:gd name="T9" fmla="*/ 2147483647 h 34"/>
                  <a:gd name="T10" fmla="*/ 0 60000 65536"/>
                  <a:gd name="T11" fmla="*/ 0 60000 65536"/>
                  <a:gd name="T12" fmla="*/ 0 60000 65536"/>
                  <a:gd name="T13" fmla="*/ 0 60000 65536"/>
                  <a:gd name="T14" fmla="*/ 0 60000 65536"/>
                  <a:gd name="T15" fmla="*/ 0 w 94"/>
                  <a:gd name="T16" fmla="*/ 0 h 34"/>
                  <a:gd name="T17" fmla="*/ 94 w 94"/>
                  <a:gd name="T18" fmla="*/ 34 h 34"/>
                </a:gdLst>
                <a:ahLst/>
                <a:cxnLst>
                  <a:cxn ang="T10">
                    <a:pos x="T0" y="T1"/>
                  </a:cxn>
                  <a:cxn ang="T11">
                    <a:pos x="T2" y="T3"/>
                  </a:cxn>
                  <a:cxn ang="T12">
                    <a:pos x="T4" y="T5"/>
                  </a:cxn>
                  <a:cxn ang="T13">
                    <a:pos x="T6" y="T7"/>
                  </a:cxn>
                  <a:cxn ang="T14">
                    <a:pos x="T8" y="T9"/>
                  </a:cxn>
                </a:cxnLst>
                <a:rect l="T15" t="T16" r="T17" b="T18"/>
                <a:pathLst>
                  <a:path w="94" h="34">
                    <a:moveTo>
                      <a:pt x="89" y="2"/>
                    </a:moveTo>
                    <a:cubicBezTo>
                      <a:pt x="94" y="4"/>
                      <a:pt x="80" y="12"/>
                      <a:pt x="57" y="20"/>
                    </a:cubicBezTo>
                    <a:cubicBezTo>
                      <a:pt x="33" y="29"/>
                      <a:pt x="10" y="34"/>
                      <a:pt x="5" y="32"/>
                    </a:cubicBezTo>
                    <a:cubicBezTo>
                      <a:pt x="0" y="30"/>
                      <a:pt x="14" y="22"/>
                      <a:pt x="37" y="14"/>
                    </a:cubicBezTo>
                    <a:cubicBezTo>
                      <a:pt x="61" y="5"/>
                      <a:pt x="84" y="0"/>
                      <a:pt x="89" y="2"/>
                    </a:cubicBezTo>
                    <a:close/>
                  </a:path>
                </a:pathLst>
              </a:custGeom>
              <a:noFill/>
              <a:ln w="6350">
                <a:solidFill>
                  <a:srgbClr val="FFFFFF"/>
                </a:solidFill>
                <a:miter lim="800000"/>
                <a:headEnd/>
                <a:tailEnd/>
              </a:ln>
            </p:spPr>
            <p:txBody>
              <a:bodyPr/>
              <a:lstStyle/>
              <a:p>
                <a:pPr>
                  <a:lnSpc>
                    <a:spcPct val="85000"/>
                  </a:lnSpc>
                </a:pPr>
                <a:endParaRPr lang="en-US">
                  <a:latin typeface="Times New Roman" charset="0"/>
                  <a:cs typeface="Arial" charset="0"/>
                </a:endParaRPr>
              </a:p>
            </p:txBody>
          </p:sp>
          <p:sp>
            <p:nvSpPr>
              <p:cNvPr id="350" name="Freeform 88"/>
              <p:cNvSpPr>
                <a:spLocks/>
              </p:cNvSpPr>
              <p:nvPr/>
            </p:nvSpPr>
            <p:spPr bwMode="auto">
              <a:xfrm>
                <a:off x="4264182" y="6411324"/>
                <a:ext cx="169535" cy="58446"/>
              </a:xfrm>
              <a:custGeom>
                <a:avLst/>
                <a:gdLst>
                  <a:gd name="T0" fmla="*/ 2147483647 w 44"/>
                  <a:gd name="T1" fmla="*/ 2147483647 h 15"/>
                  <a:gd name="T2" fmla="*/ 2147483647 w 44"/>
                  <a:gd name="T3" fmla="*/ 2147483647 h 15"/>
                  <a:gd name="T4" fmla="*/ 2147483647 w 44"/>
                  <a:gd name="T5" fmla="*/ 2147483647 h 15"/>
                  <a:gd name="T6" fmla="*/ 2147483647 w 44"/>
                  <a:gd name="T7" fmla="*/ 2147483647 h 15"/>
                  <a:gd name="T8" fmla="*/ 2147483647 w 44"/>
                  <a:gd name="T9" fmla="*/ 2147483647 h 15"/>
                  <a:gd name="T10" fmla="*/ 0 60000 65536"/>
                  <a:gd name="T11" fmla="*/ 0 60000 65536"/>
                  <a:gd name="T12" fmla="*/ 0 60000 65536"/>
                  <a:gd name="T13" fmla="*/ 0 60000 65536"/>
                  <a:gd name="T14" fmla="*/ 0 60000 65536"/>
                  <a:gd name="T15" fmla="*/ 0 w 44"/>
                  <a:gd name="T16" fmla="*/ 0 h 15"/>
                  <a:gd name="T17" fmla="*/ 44 w 44"/>
                  <a:gd name="T18" fmla="*/ 15 h 15"/>
                </a:gdLst>
                <a:ahLst/>
                <a:cxnLst>
                  <a:cxn ang="T10">
                    <a:pos x="T0" y="T1"/>
                  </a:cxn>
                  <a:cxn ang="T11">
                    <a:pos x="T2" y="T3"/>
                  </a:cxn>
                  <a:cxn ang="T12">
                    <a:pos x="T4" y="T5"/>
                  </a:cxn>
                  <a:cxn ang="T13">
                    <a:pos x="T6" y="T7"/>
                  </a:cxn>
                  <a:cxn ang="T14">
                    <a:pos x="T8" y="T9"/>
                  </a:cxn>
                </a:cxnLst>
                <a:rect l="T15" t="T16" r="T17" b="T18"/>
                <a:pathLst>
                  <a:path w="44" h="15">
                    <a:moveTo>
                      <a:pt x="33" y="13"/>
                    </a:moveTo>
                    <a:cubicBezTo>
                      <a:pt x="42" y="11"/>
                      <a:pt x="44" y="7"/>
                      <a:pt x="38" y="4"/>
                    </a:cubicBezTo>
                    <a:cubicBezTo>
                      <a:pt x="32" y="1"/>
                      <a:pt x="20" y="0"/>
                      <a:pt x="11" y="2"/>
                    </a:cubicBezTo>
                    <a:cubicBezTo>
                      <a:pt x="2" y="4"/>
                      <a:pt x="0" y="8"/>
                      <a:pt x="6" y="12"/>
                    </a:cubicBezTo>
                    <a:cubicBezTo>
                      <a:pt x="12" y="15"/>
                      <a:pt x="25" y="15"/>
                      <a:pt x="33" y="13"/>
                    </a:cubicBezTo>
                    <a:close/>
                  </a:path>
                </a:pathLst>
              </a:custGeom>
              <a:solidFill>
                <a:srgbClr val="B5B5B5"/>
              </a:solidFill>
              <a:ln w="9525">
                <a:noFill/>
                <a:round/>
                <a:headEnd/>
                <a:tailEnd/>
              </a:ln>
            </p:spPr>
            <p:txBody>
              <a:bodyPr/>
              <a:lstStyle/>
              <a:p>
                <a:pPr>
                  <a:lnSpc>
                    <a:spcPct val="85000"/>
                  </a:lnSpc>
                </a:pPr>
                <a:endParaRPr lang="en-US">
                  <a:latin typeface="Times New Roman" charset="0"/>
                  <a:cs typeface="Arial" charset="0"/>
                </a:endParaRPr>
              </a:p>
            </p:txBody>
          </p:sp>
        </p:grpSp>
        <p:grpSp>
          <p:nvGrpSpPr>
            <p:cNvPr id="290" name="Group 262"/>
            <p:cNvGrpSpPr>
              <a:grpSpLocks/>
            </p:cNvGrpSpPr>
            <p:nvPr/>
          </p:nvGrpSpPr>
          <p:grpSpPr bwMode="auto">
            <a:xfrm>
              <a:off x="4150702" y="6159374"/>
              <a:ext cx="601640" cy="176524"/>
              <a:chOff x="7180382" y="1375614"/>
              <a:chExt cx="1462206" cy="429373"/>
            </a:xfrm>
          </p:grpSpPr>
          <p:sp>
            <p:nvSpPr>
              <p:cNvPr id="291" name="Line 37"/>
              <p:cNvSpPr>
                <a:spLocks noChangeShapeType="1"/>
              </p:cNvSpPr>
              <p:nvPr/>
            </p:nvSpPr>
            <p:spPr bwMode="auto">
              <a:xfrm>
                <a:off x="7421631" y="1463130"/>
                <a:ext cx="1220957" cy="1367"/>
              </a:xfrm>
              <a:prstGeom prst="line">
                <a:avLst/>
              </a:prstGeom>
              <a:noFill/>
              <a:ln w="11">
                <a:solidFill>
                  <a:srgbClr val="000000"/>
                </a:solidFill>
                <a:round/>
                <a:headEnd/>
                <a:tailEnd/>
              </a:ln>
            </p:spPr>
            <p:txBody>
              <a:bodyPr/>
              <a:lstStyle/>
              <a:p>
                <a:endParaRPr lang="en-US"/>
              </a:p>
            </p:txBody>
          </p:sp>
          <p:sp>
            <p:nvSpPr>
              <p:cNvPr id="292" name="Line 38"/>
              <p:cNvSpPr>
                <a:spLocks noChangeShapeType="1"/>
              </p:cNvSpPr>
              <p:nvPr/>
            </p:nvSpPr>
            <p:spPr bwMode="auto">
              <a:xfrm>
                <a:off x="7321409" y="1598506"/>
                <a:ext cx="1228425" cy="1367"/>
              </a:xfrm>
              <a:prstGeom prst="line">
                <a:avLst/>
              </a:prstGeom>
              <a:noFill/>
              <a:ln w="11">
                <a:solidFill>
                  <a:srgbClr val="000000"/>
                </a:solidFill>
                <a:round/>
                <a:headEnd/>
                <a:tailEnd/>
              </a:ln>
            </p:spPr>
            <p:txBody>
              <a:bodyPr/>
              <a:lstStyle/>
              <a:p>
                <a:endParaRPr lang="en-US"/>
              </a:p>
            </p:txBody>
          </p:sp>
          <p:sp>
            <p:nvSpPr>
              <p:cNvPr id="295" name="Line 39"/>
              <p:cNvSpPr>
                <a:spLocks noChangeShapeType="1"/>
              </p:cNvSpPr>
              <p:nvPr/>
            </p:nvSpPr>
            <p:spPr bwMode="auto">
              <a:xfrm>
                <a:off x="7195317" y="1728412"/>
                <a:ext cx="1220957" cy="1367"/>
              </a:xfrm>
              <a:prstGeom prst="line">
                <a:avLst/>
              </a:prstGeom>
              <a:noFill/>
              <a:ln w="11">
                <a:solidFill>
                  <a:srgbClr val="000000"/>
                </a:solidFill>
                <a:round/>
                <a:headEnd/>
                <a:tailEnd/>
              </a:ln>
            </p:spPr>
            <p:txBody>
              <a:bodyPr/>
              <a:lstStyle/>
              <a:p>
                <a:endParaRPr lang="en-US"/>
              </a:p>
            </p:txBody>
          </p:sp>
          <p:sp>
            <p:nvSpPr>
              <p:cNvPr id="296" name="Line 40"/>
              <p:cNvSpPr>
                <a:spLocks noChangeShapeType="1"/>
              </p:cNvSpPr>
              <p:nvPr/>
            </p:nvSpPr>
            <p:spPr bwMode="auto">
              <a:xfrm flipV="1">
                <a:off x="7283874" y="1381084"/>
                <a:ext cx="438642" cy="423903"/>
              </a:xfrm>
              <a:prstGeom prst="line">
                <a:avLst/>
              </a:prstGeom>
              <a:noFill/>
              <a:ln w="11">
                <a:solidFill>
                  <a:srgbClr val="000000"/>
                </a:solidFill>
                <a:round/>
                <a:headEnd/>
                <a:tailEnd/>
              </a:ln>
            </p:spPr>
            <p:txBody>
              <a:bodyPr/>
              <a:lstStyle/>
              <a:p>
                <a:endParaRPr lang="en-US"/>
              </a:p>
            </p:txBody>
          </p:sp>
          <p:sp>
            <p:nvSpPr>
              <p:cNvPr id="297" name="Freeform 43"/>
              <p:cNvSpPr>
                <a:spLocks/>
              </p:cNvSpPr>
              <p:nvPr/>
            </p:nvSpPr>
            <p:spPr bwMode="auto">
              <a:xfrm>
                <a:off x="7536920" y="1437149"/>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3"/>
                    </a:lnTo>
                    <a:lnTo>
                      <a:pt x="47" y="26"/>
                    </a:lnTo>
                    <a:lnTo>
                      <a:pt x="44" y="29"/>
                    </a:lnTo>
                    <a:lnTo>
                      <a:pt x="40" y="31"/>
                    </a:lnTo>
                    <a:lnTo>
                      <a:pt x="36" y="32"/>
                    </a:lnTo>
                    <a:lnTo>
                      <a:pt x="31" y="33"/>
                    </a:lnTo>
                    <a:lnTo>
                      <a:pt x="26" y="34"/>
                    </a:lnTo>
                    <a:lnTo>
                      <a:pt x="21" y="33"/>
                    </a:lnTo>
                    <a:lnTo>
                      <a:pt x="16" y="32"/>
                    </a:lnTo>
                    <a:lnTo>
                      <a:pt x="11" y="31"/>
                    </a:lnTo>
                    <a:lnTo>
                      <a:pt x="8" y="29"/>
                    </a:lnTo>
                    <a:lnTo>
                      <a:pt x="4" y="26"/>
                    </a:lnTo>
                    <a:lnTo>
                      <a:pt x="2" y="23"/>
                    </a:lnTo>
                    <a:lnTo>
                      <a:pt x="1" y="20"/>
                    </a:lnTo>
                    <a:lnTo>
                      <a:pt x="0" y="17"/>
                    </a:lnTo>
                    <a:lnTo>
                      <a:pt x="1" y="13"/>
                    </a:lnTo>
                    <a:lnTo>
                      <a:pt x="2" y="10"/>
                    </a:lnTo>
                    <a:lnTo>
                      <a:pt x="4" y="7"/>
                    </a:lnTo>
                    <a:lnTo>
                      <a:pt x="8" y="5"/>
                    </a:lnTo>
                    <a:lnTo>
                      <a:pt x="11" y="3"/>
                    </a:lnTo>
                    <a:lnTo>
                      <a:pt x="16" y="1"/>
                    </a:lnTo>
                    <a:lnTo>
                      <a:pt x="21" y="0"/>
                    </a:lnTo>
                    <a:lnTo>
                      <a:pt x="26" y="0"/>
                    </a:lnTo>
                    <a:lnTo>
                      <a:pt x="31" y="0"/>
                    </a:lnTo>
                    <a:lnTo>
                      <a:pt x="36" y="1"/>
                    </a:lnTo>
                    <a:lnTo>
                      <a:pt x="40" y="3"/>
                    </a:lnTo>
                    <a:lnTo>
                      <a:pt x="44" y="5"/>
                    </a:lnTo>
                    <a:lnTo>
                      <a:pt x="47" y="7"/>
                    </a:lnTo>
                    <a:lnTo>
                      <a:pt x="49" y="10"/>
                    </a:lnTo>
                    <a:lnTo>
                      <a:pt x="51" y="13"/>
                    </a:lnTo>
                    <a:lnTo>
                      <a:pt x="51" y="17"/>
                    </a:lnTo>
                    <a:close/>
                  </a:path>
                </a:pathLst>
              </a:custGeom>
              <a:solidFill>
                <a:srgbClr val="000000"/>
              </a:solidFill>
              <a:ln w="9525">
                <a:noFill/>
                <a:round/>
                <a:headEnd/>
                <a:tailEnd/>
              </a:ln>
            </p:spPr>
            <p:txBody>
              <a:bodyPr/>
              <a:lstStyle/>
              <a:p>
                <a:pPr>
                  <a:lnSpc>
                    <a:spcPct val="85000"/>
                  </a:lnSpc>
                </a:pPr>
                <a:endParaRPr lang="en-US">
                  <a:latin typeface="Times New Roman" charset="0"/>
                  <a:cs typeface="Arial" charset="0"/>
                </a:endParaRPr>
              </a:p>
            </p:txBody>
          </p:sp>
          <p:sp>
            <p:nvSpPr>
              <p:cNvPr id="298" name="Freeform 44"/>
              <p:cNvSpPr>
                <a:spLocks/>
              </p:cNvSpPr>
              <p:nvPr/>
            </p:nvSpPr>
            <p:spPr bwMode="auto">
              <a:xfrm>
                <a:off x="7989817" y="1436466"/>
                <a:ext cx="190425" cy="47860"/>
              </a:xfrm>
              <a:custGeom>
                <a:avLst/>
                <a:gdLst>
                  <a:gd name="T0" fmla="*/ 2147483647 w 51"/>
                  <a:gd name="T1" fmla="*/ 2147483647 h 35"/>
                  <a:gd name="T2" fmla="*/ 2147483647 w 51"/>
                  <a:gd name="T3" fmla="*/ 2147483647 h 35"/>
                  <a:gd name="T4" fmla="*/ 2147483647 w 51"/>
                  <a:gd name="T5" fmla="*/ 2147483647 h 35"/>
                  <a:gd name="T6" fmla="*/ 2147483647 w 51"/>
                  <a:gd name="T7" fmla="*/ 2147483647 h 35"/>
                  <a:gd name="T8" fmla="*/ 2147483647 w 51"/>
                  <a:gd name="T9" fmla="*/ 2147483647 h 35"/>
                  <a:gd name="T10" fmla="*/ 2147483647 w 51"/>
                  <a:gd name="T11" fmla="*/ 2147483647 h 35"/>
                  <a:gd name="T12" fmla="*/ 2147483647 w 51"/>
                  <a:gd name="T13" fmla="*/ 2147483647 h 35"/>
                  <a:gd name="T14" fmla="*/ 2147483647 w 51"/>
                  <a:gd name="T15" fmla="*/ 2147483647 h 35"/>
                  <a:gd name="T16" fmla="*/ 2147483647 w 51"/>
                  <a:gd name="T17" fmla="*/ 2147483647 h 35"/>
                  <a:gd name="T18" fmla="*/ 2147483647 w 51"/>
                  <a:gd name="T19" fmla="*/ 2147483647 h 35"/>
                  <a:gd name="T20" fmla="*/ 2147483647 w 51"/>
                  <a:gd name="T21" fmla="*/ 2147483647 h 35"/>
                  <a:gd name="T22" fmla="*/ 2147483647 w 51"/>
                  <a:gd name="T23" fmla="*/ 2147483647 h 35"/>
                  <a:gd name="T24" fmla="*/ 2147483647 w 51"/>
                  <a:gd name="T25" fmla="*/ 2147483647 h 35"/>
                  <a:gd name="T26" fmla="*/ 2147483647 w 51"/>
                  <a:gd name="T27" fmla="*/ 2147483647 h 35"/>
                  <a:gd name="T28" fmla="*/ 2147483647 w 51"/>
                  <a:gd name="T29" fmla="*/ 2147483647 h 35"/>
                  <a:gd name="T30" fmla="*/ 2147483647 w 51"/>
                  <a:gd name="T31" fmla="*/ 2147483647 h 35"/>
                  <a:gd name="T32" fmla="*/ 2147483647 w 51"/>
                  <a:gd name="T33" fmla="*/ 2147483647 h 35"/>
                  <a:gd name="T34" fmla="*/ 2147483647 w 51"/>
                  <a:gd name="T35" fmla="*/ 2147483647 h 35"/>
                  <a:gd name="T36" fmla="*/ 0 w 51"/>
                  <a:gd name="T37" fmla="*/ 2147483647 h 35"/>
                  <a:gd name="T38" fmla="*/ 0 w 51"/>
                  <a:gd name="T39" fmla="*/ 2147483647 h 35"/>
                  <a:gd name="T40" fmla="*/ 2147483647 w 51"/>
                  <a:gd name="T41" fmla="*/ 2147483647 h 35"/>
                  <a:gd name="T42" fmla="*/ 2147483647 w 51"/>
                  <a:gd name="T43" fmla="*/ 2147483647 h 35"/>
                  <a:gd name="T44" fmla="*/ 2147483647 w 51"/>
                  <a:gd name="T45" fmla="*/ 2147483647 h 35"/>
                  <a:gd name="T46" fmla="*/ 2147483647 w 51"/>
                  <a:gd name="T47" fmla="*/ 2147483647 h 35"/>
                  <a:gd name="T48" fmla="*/ 2147483647 w 51"/>
                  <a:gd name="T49" fmla="*/ 2147483647 h 35"/>
                  <a:gd name="T50" fmla="*/ 2147483647 w 51"/>
                  <a:gd name="T51" fmla="*/ 2147483647 h 35"/>
                  <a:gd name="T52" fmla="*/ 2147483647 w 51"/>
                  <a:gd name="T53" fmla="*/ 2147483647 h 35"/>
                  <a:gd name="T54" fmla="*/ 2147483647 w 51"/>
                  <a:gd name="T55" fmla="*/ 0 h 35"/>
                  <a:gd name="T56" fmla="*/ 2147483647 w 51"/>
                  <a:gd name="T57" fmla="*/ 0 h 35"/>
                  <a:gd name="T58" fmla="*/ 2147483647 w 51"/>
                  <a:gd name="T59" fmla="*/ 2147483647 h 35"/>
                  <a:gd name="T60" fmla="*/ 2147483647 w 51"/>
                  <a:gd name="T61" fmla="*/ 2147483647 h 35"/>
                  <a:gd name="T62" fmla="*/ 2147483647 w 51"/>
                  <a:gd name="T63" fmla="*/ 2147483647 h 35"/>
                  <a:gd name="T64" fmla="*/ 2147483647 w 51"/>
                  <a:gd name="T65" fmla="*/ 2147483647 h 35"/>
                  <a:gd name="T66" fmla="*/ 2147483647 w 51"/>
                  <a:gd name="T67" fmla="*/ 2147483647 h 35"/>
                  <a:gd name="T68" fmla="*/ 2147483647 w 51"/>
                  <a:gd name="T69" fmla="*/ 2147483647 h 35"/>
                  <a:gd name="T70" fmla="*/ 2147483647 w 51"/>
                  <a:gd name="T71" fmla="*/ 2147483647 h 35"/>
                  <a:gd name="T72" fmla="*/ 2147483647 w 51"/>
                  <a:gd name="T73" fmla="*/ 2147483647 h 35"/>
                  <a:gd name="T74" fmla="*/ 2147483647 w 51"/>
                  <a:gd name="T75" fmla="*/ 2147483647 h 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5"/>
                  <a:gd name="T116" fmla="*/ 51 w 51"/>
                  <a:gd name="T117" fmla="*/ 35 h 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5">
                    <a:moveTo>
                      <a:pt x="51" y="18"/>
                    </a:moveTo>
                    <a:lnTo>
                      <a:pt x="51" y="18"/>
                    </a:lnTo>
                    <a:lnTo>
                      <a:pt x="51" y="21"/>
                    </a:lnTo>
                    <a:lnTo>
                      <a:pt x="49" y="24"/>
                    </a:lnTo>
                    <a:lnTo>
                      <a:pt x="47" y="27"/>
                    </a:lnTo>
                    <a:lnTo>
                      <a:pt x="44" y="30"/>
                    </a:lnTo>
                    <a:lnTo>
                      <a:pt x="40" y="32"/>
                    </a:lnTo>
                    <a:lnTo>
                      <a:pt x="36" y="33"/>
                    </a:lnTo>
                    <a:lnTo>
                      <a:pt x="31" y="34"/>
                    </a:lnTo>
                    <a:lnTo>
                      <a:pt x="26" y="35"/>
                    </a:lnTo>
                    <a:lnTo>
                      <a:pt x="20" y="34"/>
                    </a:lnTo>
                    <a:lnTo>
                      <a:pt x="16" y="33"/>
                    </a:lnTo>
                    <a:lnTo>
                      <a:pt x="11" y="32"/>
                    </a:lnTo>
                    <a:lnTo>
                      <a:pt x="8" y="30"/>
                    </a:lnTo>
                    <a:lnTo>
                      <a:pt x="4" y="27"/>
                    </a:lnTo>
                    <a:lnTo>
                      <a:pt x="2" y="24"/>
                    </a:lnTo>
                    <a:lnTo>
                      <a:pt x="1" y="21"/>
                    </a:lnTo>
                    <a:lnTo>
                      <a:pt x="0" y="18"/>
                    </a:lnTo>
                    <a:lnTo>
                      <a:pt x="1" y="14"/>
                    </a:lnTo>
                    <a:lnTo>
                      <a:pt x="2" y="11"/>
                    </a:lnTo>
                    <a:lnTo>
                      <a:pt x="4" y="8"/>
                    </a:lnTo>
                    <a:lnTo>
                      <a:pt x="8" y="5"/>
                    </a:lnTo>
                    <a:lnTo>
                      <a:pt x="11" y="3"/>
                    </a:lnTo>
                    <a:lnTo>
                      <a:pt x="16" y="2"/>
                    </a:lnTo>
                    <a:lnTo>
                      <a:pt x="20" y="1"/>
                    </a:lnTo>
                    <a:lnTo>
                      <a:pt x="26" y="0"/>
                    </a:lnTo>
                    <a:lnTo>
                      <a:pt x="31" y="1"/>
                    </a:lnTo>
                    <a:lnTo>
                      <a:pt x="36" y="2"/>
                    </a:lnTo>
                    <a:lnTo>
                      <a:pt x="40" y="3"/>
                    </a:lnTo>
                    <a:lnTo>
                      <a:pt x="44" y="5"/>
                    </a:lnTo>
                    <a:lnTo>
                      <a:pt x="47" y="8"/>
                    </a:lnTo>
                    <a:lnTo>
                      <a:pt x="49" y="11"/>
                    </a:lnTo>
                    <a:lnTo>
                      <a:pt x="51" y="14"/>
                    </a:lnTo>
                    <a:lnTo>
                      <a:pt x="51" y="18"/>
                    </a:lnTo>
                    <a:close/>
                  </a:path>
                </a:pathLst>
              </a:custGeom>
              <a:solidFill>
                <a:srgbClr val="000000"/>
              </a:solidFill>
              <a:ln w="9525">
                <a:noFill/>
                <a:round/>
                <a:headEnd/>
                <a:tailEnd/>
              </a:ln>
            </p:spPr>
            <p:txBody>
              <a:bodyPr/>
              <a:lstStyle/>
              <a:p>
                <a:pPr>
                  <a:lnSpc>
                    <a:spcPct val="85000"/>
                  </a:lnSpc>
                </a:pPr>
                <a:endParaRPr lang="en-US">
                  <a:latin typeface="Times New Roman" charset="0"/>
                  <a:cs typeface="Arial" charset="0"/>
                </a:endParaRPr>
              </a:p>
            </p:txBody>
          </p:sp>
          <p:sp>
            <p:nvSpPr>
              <p:cNvPr id="299" name="Freeform 45"/>
              <p:cNvSpPr>
                <a:spLocks/>
              </p:cNvSpPr>
              <p:nvPr/>
            </p:nvSpPr>
            <p:spPr bwMode="auto">
              <a:xfrm>
                <a:off x="8385601" y="1437149"/>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5" y="27"/>
                    </a:lnTo>
                    <a:lnTo>
                      <a:pt x="2" y="24"/>
                    </a:lnTo>
                    <a:lnTo>
                      <a:pt x="1" y="20"/>
                    </a:lnTo>
                    <a:lnTo>
                      <a:pt x="0" y="17"/>
                    </a:lnTo>
                    <a:lnTo>
                      <a:pt x="1" y="14"/>
                    </a:lnTo>
                    <a:lnTo>
                      <a:pt x="2" y="10"/>
                    </a:lnTo>
                    <a:lnTo>
                      <a:pt x="5" y="7"/>
                    </a:lnTo>
                    <a:lnTo>
                      <a:pt x="8" y="5"/>
                    </a:lnTo>
                    <a:lnTo>
                      <a:pt x="11" y="3"/>
                    </a:lnTo>
                    <a:lnTo>
                      <a:pt x="16" y="1"/>
                    </a:lnTo>
                    <a:lnTo>
                      <a:pt x="21" y="0"/>
                    </a:lnTo>
                    <a:lnTo>
                      <a:pt x="26" y="0"/>
                    </a:lnTo>
                    <a:lnTo>
                      <a:pt x="31" y="0"/>
                    </a:lnTo>
                    <a:lnTo>
                      <a:pt x="36" y="1"/>
                    </a:lnTo>
                    <a:lnTo>
                      <a:pt x="40" y="3"/>
                    </a:lnTo>
                    <a:lnTo>
                      <a:pt x="44" y="5"/>
                    </a:lnTo>
                    <a:lnTo>
                      <a:pt x="47" y="7"/>
                    </a:lnTo>
                    <a:lnTo>
                      <a:pt x="49" y="10"/>
                    </a:lnTo>
                    <a:lnTo>
                      <a:pt x="51" y="14"/>
                    </a:lnTo>
                    <a:lnTo>
                      <a:pt x="51" y="17"/>
                    </a:lnTo>
                    <a:close/>
                  </a:path>
                </a:pathLst>
              </a:custGeom>
              <a:solidFill>
                <a:srgbClr val="000000"/>
              </a:solidFill>
              <a:ln w="9525">
                <a:noFill/>
                <a:round/>
                <a:headEnd/>
                <a:tailEnd/>
              </a:ln>
            </p:spPr>
            <p:txBody>
              <a:bodyPr/>
              <a:lstStyle/>
              <a:p>
                <a:pPr>
                  <a:lnSpc>
                    <a:spcPct val="85000"/>
                  </a:lnSpc>
                </a:pPr>
                <a:endParaRPr lang="en-US">
                  <a:latin typeface="Times New Roman" charset="0"/>
                  <a:cs typeface="Arial" charset="0"/>
                </a:endParaRPr>
              </a:p>
            </p:txBody>
          </p:sp>
          <p:sp>
            <p:nvSpPr>
              <p:cNvPr id="300" name="Freeform 46"/>
              <p:cNvSpPr>
                <a:spLocks/>
              </p:cNvSpPr>
              <p:nvPr/>
            </p:nvSpPr>
            <p:spPr bwMode="auto">
              <a:xfrm>
                <a:off x="7409231" y="1576627"/>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0" y="34"/>
                    </a:lnTo>
                    <a:lnTo>
                      <a:pt x="16" y="33"/>
                    </a:lnTo>
                    <a:lnTo>
                      <a:pt x="11" y="31"/>
                    </a:lnTo>
                    <a:lnTo>
                      <a:pt x="8" y="29"/>
                    </a:lnTo>
                    <a:lnTo>
                      <a:pt x="4" y="27"/>
                    </a:lnTo>
                    <a:lnTo>
                      <a:pt x="2" y="24"/>
                    </a:lnTo>
                    <a:lnTo>
                      <a:pt x="1" y="20"/>
                    </a:lnTo>
                    <a:lnTo>
                      <a:pt x="0" y="17"/>
                    </a:lnTo>
                    <a:lnTo>
                      <a:pt x="1" y="14"/>
                    </a:lnTo>
                    <a:lnTo>
                      <a:pt x="2" y="10"/>
                    </a:lnTo>
                    <a:lnTo>
                      <a:pt x="4" y="7"/>
                    </a:lnTo>
                    <a:lnTo>
                      <a:pt x="8" y="5"/>
                    </a:lnTo>
                    <a:lnTo>
                      <a:pt x="11" y="3"/>
                    </a:lnTo>
                    <a:lnTo>
                      <a:pt x="16" y="1"/>
                    </a:lnTo>
                    <a:lnTo>
                      <a:pt x="20" y="0"/>
                    </a:lnTo>
                    <a:lnTo>
                      <a:pt x="26" y="0"/>
                    </a:lnTo>
                    <a:lnTo>
                      <a:pt x="31" y="0"/>
                    </a:lnTo>
                    <a:lnTo>
                      <a:pt x="36" y="1"/>
                    </a:lnTo>
                    <a:lnTo>
                      <a:pt x="40" y="3"/>
                    </a:lnTo>
                    <a:lnTo>
                      <a:pt x="44" y="5"/>
                    </a:lnTo>
                    <a:lnTo>
                      <a:pt x="47" y="7"/>
                    </a:lnTo>
                    <a:lnTo>
                      <a:pt x="49" y="10"/>
                    </a:lnTo>
                    <a:lnTo>
                      <a:pt x="51" y="14"/>
                    </a:lnTo>
                    <a:lnTo>
                      <a:pt x="51" y="17"/>
                    </a:lnTo>
                    <a:close/>
                  </a:path>
                </a:pathLst>
              </a:custGeom>
              <a:solidFill>
                <a:srgbClr val="000000"/>
              </a:solidFill>
              <a:ln w="9525">
                <a:noFill/>
                <a:round/>
                <a:headEnd/>
                <a:tailEnd/>
              </a:ln>
            </p:spPr>
            <p:txBody>
              <a:bodyPr/>
              <a:lstStyle/>
              <a:p>
                <a:pPr>
                  <a:lnSpc>
                    <a:spcPct val="85000"/>
                  </a:lnSpc>
                </a:pPr>
                <a:endParaRPr lang="en-US">
                  <a:latin typeface="Times New Roman" charset="0"/>
                  <a:cs typeface="Arial" charset="0"/>
                </a:endParaRPr>
              </a:p>
            </p:txBody>
          </p:sp>
          <p:sp>
            <p:nvSpPr>
              <p:cNvPr id="301" name="Freeform 47"/>
              <p:cNvSpPr>
                <a:spLocks/>
              </p:cNvSpPr>
              <p:nvPr/>
            </p:nvSpPr>
            <p:spPr bwMode="auto">
              <a:xfrm>
                <a:off x="7831668" y="1580728"/>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0 w 51"/>
                  <a:gd name="T35" fmla="*/ 2147483647 h 34"/>
                  <a:gd name="T36" fmla="*/ 0 w 51"/>
                  <a:gd name="T37" fmla="*/ 2147483647 h 34"/>
                  <a:gd name="T38" fmla="*/ 0 w 51"/>
                  <a:gd name="T39" fmla="*/ 2147483647 h 34"/>
                  <a:gd name="T40" fmla="*/ 0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2147483647 h 34"/>
                  <a:gd name="T54" fmla="*/ 2147483647 w 51"/>
                  <a:gd name="T55" fmla="*/ 0 h 34"/>
                  <a:gd name="T56" fmla="*/ 2147483647 w 51"/>
                  <a:gd name="T57" fmla="*/ 0 h 34"/>
                  <a:gd name="T58" fmla="*/ 2147483647 w 51"/>
                  <a:gd name="T59" fmla="*/ 2147483647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6" y="34"/>
                    </a:lnTo>
                    <a:lnTo>
                      <a:pt x="20" y="34"/>
                    </a:lnTo>
                    <a:lnTo>
                      <a:pt x="16" y="33"/>
                    </a:lnTo>
                    <a:lnTo>
                      <a:pt x="11" y="31"/>
                    </a:lnTo>
                    <a:lnTo>
                      <a:pt x="7" y="29"/>
                    </a:lnTo>
                    <a:lnTo>
                      <a:pt x="4" y="27"/>
                    </a:lnTo>
                    <a:lnTo>
                      <a:pt x="2" y="24"/>
                    </a:lnTo>
                    <a:lnTo>
                      <a:pt x="0" y="21"/>
                    </a:lnTo>
                    <a:lnTo>
                      <a:pt x="0" y="17"/>
                    </a:lnTo>
                    <a:lnTo>
                      <a:pt x="0" y="14"/>
                    </a:lnTo>
                    <a:lnTo>
                      <a:pt x="2" y="11"/>
                    </a:lnTo>
                    <a:lnTo>
                      <a:pt x="4" y="8"/>
                    </a:lnTo>
                    <a:lnTo>
                      <a:pt x="7" y="5"/>
                    </a:lnTo>
                    <a:lnTo>
                      <a:pt x="11" y="3"/>
                    </a:lnTo>
                    <a:lnTo>
                      <a:pt x="16" y="2"/>
                    </a:lnTo>
                    <a:lnTo>
                      <a:pt x="20" y="1"/>
                    </a:lnTo>
                    <a:lnTo>
                      <a:pt x="26" y="0"/>
                    </a:lnTo>
                    <a:lnTo>
                      <a:pt x="31" y="1"/>
                    </a:lnTo>
                    <a:lnTo>
                      <a:pt x="35" y="2"/>
                    </a:lnTo>
                    <a:lnTo>
                      <a:pt x="40" y="3"/>
                    </a:lnTo>
                    <a:lnTo>
                      <a:pt x="44" y="5"/>
                    </a:lnTo>
                    <a:lnTo>
                      <a:pt x="47" y="8"/>
                    </a:lnTo>
                    <a:lnTo>
                      <a:pt x="49" y="11"/>
                    </a:lnTo>
                    <a:lnTo>
                      <a:pt x="51" y="14"/>
                    </a:lnTo>
                    <a:lnTo>
                      <a:pt x="51" y="17"/>
                    </a:lnTo>
                    <a:close/>
                  </a:path>
                </a:pathLst>
              </a:custGeom>
              <a:solidFill>
                <a:srgbClr val="000000"/>
              </a:solidFill>
              <a:ln w="9525">
                <a:noFill/>
                <a:round/>
                <a:headEnd/>
                <a:tailEnd/>
              </a:ln>
            </p:spPr>
            <p:txBody>
              <a:bodyPr/>
              <a:lstStyle/>
              <a:p>
                <a:pPr>
                  <a:lnSpc>
                    <a:spcPct val="85000"/>
                  </a:lnSpc>
                </a:pPr>
                <a:endParaRPr lang="en-US">
                  <a:latin typeface="Times New Roman" charset="0"/>
                  <a:cs typeface="Arial" charset="0"/>
                </a:endParaRPr>
              </a:p>
            </p:txBody>
          </p:sp>
          <p:sp>
            <p:nvSpPr>
              <p:cNvPr id="302" name="Freeform 48"/>
              <p:cNvSpPr>
                <a:spLocks/>
              </p:cNvSpPr>
              <p:nvPr/>
            </p:nvSpPr>
            <p:spPr bwMode="auto">
              <a:xfrm>
                <a:off x="8254106" y="1573892"/>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2147483647 h 34"/>
                  <a:gd name="T54" fmla="*/ 2147483647 w 51"/>
                  <a:gd name="T55" fmla="*/ 0 h 34"/>
                  <a:gd name="T56" fmla="*/ 2147483647 w 51"/>
                  <a:gd name="T57" fmla="*/ 0 h 34"/>
                  <a:gd name="T58" fmla="*/ 2147483647 w 51"/>
                  <a:gd name="T59" fmla="*/ 2147483647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4" y="27"/>
                    </a:lnTo>
                    <a:lnTo>
                      <a:pt x="2" y="24"/>
                    </a:lnTo>
                    <a:lnTo>
                      <a:pt x="1" y="21"/>
                    </a:lnTo>
                    <a:lnTo>
                      <a:pt x="0" y="17"/>
                    </a:lnTo>
                    <a:lnTo>
                      <a:pt x="1" y="14"/>
                    </a:lnTo>
                    <a:lnTo>
                      <a:pt x="2" y="11"/>
                    </a:lnTo>
                    <a:lnTo>
                      <a:pt x="4" y="8"/>
                    </a:lnTo>
                    <a:lnTo>
                      <a:pt x="8" y="5"/>
                    </a:lnTo>
                    <a:lnTo>
                      <a:pt x="11" y="3"/>
                    </a:lnTo>
                    <a:lnTo>
                      <a:pt x="16" y="2"/>
                    </a:lnTo>
                    <a:lnTo>
                      <a:pt x="21" y="1"/>
                    </a:lnTo>
                    <a:lnTo>
                      <a:pt x="26" y="0"/>
                    </a:lnTo>
                    <a:lnTo>
                      <a:pt x="31" y="1"/>
                    </a:lnTo>
                    <a:lnTo>
                      <a:pt x="36" y="2"/>
                    </a:lnTo>
                    <a:lnTo>
                      <a:pt x="40" y="3"/>
                    </a:lnTo>
                    <a:lnTo>
                      <a:pt x="44" y="5"/>
                    </a:lnTo>
                    <a:lnTo>
                      <a:pt x="47" y="8"/>
                    </a:lnTo>
                    <a:lnTo>
                      <a:pt x="49" y="11"/>
                    </a:lnTo>
                    <a:lnTo>
                      <a:pt x="51" y="14"/>
                    </a:lnTo>
                    <a:lnTo>
                      <a:pt x="51" y="17"/>
                    </a:lnTo>
                    <a:close/>
                  </a:path>
                </a:pathLst>
              </a:custGeom>
              <a:solidFill>
                <a:srgbClr val="000000"/>
              </a:solidFill>
              <a:ln w="9525">
                <a:noFill/>
                <a:round/>
                <a:headEnd/>
                <a:tailEnd/>
              </a:ln>
            </p:spPr>
            <p:txBody>
              <a:bodyPr/>
              <a:lstStyle/>
              <a:p>
                <a:pPr>
                  <a:lnSpc>
                    <a:spcPct val="85000"/>
                  </a:lnSpc>
                </a:pPr>
                <a:endParaRPr lang="en-US">
                  <a:latin typeface="Times New Roman" charset="0"/>
                  <a:cs typeface="Arial" charset="0"/>
                </a:endParaRPr>
              </a:p>
            </p:txBody>
          </p:sp>
          <p:sp>
            <p:nvSpPr>
              <p:cNvPr id="303" name="Freeform 49"/>
              <p:cNvSpPr>
                <a:spLocks/>
              </p:cNvSpPr>
              <p:nvPr/>
            </p:nvSpPr>
            <p:spPr bwMode="auto">
              <a:xfrm>
                <a:off x="7330820" y="1707899"/>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0 w 51"/>
                  <a:gd name="T35" fmla="*/ 2147483647 h 34"/>
                  <a:gd name="T36" fmla="*/ 0 w 51"/>
                  <a:gd name="T37" fmla="*/ 2147483647 h 34"/>
                  <a:gd name="T38" fmla="*/ 0 w 51"/>
                  <a:gd name="T39" fmla="*/ 2147483647 h 34"/>
                  <a:gd name="T40" fmla="*/ 0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5" y="34"/>
                    </a:lnTo>
                    <a:lnTo>
                      <a:pt x="20" y="34"/>
                    </a:lnTo>
                    <a:lnTo>
                      <a:pt x="16" y="33"/>
                    </a:lnTo>
                    <a:lnTo>
                      <a:pt x="11" y="31"/>
                    </a:lnTo>
                    <a:lnTo>
                      <a:pt x="7" y="29"/>
                    </a:lnTo>
                    <a:lnTo>
                      <a:pt x="4" y="27"/>
                    </a:lnTo>
                    <a:lnTo>
                      <a:pt x="2" y="24"/>
                    </a:lnTo>
                    <a:lnTo>
                      <a:pt x="0" y="21"/>
                    </a:lnTo>
                    <a:lnTo>
                      <a:pt x="0" y="17"/>
                    </a:lnTo>
                    <a:lnTo>
                      <a:pt x="0" y="14"/>
                    </a:lnTo>
                    <a:lnTo>
                      <a:pt x="2" y="10"/>
                    </a:lnTo>
                    <a:lnTo>
                      <a:pt x="4" y="8"/>
                    </a:lnTo>
                    <a:lnTo>
                      <a:pt x="7" y="5"/>
                    </a:lnTo>
                    <a:lnTo>
                      <a:pt x="11" y="3"/>
                    </a:lnTo>
                    <a:lnTo>
                      <a:pt x="16" y="1"/>
                    </a:lnTo>
                    <a:lnTo>
                      <a:pt x="20" y="0"/>
                    </a:lnTo>
                    <a:lnTo>
                      <a:pt x="25" y="0"/>
                    </a:lnTo>
                    <a:lnTo>
                      <a:pt x="31" y="0"/>
                    </a:lnTo>
                    <a:lnTo>
                      <a:pt x="35" y="1"/>
                    </a:lnTo>
                    <a:lnTo>
                      <a:pt x="40" y="3"/>
                    </a:lnTo>
                    <a:lnTo>
                      <a:pt x="44" y="5"/>
                    </a:lnTo>
                    <a:lnTo>
                      <a:pt x="47" y="8"/>
                    </a:lnTo>
                    <a:lnTo>
                      <a:pt x="49" y="10"/>
                    </a:lnTo>
                    <a:lnTo>
                      <a:pt x="51" y="14"/>
                    </a:lnTo>
                    <a:lnTo>
                      <a:pt x="51" y="17"/>
                    </a:lnTo>
                    <a:close/>
                  </a:path>
                </a:pathLst>
              </a:custGeom>
              <a:solidFill>
                <a:srgbClr val="000000"/>
              </a:solidFill>
              <a:ln w="9525">
                <a:noFill/>
                <a:round/>
                <a:headEnd/>
                <a:tailEnd/>
              </a:ln>
            </p:spPr>
            <p:txBody>
              <a:bodyPr/>
              <a:lstStyle/>
              <a:p>
                <a:pPr>
                  <a:lnSpc>
                    <a:spcPct val="85000"/>
                  </a:lnSpc>
                </a:pPr>
                <a:endParaRPr lang="en-US">
                  <a:latin typeface="Times New Roman" charset="0"/>
                  <a:cs typeface="Arial" charset="0"/>
                </a:endParaRPr>
              </a:p>
            </p:txBody>
          </p:sp>
          <p:sp>
            <p:nvSpPr>
              <p:cNvPr id="304" name="Freeform 50"/>
              <p:cNvSpPr>
                <a:spLocks/>
              </p:cNvSpPr>
              <p:nvPr/>
            </p:nvSpPr>
            <p:spPr bwMode="auto">
              <a:xfrm>
                <a:off x="7726603" y="1709267"/>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0 w 51"/>
                  <a:gd name="T35" fmla="*/ 2147483647 h 34"/>
                  <a:gd name="T36" fmla="*/ 0 w 51"/>
                  <a:gd name="T37" fmla="*/ 2147483647 h 34"/>
                  <a:gd name="T38" fmla="*/ 0 w 51"/>
                  <a:gd name="T39" fmla="*/ 2147483647 h 34"/>
                  <a:gd name="T40" fmla="*/ 0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0" y="20"/>
                    </a:lnTo>
                    <a:lnTo>
                      <a:pt x="49" y="24"/>
                    </a:lnTo>
                    <a:lnTo>
                      <a:pt x="47" y="26"/>
                    </a:lnTo>
                    <a:lnTo>
                      <a:pt x="43" y="29"/>
                    </a:lnTo>
                    <a:lnTo>
                      <a:pt x="40" y="31"/>
                    </a:lnTo>
                    <a:lnTo>
                      <a:pt x="35" y="33"/>
                    </a:lnTo>
                    <a:lnTo>
                      <a:pt x="31" y="34"/>
                    </a:lnTo>
                    <a:lnTo>
                      <a:pt x="25" y="34"/>
                    </a:lnTo>
                    <a:lnTo>
                      <a:pt x="20" y="34"/>
                    </a:lnTo>
                    <a:lnTo>
                      <a:pt x="15" y="33"/>
                    </a:lnTo>
                    <a:lnTo>
                      <a:pt x="11" y="31"/>
                    </a:lnTo>
                    <a:lnTo>
                      <a:pt x="7" y="29"/>
                    </a:lnTo>
                    <a:lnTo>
                      <a:pt x="4" y="26"/>
                    </a:lnTo>
                    <a:lnTo>
                      <a:pt x="2" y="24"/>
                    </a:lnTo>
                    <a:lnTo>
                      <a:pt x="0" y="20"/>
                    </a:lnTo>
                    <a:lnTo>
                      <a:pt x="0" y="17"/>
                    </a:lnTo>
                    <a:lnTo>
                      <a:pt x="0" y="13"/>
                    </a:lnTo>
                    <a:lnTo>
                      <a:pt x="2" y="10"/>
                    </a:lnTo>
                    <a:lnTo>
                      <a:pt x="4" y="7"/>
                    </a:lnTo>
                    <a:lnTo>
                      <a:pt x="7" y="5"/>
                    </a:lnTo>
                    <a:lnTo>
                      <a:pt x="11" y="3"/>
                    </a:lnTo>
                    <a:lnTo>
                      <a:pt x="15" y="1"/>
                    </a:lnTo>
                    <a:lnTo>
                      <a:pt x="20" y="0"/>
                    </a:lnTo>
                    <a:lnTo>
                      <a:pt x="25" y="0"/>
                    </a:lnTo>
                    <a:lnTo>
                      <a:pt x="31" y="0"/>
                    </a:lnTo>
                    <a:lnTo>
                      <a:pt x="35" y="1"/>
                    </a:lnTo>
                    <a:lnTo>
                      <a:pt x="40" y="3"/>
                    </a:lnTo>
                    <a:lnTo>
                      <a:pt x="43" y="5"/>
                    </a:lnTo>
                    <a:lnTo>
                      <a:pt x="47" y="7"/>
                    </a:lnTo>
                    <a:lnTo>
                      <a:pt x="49" y="10"/>
                    </a:lnTo>
                    <a:lnTo>
                      <a:pt x="50" y="13"/>
                    </a:lnTo>
                    <a:lnTo>
                      <a:pt x="51" y="17"/>
                    </a:lnTo>
                    <a:close/>
                  </a:path>
                </a:pathLst>
              </a:custGeom>
              <a:solidFill>
                <a:srgbClr val="000000"/>
              </a:solidFill>
              <a:ln w="9525">
                <a:noFill/>
                <a:round/>
                <a:headEnd/>
                <a:tailEnd/>
              </a:ln>
            </p:spPr>
            <p:txBody>
              <a:bodyPr/>
              <a:lstStyle/>
              <a:p>
                <a:pPr>
                  <a:lnSpc>
                    <a:spcPct val="85000"/>
                  </a:lnSpc>
                </a:pPr>
                <a:endParaRPr lang="en-US">
                  <a:latin typeface="Times New Roman" charset="0"/>
                  <a:cs typeface="Arial" charset="0"/>
                </a:endParaRPr>
              </a:p>
            </p:txBody>
          </p:sp>
          <p:sp>
            <p:nvSpPr>
              <p:cNvPr id="306" name="Freeform 51"/>
              <p:cNvSpPr>
                <a:spLocks/>
              </p:cNvSpPr>
              <p:nvPr/>
            </p:nvSpPr>
            <p:spPr bwMode="auto">
              <a:xfrm>
                <a:off x="8122387" y="1709267"/>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6"/>
                    </a:lnTo>
                    <a:lnTo>
                      <a:pt x="44" y="29"/>
                    </a:lnTo>
                    <a:lnTo>
                      <a:pt x="40" y="31"/>
                    </a:lnTo>
                    <a:lnTo>
                      <a:pt x="36" y="33"/>
                    </a:lnTo>
                    <a:lnTo>
                      <a:pt x="31" y="34"/>
                    </a:lnTo>
                    <a:lnTo>
                      <a:pt x="26" y="34"/>
                    </a:lnTo>
                    <a:lnTo>
                      <a:pt x="20" y="34"/>
                    </a:lnTo>
                    <a:lnTo>
                      <a:pt x="16" y="33"/>
                    </a:lnTo>
                    <a:lnTo>
                      <a:pt x="11" y="31"/>
                    </a:lnTo>
                    <a:lnTo>
                      <a:pt x="7" y="29"/>
                    </a:lnTo>
                    <a:lnTo>
                      <a:pt x="4" y="26"/>
                    </a:lnTo>
                    <a:lnTo>
                      <a:pt x="2" y="24"/>
                    </a:lnTo>
                    <a:lnTo>
                      <a:pt x="1" y="20"/>
                    </a:lnTo>
                    <a:lnTo>
                      <a:pt x="0" y="17"/>
                    </a:lnTo>
                    <a:lnTo>
                      <a:pt x="1" y="13"/>
                    </a:lnTo>
                    <a:lnTo>
                      <a:pt x="2" y="10"/>
                    </a:lnTo>
                    <a:lnTo>
                      <a:pt x="4" y="7"/>
                    </a:lnTo>
                    <a:lnTo>
                      <a:pt x="7" y="5"/>
                    </a:lnTo>
                    <a:lnTo>
                      <a:pt x="11" y="3"/>
                    </a:lnTo>
                    <a:lnTo>
                      <a:pt x="16" y="1"/>
                    </a:lnTo>
                    <a:lnTo>
                      <a:pt x="20" y="0"/>
                    </a:lnTo>
                    <a:lnTo>
                      <a:pt x="26" y="0"/>
                    </a:lnTo>
                    <a:lnTo>
                      <a:pt x="31" y="0"/>
                    </a:lnTo>
                    <a:lnTo>
                      <a:pt x="36" y="1"/>
                    </a:lnTo>
                    <a:lnTo>
                      <a:pt x="40" y="3"/>
                    </a:lnTo>
                    <a:lnTo>
                      <a:pt x="44" y="5"/>
                    </a:lnTo>
                    <a:lnTo>
                      <a:pt x="47" y="7"/>
                    </a:lnTo>
                    <a:lnTo>
                      <a:pt x="49" y="10"/>
                    </a:lnTo>
                    <a:lnTo>
                      <a:pt x="51" y="13"/>
                    </a:lnTo>
                    <a:lnTo>
                      <a:pt x="51" y="17"/>
                    </a:lnTo>
                    <a:close/>
                  </a:path>
                </a:pathLst>
              </a:custGeom>
              <a:solidFill>
                <a:srgbClr val="000000"/>
              </a:solidFill>
              <a:ln w="9525">
                <a:noFill/>
                <a:round/>
                <a:headEnd/>
                <a:tailEnd/>
              </a:ln>
            </p:spPr>
            <p:txBody>
              <a:bodyPr/>
              <a:lstStyle/>
              <a:p>
                <a:pPr>
                  <a:lnSpc>
                    <a:spcPct val="85000"/>
                  </a:lnSpc>
                </a:pPr>
                <a:endParaRPr lang="en-US">
                  <a:latin typeface="Times New Roman" charset="0"/>
                  <a:cs typeface="Arial" charset="0"/>
                </a:endParaRPr>
              </a:p>
            </p:txBody>
          </p:sp>
          <p:sp>
            <p:nvSpPr>
              <p:cNvPr id="307" name="Line 52"/>
              <p:cNvSpPr>
                <a:spLocks noChangeShapeType="1"/>
              </p:cNvSpPr>
              <p:nvPr/>
            </p:nvSpPr>
            <p:spPr bwMode="auto">
              <a:xfrm>
                <a:off x="7413840" y="1455279"/>
                <a:ext cx="1220957" cy="1367"/>
              </a:xfrm>
              <a:prstGeom prst="line">
                <a:avLst/>
              </a:prstGeom>
              <a:noFill/>
              <a:ln w="11">
                <a:solidFill>
                  <a:srgbClr val="FFFFFF"/>
                </a:solidFill>
                <a:round/>
                <a:headEnd/>
                <a:tailEnd/>
              </a:ln>
            </p:spPr>
            <p:txBody>
              <a:bodyPr/>
              <a:lstStyle/>
              <a:p>
                <a:endParaRPr lang="en-US"/>
              </a:p>
            </p:txBody>
          </p:sp>
          <p:sp>
            <p:nvSpPr>
              <p:cNvPr id="308" name="Line 53"/>
              <p:cNvSpPr>
                <a:spLocks noChangeShapeType="1"/>
              </p:cNvSpPr>
              <p:nvPr/>
            </p:nvSpPr>
            <p:spPr bwMode="auto">
              <a:xfrm>
                <a:off x="7306474" y="1593036"/>
                <a:ext cx="1228425" cy="1367"/>
              </a:xfrm>
              <a:prstGeom prst="line">
                <a:avLst/>
              </a:prstGeom>
              <a:noFill/>
              <a:ln w="11">
                <a:solidFill>
                  <a:srgbClr val="FFFFFF"/>
                </a:solidFill>
                <a:round/>
                <a:headEnd/>
                <a:tailEnd/>
              </a:ln>
            </p:spPr>
            <p:txBody>
              <a:bodyPr/>
              <a:lstStyle/>
              <a:p>
                <a:endParaRPr lang="en-US"/>
              </a:p>
            </p:txBody>
          </p:sp>
          <p:sp>
            <p:nvSpPr>
              <p:cNvPr id="309" name="Line 54"/>
              <p:cNvSpPr>
                <a:spLocks noChangeShapeType="1"/>
              </p:cNvSpPr>
              <p:nvPr/>
            </p:nvSpPr>
            <p:spPr bwMode="auto">
              <a:xfrm>
                <a:off x="7180382" y="1722941"/>
                <a:ext cx="1220957" cy="1367"/>
              </a:xfrm>
              <a:prstGeom prst="line">
                <a:avLst/>
              </a:prstGeom>
              <a:noFill/>
              <a:ln w="11">
                <a:solidFill>
                  <a:srgbClr val="FFFFFF"/>
                </a:solidFill>
                <a:round/>
                <a:headEnd/>
                <a:tailEnd/>
              </a:ln>
            </p:spPr>
            <p:txBody>
              <a:bodyPr/>
              <a:lstStyle/>
              <a:p>
                <a:endParaRPr lang="en-US"/>
              </a:p>
            </p:txBody>
          </p:sp>
          <p:sp>
            <p:nvSpPr>
              <p:cNvPr id="310" name="Line 55"/>
              <p:cNvSpPr>
                <a:spLocks noChangeShapeType="1"/>
              </p:cNvSpPr>
              <p:nvPr/>
            </p:nvSpPr>
            <p:spPr bwMode="auto">
              <a:xfrm flipV="1">
                <a:off x="7268939" y="1375614"/>
                <a:ext cx="438642" cy="423903"/>
              </a:xfrm>
              <a:prstGeom prst="line">
                <a:avLst/>
              </a:prstGeom>
              <a:noFill/>
              <a:ln w="11">
                <a:solidFill>
                  <a:srgbClr val="FFFFFF"/>
                </a:solidFill>
                <a:round/>
                <a:headEnd/>
                <a:tailEnd/>
              </a:ln>
            </p:spPr>
            <p:txBody>
              <a:bodyPr/>
              <a:lstStyle/>
              <a:p>
                <a:endParaRPr lang="en-US"/>
              </a:p>
            </p:txBody>
          </p:sp>
          <p:sp>
            <p:nvSpPr>
              <p:cNvPr id="312" name="Line 40"/>
              <p:cNvSpPr>
                <a:spLocks noChangeShapeType="1"/>
              </p:cNvSpPr>
              <p:nvPr/>
            </p:nvSpPr>
            <p:spPr bwMode="auto">
              <a:xfrm flipV="1">
                <a:off x="7725562" y="1381084"/>
                <a:ext cx="438642" cy="423903"/>
              </a:xfrm>
              <a:prstGeom prst="line">
                <a:avLst/>
              </a:prstGeom>
              <a:noFill/>
              <a:ln w="11">
                <a:solidFill>
                  <a:srgbClr val="000000"/>
                </a:solidFill>
                <a:round/>
                <a:headEnd/>
                <a:tailEnd/>
              </a:ln>
            </p:spPr>
            <p:txBody>
              <a:bodyPr/>
              <a:lstStyle/>
              <a:p>
                <a:endParaRPr lang="en-US"/>
              </a:p>
            </p:txBody>
          </p:sp>
          <p:sp>
            <p:nvSpPr>
              <p:cNvPr id="313" name="Line 55"/>
              <p:cNvSpPr>
                <a:spLocks noChangeShapeType="1"/>
              </p:cNvSpPr>
              <p:nvPr/>
            </p:nvSpPr>
            <p:spPr bwMode="auto">
              <a:xfrm flipV="1">
                <a:off x="7710626" y="1375614"/>
                <a:ext cx="438642" cy="423903"/>
              </a:xfrm>
              <a:prstGeom prst="line">
                <a:avLst/>
              </a:prstGeom>
              <a:noFill/>
              <a:ln w="11">
                <a:solidFill>
                  <a:srgbClr val="FFFFFF"/>
                </a:solidFill>
                <a:round/>
                <a:headEnd/>
                <a:tailEnd/>
              </a:ln>
            </p:spPr>
            <p:txBody>
              <a:bodyPr/>
              <a:lstStyle/>
              <a:p>
                <a:endParaRPr lang="en-US"/>
              </a:p>
            </p:txBody>
          </p:sp>
          <p:sp>
            <p:nvSpPr>
              <p:cNvPr id="315" name="Line 40"/>
              <p:cNvSpPr>
                <a:spLocks noChangeShapeType="1"/>
              </p:cNvSpPr>
              <p:nvPr/>
            </p:nvSpPr>
            <p:spPr bwMode="auto">
              <a:xfrm flipV="1">
                <a:off x="8125367" y="1381084"/>
                <a:ext cx="438642" cy="423903"/>
              </a:xfrm>
              <a:prstGeom prst="line">
                <a:avLst/>
              </a:prstGeom>
              <a:noFill/>
              <a:ln w="11">
                <a:solidFill>
                  <a:srgbClr val="000000"/>
                </a:solidFill>
                <a:round/>
                <a:headEnd/>
                <a:tailEnd/>
              </a:ln>
            </p:spPr>
            <p:txBody>
              <a:bodyPr/>
              <a:lstStyle/>
              <a:p>
                <a:endParaRPr lang="en-US"/>
              </a:p>
            </p:txBody>
          </p:sp>
          <p:sp>
            <p:nvSpPr>
              <p:cNvPr id="316" name="Line 55"/>
              <p:cNvSpPr>
                <a:spLocks noChangeShapeType="1"/>
              </p:cNvSpPr>
              <p:nvPr/>
            </p:nvSpPr>
            <p:spPr bwMode="auto">
              <a:xfrm flipV="1">
                <a:off x="8110431" y="1375614"/>
                <a:ext cx="438642" cy="423903"/>
              </a:xfrm>
              <a:prstGeom prst="line">
                <a:avLst/>
              </a:prstGeom>
              <a:noFill/>
              <a:ln w="11">
                <a:solidFill>
                  <a:srgbClr val="FFFFFF"/>
                </a:solidFill>
                <a:round/>
                <a:headEnd/>
                <a:tailEnd/>
              </a:ln>
            </p:spPr>
            <p:txBody>
              <a:bodyPr/>
              <a:lstStyle/>
              <a:p>
                <a:endParaRPr lang="en-US"/>
              </a:p>
            </p:txBody>
          </p:sp>
          <p:grpSp>
            <p:nvGrpSpPr>
              <p:cNvPr id="319" name="Group 261"/>
              <p:cNvGrpSpPr>
                <a:grpSpLocks/>
              </p:cNvGrpSpPr>
              <p:nvPr/>
            </p:nvGrpSpPr>
            <p:grpSpPr bwMode="auto">
              <a:xfrm>
                <a:off x="7315885" y="1426210"/>
                <a:ext cx="1245206" cy="324081"/>
                <a:chOff x="7315885" y="1426210"/>
                <a:chExt cx="1245206" cy="324081"/>
              </a:xfrm>
            </p:grpSpPr>
            <p:sp>
              <p:nvSpPr>
                <p:cNvPr id="320" name="Freeform 58"/>
                <p:cNvSpPr>
                  <a:spLocks/>
                </p:cNvSpPr>
                <p:nvPr/>
              </p:nvSpPr>
              <p:spPr bwMode="auto">
                <a:xfrm>
                  <a:off x="7521985" y="1426210"/>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3"/>
                      </a:lnTo>
                      <a:lnTo>
                        <a:pt x="47" y="26"/>
                      </a:lnTo>
                      <a:lnTo>
                        <a:pt x="44" y="29"/>
                      </a:lnTo>
                      <a:lnTo>
                        <a:pt x="40" y="31"/>
                      </a:lnTo>
                      <a:lnTo>
                        <a:pt x="36" y="32"/>
                      </a:lnTo>
                      <a:lnTo>
                        <a:pt x="31" y="33"/>
                      </a:lnTo>
                      <a:lnTo>
                        <a:pt x="26" y="34"/>
                      </a:lnTo>
                      <a:lnTo>
                        <a:pt x="21" y="33"/>
                      </a:lnTo>
                      <a:lnTo>
                        <a:pt x="16" y="32"/>
                      </a:lnTo>
                      <a:lnTo>
                        <a:pt x="11" y="31"/>
                      </a:lnTo>
                      <a:lnTo>
                        <a:pt x="8" y="29"/>
                      </a:lnTo>
                      <a:lnTo>
                        <a:pt x="4" y="26"/>
                      </a:lnTo>
                      <a:lnTo>
                        <a:pt x="2" y="23"/>
                      </a:lnTo>
                      <a:lnTo>
                        <a:pt x="1" y="20"/>
                      </a:lnTo>
                      <a:lnTo>
                        <a:pt x="0" y="17"/>
                      </a:lnTo>
                      <a:lnTo>
                        <a:pt x="1" y="13"/>
                      </a:lnTo>
                      <a:lnTo>
                        <a:pt x="2" y="10"/>
                      </a:lnTo>
                      <a:lnTo>
                        <a:pt x="4" y="7"/>
                      </a:lnTo>
                      <a:lnTo>
                        <a:pt x="8" y="5"/>
                      </a:lnTo>
                      <a:lnTo>
                        <a:pt x="11" y="3"/>
                      </a:lnTo>
                      <a:lnTo>
                        <a:pt x="16" y="1"/>
                      </a:lnTo>
                      <a:lnTo>
                        <a:pt x="21" y="0"/>
                      </a:lnTo>
                      <a:lnTo>
                        <a:pt x="26" y="0"/>
                      </a:lnTo>
                      <a:lnTo>
                        <a:pt x="31" y="0"/>
                      </a:lnTo>
                      <a:lnTo>
                        <a:pt x="36" y="1"/>
                      </a:lnTo>
                      <a:lnTo>
                        <a:pt x="40" y="3"/>
                      </a:lnTo>
                      <a:lnTo>
                        <a:pt x="44" y="5"/>
                      </a:lnTo>
                      <a:lnTo>
                        <a:pt x="47" y="7"/>
                      </a:lnTo>
                      <a:lnTo>
                        <a:pt x="49" y="10"/>
                      </a:lnTo>
                      <a:lnTo>
                        <a:pt x="51" y="13"/>
                      </a:lnTo>
                      <a:lnTo>
                        <a:pt x="51" y="17"/>
                      </a:lnTo>
                      <a:close/>
                    </a:path>
                  </a:pathLst>
                </a:custGeom>
                <a:solidFill>
                  <a:srgbClr val="FFFFFF"/>
                </a:solidFill>
                <a:ln w="9525">
                  <a:noFill/>
                  <a:round/>
                  <a:headEnd/>
                  <a:tailEnd/>
                </a:ln>
              </p:spPr>
              <p:txBody>
                <a:bodyPr/>
                <a:lstStyle/>
                <a:p>
                  <a:pPr>
                    <a:lnSpc>
                      <a:spcPct val="85000"/>
                    </a:lnSpc>
                  </a:pPr>
                  <a:endParaRPr lang="en-US">
                    <a:latin typeface="Times New Roman" charset="0"/>
                    <a:cs typeface="Arial" charset="0"/>
                  </a:endParaRPr>
                </a:p>
              </p:txBody>
            </p:sp>
            <p:sp>
              <p:nvSpPr>
                <p:cNvPr id="321" name="Freeform 59"/>
                <p:cNvSpPr>
                  <a:spLocks/>
                </p:cNvSpPr>
                <p:nvPr/>
              </p:nvSpPr>
              <p:spPr bwMode="auto">
                <a:xfrm>
                  <a:off x="7974882" y="1426210"/>
                  <a:ext cx="190425" cy="47860"/>
                </a:xfrm>
                <a:custGeom>
                  <a:avLst/>
                  <a:gdLst>
                    <a:gd name="T0" fmla="*/ 2147483647 w 51"/>
                    <a:gd name="T1" fmla="*/ 2147483647 h 35"/>
                    <a:gd name="T2" fmla="*/ 2147483647 w 51"/>
                    <a:gd name="T3" fmla="*/ 2147483647 h 35"/>
                    <a:gd name="T4" fmla="*/ 2147483647 w 51"/>
                    <a:gd name="T5" fmla="*/ 2147483647 h 35"/>
                    <a:gd name="T6" fmla="*/ 2147483647 w 51"/>
                    <a:gd name="T7" fmla="*/ 2147483647 h 35"/>
                    <a:gd name="T8" fmla="*/ 2147483647 w 51"/>
                    <a:gd name="T9" fmla="*/ 2147483647 h 35"/>
                    <a:gd name="T10" fmla="*/ 2147483647 w 51"/>
                    <a:gd name="T11" fmla="*/ 2147483647 h 35"/>
                    <a:gd name="T12" fmla="*/ 2147483647 w 51"/>
                    <a:gd name="T13" fmla="*/ 2147483647 h 35"/>
                    <a:gd name="T14" fmla="*/ 2147483647 w 51"/>
                    <a:gd name="T15" fmla="*/ 2147483647 h 35"/>
                    <a:gd name="T16" fmla="*/ 2147483647 w 51"/>
                    <a:gd name="T17" fmla="*/ 2147483647 h 35"/>
                    <a:gd name="T18" fmla="*/ 2147483647 w 51"/>
                    <a:gd name="T19" fmla="*/ 2147483647 h 35"/>
                    <a:gd name="T20" fmla="*/ 2147483647 w 51"/>
                    <a:gd name="T21" fmla="*/ 2147483647 h 35"/>
                    <a:gd name="T22" fmla="*/ 2147483647 w 51"/>
                    <a:gd name="T23" fmla="*/ 2147483647 h 35"/>
                    <a:gd name="T24" fmla="*/ 2147483647 w 51"/>
                    <a:gd name="T25" fmla="*/ 2147483647 h 35"/>
                    <a:gd name="T26" fmla="*/ 2147483647 w 51"/>
                    <a:gd name="T27" fmla="*/ 2147483647 h 35"/>
                    <a:gd name="T28" fmla="*/ 2147483647 w 51"/>
                    <a:gd name="T29" fmla="*/ 2147483647 h 35"/>
                    <a:gd name="T30" fmla="*/ 2147483647 w 51"/>
                    <a:gd name="T31" fmla="*/ 2147483647 h 35"/>
                    <a:gd name="T32" fmla="*/ 2147483647 w 51"/>
                    <a:gd name="T33" fmla="*/ 2147483647 h 35"/>
                    <a:gd name="T34" fmla="*/ 2147483647 w 51"/>
                    <a:gd name="T35" fmla="*/ 2147483647 h 35"/>
                    <a:gd name="T36" fmla="*/ 0 w 51"/>
                    <a:gd name="T37" fmla="*/ 2147483647 h 35"/>
                    <a:gd name="T38" fmla="*/ 0 w 51"/>
                    <a:gd name="T39" fmla="*/ 2147483647 h 35"/>
                    <a:gd name="T40" fmla="*/ 2147483647 w 51"/>
                    <a:gd name="T41" fmla="*/ 2147483647 h 35"/>
                    <a:gd name="T42" fmla="*/ 2147483647 w 51"/>
                    <a:gd name="T43" fmla="*/ 2147483647 h 35"/>
                    <a:gd name="T44" fmla="*/ 2147483647 w 51"/>
                    <a:gd name="T45" fmla="*/ 2147483647 h 35"/>
                    <a:gd name="T46" fmla="*/ 2147483647 w 51"/>
                    <a:gd name="T47" fmla="*/ 2147483647 h 35"/>
                    <a:gd name="T48" fmla="*/ 2147483647 w 51"/>
                    <a:gd name="T49" fmla="*/ 2147483647 h 35"/>
                    <a:gd name="T50" fmla="*/ 2147483647 w 51"/>
                    <a:gd name="T51" fmla="*/ 2147483647 h 35"/>
                    <a:gd name="T52" fmla="*/ 2147483647 w 51"/>
                    <a:gd name="T53" fmla="*/ 2147483647 h 35"/>
                    <a:gd name="T54" fmla="*/ 2147483647 w 51"/>
                    <a:gd name="T55" fmla="*/ 0 h 35"/>
                    <a:gd name="T56" fmla="*/ 2147483647 w 51"/>
                    <a:gd name="T57" fmla="*/ 0 h 35"/>
                    <a:gd name="T58" fmla="*/ 2147483647 w 51"/>
                    <a:gd name="T59" fmla="*/ 2147483647 h 35"/>
                    <a:gd name="T60" fmla="*/ 2147483647 w 51"/>
                    <a:gd name="T61" fmla="*/ 2147483647 h 35"/>
                    <a:gd name="T62" fmla="*/ 2147483647 w 51"/>
                    <a:gd name="T63" fmla="*/ 2147483647 h 35"/>
                    <a:gd name="T64" fmla="*/ 2147483647 w 51"/>
                    <a:gd name="T65" fmla="*/ 2147483647 h 35"/>
                    <a:gd name="T66" fmla="*/ 2147483647 w 51"/>
                    <a:gd name="T67" fmla="*/ 2147483647 h 35"/>
                    <a:gd name="T68" fmla="*/ 2147483647 w 51"/>
                    <a:gd name="T69" fmla="*/ 2147483647 h 35"/>
                    <a:gd name="T70" fmla="*/ 2147483647 w 51"/>
                    <a:gd name="T71" fmla="*/ 2147483647 h 35"/>
                    <a:gd name="T72" fmla="*/ 2147483647 w 51"/>
                    <a:gd name="T73" fmla="*/ 2147483647 h 35"/>
                    <a:gd name="T74" fmla="*/ 2147483647 w 51"/>
                    <a:gd name="T75" fmla="*/ 2147483647 h 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5"/>
                    <a:gd name="T116" fmla="*/ 51 w 51"/>
                    <a:gd name="T117" fmla="*/ 35 h 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5">
                      <a:moveTo>
                        <a:pt x="51" y="18"/>
                      </a:moveTo>
                      <a:lnTo>
                        <a:pt x="51" y="18"/>
                      </a:lnTo>
                      <a:lnTo>
                        <a:pt x="51" y="21"/>
                      </a:lnTo>
                      <a:lnTo>
                        <a:pt x="49" y="24"/>
                      </a:lnTo>
                      <a:lnTo>
                        <a:pt x="47" y="27"/>
                      </a:lnTo>
                      <a:lnTo>
                        <a:pt x="44" y="30"/>
                      </a:lnTo>
                      <a:lnTo>
                        <a:pt x="40" y="32"/>
                      </a:lnTo>
                      <a:lnTo>
                        <a:pt x="36" y="33"/>
                      </a:lnTo>
                      <a:lnTo>
                        <a:pt x="31" y="34"/>
                      </a:lnTo>
                      <a:lnTo>
                        <a:pt x="26" y="35"/>
                      </a:lnTo>
                      <a:lnTo>
                        <a:pt x="20" y="34"/>
                      </a:lnTo>
                      <a:lnTo>
                        <a:pt x="16" y="33"/>
                      </a:lnTo>
                      <a:lnTo>
                        <a:pt x="11" y="32"/>
                      </a:lnTo>
                      <a:lnTo>
                        <a:pt x="8" y="30"/>
                      </a:lnTo>
                      <a:lnTo>
                        <a:pt x="4" y="27"/>
                      </a:lnTo>
                      <a:lnTo>
                        <a:pt x="2" y="24"/>
                      </a:lnTo>
                      <a:lnTo>
                        <a:pt x="1" y="21"/>
                      </a:lnTo>
                      <a:lnTo>
                        <a:pt x="0" y="18"/>
                      </a:lnTo>
                      <a:lnTo>
                        <a:pt x="1" y="14"/>
                      </a:lnTo>
                      <a:lnTo>
                        <a:pt x="2" y="11"/>
                      </a:lnTo>
                      <a:lnTo>
                        <a:pt x="4" y="8"/>
                      </a:lnTo>
                      <a:lnTo>
                        <a:pt x="8" y="5"/>
                      </a:lnTo>
                      <a:lnTo>
                        <a:pt x="11" y="3"/>
                      </a:lnTo>
                      <a:lnTo>
                        <a:pt x="16" y="2"/>
                      </a:lnTo>
                      <a:lnTo>
                        <a:pt x="20" y="1"/>
                      </a:lnTo>
                      <a:lnTo>
                        <a:pt x="26" y="0"/>
                      </a:lnTo>
                      <a:lnTo>
                        <a:pt x="31" y="1"/>
                      </a:lnTo>
                      <a:lnTo>
                        <a:pt x="36" y="2"/>
                      </a:lnTo>
                      <a:lnTo>
                        <a:pt x="40" y="3"/>
                      </a:lnTo>
                      <a:lnTo>
                        <a:pt x="44" y="5"/>
                      </a:lnTo>
                      <a:lnTo>
                        <a:pt x="47" y="8"/>
                      </a:lnTo>
                      <a:lnTo>
                        <a:pt x="49" y="11"/>
                      </a:lnTo>
                      <a:lnTo>
                        <a:pt x="51" y="14"/>
                      </a:lnTo>
                      <a:lnTo>
                        <a:pt x="51" y="18"/>
                      </a:lnTo>
                      <a:close/>
                    </a:path>
                  </a:pathLst>
                </a:custGeom>
                <a:solidFill>
                  <a:srgbClr val="FFFFFF"/>
                </a:solidFill>
                <a:ln w="9525">
                  <a:noFill/>
                  <a:round/>
                  <a:headEnd/>
                  <a:tailEnd/>
                </a:ln>
              </p:spPr>
              <p:txBody>
                <a:bodyPr/>
                <a:lstStyle/>
                <a:p>
                  <a:pPr>
                    <a:lnSpc>
                      <a:spcPct val="85000"/>
                    </a:lnSpc>
                  </a:pPr>
                  <a:endParaRPr lang="en-US">
                    <a:latin typeface="Times New Roman" charset="0"/>
                    <a:cs typeface="Arial" charset="0"/>
                  </a:endParaRPr>
                </a:p>
              </p:txBody>
            </p:sp>
            <p:sp>
              <p:nvSpPr>
                <p:cNvPr id="322" name="Freeform 60"/>
                <p:cNvSpPr>
                  <a:spLocks/>
                </p:cNvSpPr>
                <p:nvPr/>
              </p:nvSpPr>
              <p:spPr bwMode="auto">
                <a:xfrm>
                  <a:off x="8370666" y="1426210"/>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5" y="27"/>
                      </a:lnTo>
                      <a:lnTo>
                        <a:pt x="2" y="24"/>
                      </a:lnTo>
                      <a:lnTo>
                        <a:pt x="1" y="20"/>
                      </a:lnTo>
                      <a:lnTo>
                        <a:pt x="0" y="17"/>
                      </a:lnTo>
                      <a:lnTo>
                        <a:pt x="1" y="14"/>
                      </a:lnTo>
                      <a:lnTo>
                        <a:pt x="2" y="10"/>
                      </a:lnTo>
                      <a:lnTo>
                        <a:pt x="5" y="7"/>
                      </a:lnTo>
                      <a:lnTo>
                        <a:pt x="8" y="5"/>
                      </a:lnTo>
                      <a:lnTo>
                        <a:pt x="11" y="3"/>
                      </a:lnTo>
                      <a:lnTo>
                        <a:pt x="16" y="1"/>
                      </a:lnTo>
                      <a:lnTo>
                        <a:pt x="21" y="0"/>
                      </a:lnTo>
                      <a:lnTo>
                        <a:pt x="26" y="0"/>
                      </a:lnTo>
                      <a:lnTo>
                        <a:pt x="31" y="0"/>
                      </a:lnTo>
                      <a:lnTo>
                        <a:pt x="36" y="1"/>
                      </a:lnTo>
                      <a:lnTo>
                        <a:pt x="40" y="3"/>
                      </a:lnTo>
                      <a:lnTo>
                        <a:pt x="44" y="5"/>
                      </a:lnTo>
                      <a:lnTo>
                        <a:pt x="47" y="7"/>
                      </a:lnTo>
                      <a:lnTo>
                        <a:pt x="49" y="10"/>
                      </a:lnTo>
                      <a:lnTo>
                        <a:pt x="51" y="14"/>
                      </a:lnTo>
                      <a:lnTo>
                        <a:pt x="51" y="17"/>
                      </a:lnTo>
                      <a:close/>
                    </a:path>
                  </a:pathLst>
                </a:custGeom>
                <a:solidFill>
                  <a:srgbClr val="FFFFFF"/>
                </a:solidFill>
                <a:ln w="9525">
                  <a:noFill/>
                  <a:round/>
                  <a:headEnd/>
                  <a:tailEnd/>
                </a:ln>
              </p:spPr>
              <p:txBody>
                <a:bodyPr/>
                <a:lstStyle/>
                <a:p>
                  <a:pPr>
                    <a:lnSpc>
                      <a:spcPct val="85000"/>
                    </a:lnSpc>
                  </a:pPr>
                  <a:endParaRPr lang="en-US">
                    <a:latin typeface="Times New Roman" charset="0"/>
                    <a:cs typeface="Arial" charset="0"/>
                  </a:endParaRPr>
                </a:p>
              </p:txBody>
            </p:sp>
            <p:sp>
              <p:nvSpPr>
                <p:cNvPr id="325" name="Freeform 61"/>
                <p:cNvSpPr>
                  <a:spLocks/>
                </p:cNvSpPr>
                <p:nvPr/>
              </p:nvSpPr>
              <p:spPr bwMode="auto">
                <a:xfrm>
                  <a:off x="7394296" y="1571156"/>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0" y="34"/>
                      </a:lnTo>
                      <a:lnTo>
                        <a:pt x="16" y="33"/>
                      </a:lnTo>
                      <a:lnTo>
                        <a:pt x="11" y="31"/>
                      </a:lnTo>
                      <a:lnTo>
                        <a:pt x="8" y="29"/>
                      </a:lnTo>
                      <a:lnTo>
                        <a:pt x="4" y="27"/>
                      </a:lnTo>
                      <a:lnTo>
                        <a:pt x="2" y="24"/>
                      </a:lnTo>
                      <a:lnTo>
                        <a:pt x="1" y="20"/>
                      </a:lnTo>
                      <a:lnTo>
                        <a:pt x="0" y="17"/>
                      </a:lnTo>
                      <a:lnTo>
                        <a:pt x="1" y="14"/>
                      </a:lnTo>
                      <a:lnTo>
                        <a:pt x="2" y="10"/>
                      </a:lnTo>
                      <a:lnTo>
                        <a:pt x="4" y="7"/>
                      </a:lnTo>
                      <a:lnTo>
                        <a:pt x="8" y="5"/>
                      </a:lnTo>
                      <a:lnTo>
                        <a:pt x="11" y="3"/>
                      </a:lnTo>
                      <a:lnTo>
                        <a:pt x="16" y="1"/>
                      </a:lnTo>
                      <a:lnTo>
                        <a:pt x="20" y="0"/>
                      </a:lnTo>
                      <a:lnTo>
                        <a:pt x="26" y="0"/>
                      </a:lnTo>
                      <a:lnTo>
                        <a:pt x="31" y="0"/>
                      </a:lnTo>
                      <a:lnTo>
                        <a:pt x="36" y="1"/>
                      </a:lnTo>
                      <a:lnTo>
                        <a:pt x="40" y="3"/>
                      </a:lnTo>
                      <a:lnTo>
                        <a:pt x="44" y="5"/>
                      </a:lnTo>
                      <a:lnTo>
                        <a:pt x="47" y="7"/>
                      </a:lnTo>
                      <a:lnTo>
                        <a:pt x="49" y="10"/>
                      </a:lnTo>
                      <a:lnTo>
                        <a:pt x="51" y="14"/>
                      </a:lnTo>
                      <a:lnTo>
                        <a:pt x="51" y="17"/>
                      </a:lnTo>
                      <a:close/>
                    </a:path>
                  </a:pathLst>
                </a:custGeom>
                <a:solidFill>
                  <a:srgbClr val="FFFFFF"/>
                </a:solidFill>
                <a:ln w="9525">
                  <a:noFill/>
                  <a:round/>
                  <a:headEnd/>
                  <a:tailEnd/>
                </a:ln>
              </p:spPr>
              <p:txBody>
                <a:bodyPr/>
                <a:lstStyle/>
                <a:p>
                  <a:pPr>
                    <a:lnSpc>
                      <a:spcPct val="85000"/>
                    </a:lnSpc>
                  </a:pPr>
                  <a:endParaRPr lang="en-US">
                    <a:latin typeface="Times New Roman" charset="0"/>
                    <a:cs typeface="Arial" charset="0"/>
                  </a:endParaRPr>
                </a:p>
              </p:txBody>
            </p:sp>
            <p:sp>
              <p:nvSpPr>
                <p:cNvPr id="326" name="Freeform 62"/>
                <p:cNvSpPr>
                  <a:spLocks/>
                </p:cNvSpPr>
                <p:nvPr/>
              </p:nvSpPr>
              <p:spPr bwMode="auto">
                <a:xfrm>
                  <a:off x="7816733" y="1575259"/>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0 w 51"/>
                    <a:gd name="T35" fmla="*/ 2147483647 h 34"/>
                    <a:gd name="T36" fmla="*/ 0 w 51"/>
                    <a:gd name="T37" fmla="*/ 2147483647 h 34"/>
                    <a:gd name="T38" fmla="*/ 0 w 51"/>
                    <a:gd name="T39" fmla="*/ 2147483647 h 34"/>
                    <a:gd name="T40" fmla="*/ 0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2147483647 h 34"/>
                    <a:gd name="T54" fmla="*/ 2147483647 w 51"/>
                    <a:gd name="T55" fmla="*/ 0 h 34"/>
                    <a:gd name="T56" fmla="*/ 2147483647 w 51"/>
                    <a:gd name="T57" fmla="*/ 0 h 34"/>
                    <a:gd name="T58" fmla="*/ 2147483647 w 51"/>
                    <a:gd name="T59" fmla="*/ 2147483647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6" y="34"/>
                      </a:lnTo>
                      <a:lnTo>
                        <a:pt x="20" y="34"/>
                      </a:lnTo>
                      <a:lnTo>
                        <a:pt x="16" y="33"/>
                      </a:lnTo>
                      <a:lnTo>
                        <a:pt x="11" y="31"/>
                      </a:lnTo>
                      <a:lnTo>
                        <a:pt x="7" y="29"/>
                      </a:lnTo>
                      <a:lnTo>
                        <a:pt x="4" y="27"/>
                      </a:lnTo>
                      <a:lnTo>
                        <a:pt x="2" y="24"/>
                      </a:lnTo>
                      <a:lnTo>
                        <a:pt x="0" y="21"/>
                      </a:lnTo>
                      <a:lnTo>
                        <a:pt x="0" y="17"/>
                      </a:lnTo>
                      <a:lnTo>
                        <a:pt x="0" y="14"/>
                      </a:lnTo>
                      <a:lnTo>
                        <a:pt x="2" y="11"/>
                      </a:lnTo>
                      <a:lnTo>
                        <a:pt x="4" y="8"/>
                      </a:lnTo>
                      <a:lnTo>
                        <a:pt x="7" y="5"/>
                      </a:lnTo>
                      <a:lnTo>
                        <a:pt x="11" y="3"/>
                      </a:lnTo>
                      <a:lnTo>
                        <a:pt x="16" y="2"/>
                      </a:lnTo>
                      <a:lnTo>
                        <a:pt x="20" y="1"/>
                      </a:lnTo>
                      <a:lnTo>
                        <a:pt x="26" y="0"/>
                      </a:lnTo>
                      <a:lnTo>
                        <a:pt x="31" y="1"/>
                      </a:lnTo>
                      <a:lnTo>
                        <a:pt x="35" y="2"/>
                      </a:lnTo>
                      <a:lnTo>
                        <a:pt x="40" y="3"/>
                      </a:lnTo>
                      <a:lnTo>
                        <a:pt x="44" y="5"/>
                      </a:lnTo>
                      <a:lnTo>
                        <a:pt x="47" y="8"/>
                      </a:lnTo>
                      <a:lnTo>
                        <a:pt x="49" y="11"/>
                      </a:lnTo>
                      <a:lnTo>
                        <a:pt x="51" y="14"/>
                      </a:lnTo>
                      <a:lnTo>
                        <a:pt x="51" y="17"/>
                      </a:lnTo>
                      <a:close/>
                    </a:path>
                  </a:pathLst>
                </a:custGeom>
                <a:solidFill>
                  <a:srgbClr val="FFFFFF"/>
                </a:solidFill>
                <a:ln w="9525">
                  <a:noFill/>
                  <a:round/>
                  <a:headEnd/>
                  <a:tailEnd/>
                </a:ln>
              </p:spPr>
              <p:txBody>
                <a:bodyPr/>
                <a:lstStyle/>
                <a:p>
                  <a:pPr>
                    <a:lnSpc>
                      <a:spcPct val="85000"/>
                    </a:lnSpc>
                  </a:pPr>
                  <a:endParaRPr lang="en-US">
                    <a:latin typeface="Times New Roman" charset="0"/>
                    <a:cs typeface="Arial" charset="0"/>
                  </a:endParaRPr>
                </a:p>
              </p:txBody>
            </p:sp>
            <p:sp>
              <p:nvSpPr>
                <p:cNvPr id="327" name="Freeform 63"/>
                <p:cNvSpPr>
                  <a:spLocks/>
                </p:cNvSpPr>
                <p:nvPr/>
              </p:nvSpPr>
              <p:spPr bwMode="auto">
                <a:xfrm>
                  <a:off x="8239169" y="1568422"/>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2147483647 h 34"/>
                    <a:gd name="T54" fmla="*/ 2147483647 w 51"/>
                    <a:gd name="T55" fmla="*/ 0 h 34"/>
                    <a:gd name="T56" fmla="*/ 2147483647 w 51"/>
                    <a:gd name="T57" fmla="*/ 0 h 34"/>
                    <a:gd name="T58" fmla="*/ 2147483647 w 51"/>
                    <a:gd name="T59" fmla="*/ 2147483647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4" y="27"/>
                      </a:lnTo>
                      <a:lnTo>
                        <a:pt x="2" y="24"/>
                      </a:lnTo>
                      <a:lnTo>
                        <a:pt x="1" y="21"/>
                      </a:lnTo>
                      <a:lnTo>
                        <a:pt x="0" y="17"/>
                      </a:lnTo>
                      <a:lnTo>
                        <a:pt x="1" y="14"/>
                      </a:lnTo>
                      <a:lnTo>
                        <a:pt x="2" y="11"/>
                      </a:lnTo>
                      <a:lnTo>
                        <a:pt x="4" y="8"/>
                      </a:lnTo>
                      <a:lnTo>
                        <a:pt x="8" y="5"/>
                      </a:lnTo>
                      <a:lnTo>
                        <a:pt x="11" y="3"/>
                      </a:lnTo>
                      <a:lnTo>
                        <a:pt x="16" y="2"/>
                      </a:lnTo>
                      <a:lnTo>
                        <a:pt x="21" y="1"/>
                      </a:lnTo>
                      <a:lnTo>
                        <a:pt x="26" y="0"/>
                      </a:lnTo>
                      <a:lnTo>
                        <a:pt x="31" y="1"/>
                      </a:lnTo>
                      <a:lnTo>
                        <a:pt x="36" y="2"/>
                      </a:lnTo>
                      <a:lnTo>
                        <a:pt x="40" y="3"/>
                      </a:lnTo>
                      <a:lnTo>
                        <a:pt x="44" y="5"/>
                      </a:lnTo>
                      <a:lnTo>
                        <a:pt x="47" y="8"/>
                      </a:lnTo>
                      <a:lnTo>
                        <a:pt x="49" y="11"/>
                      </a:lnTo>
                      <a:lnTo>
                        <a:pt x="51" y="14"/>
                      </a:lnTo>
                      <a:lnTo>
                        <a:pt x="51" y="17"/>
                      </a:lnTo>
                      <a:close/>
                    </a:path>
                  </a:pathLst>
                </a:custGeom>
                <a:solidFill>
                  <a:srgbClr val="FFFFFF"/>
                </a:solidFill>
                <a:ln w="9525">
                  <a:noFill/>
                  <a:round/>
                  <a:headEnd/>
                  <a:tailEnd/>
                </a:ln>
              </p:spPr>
              <p:txBody>
                <a:bodyPr/>
                <a:lstStyle/>
                <a:p>
                  <a:pPr>
                    <a:lnSpc>
                      <a:spcPct val="85000"/>
                    </a:lnSpc>
                  </a:pPr>
                  <a:endParaRPr lang="en-US">
                    <a:latin typeface="Times New Roman" charset="0"/>
                    <a:cs typeface="Arial" charset="0"/>
                  </a:endParaRPr>
                </a:p>
              </p:txBody>
            </p:sp>
            <p:sp>
              <p:nvSpPr>
                <p:cNvPr id="328" name="Freeform 64"/>
                <p:cNvSpPr>
                  <a:spLocks/>
                </p:cNvSpPr>
                <p:nvPr/>
              </p:nvSpPr>
              <p:spPr bwMode="auto">
                <a:xfrm>
                  <a:off x="7315885" y="1702431"/>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0 w 51"/>
                    <a:gd name="T35" fmla="*/ 2147483647 h 34"/>
                    <a:gd name="T36" fmla="*/ 0 w 51"/>
                    <a:gd name="T37" fmla="*/ 2147483647 h 34"/>
                    <a:gd name="T38" fmla="*/ 0 w 51"/>
                    <a:gd name="T39" fmla="*/ 2147483647 h 34"/>
                    <a:gd name="T40" fmla="*/ 0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5" y="34"/>
                      </a:lnTo>
                      <a:lnTo>
                        <a:pt x="20" y="34"/>
                      </a:lnTo>
                      <a:lnTo>
                        <a:pt x="16" y="33"/>
                      </a:lnTo>
                      <a:lnTo>
                        <a:pt x="11" y="31"/>
                      </a:lnTo>
                      <a:lnTo>
                        <a:pt x="7" y="29"/>
                      </a:lnTo>
                      <a:lnTo>
                        <a:pt x="4" y="27"/>
                      </a:lnTo>
                      <a:lnTo>
                        <a:pt x="2" y="24"/>
                      </a:lnTo>
                      <a:lnTo>
                        <a:pt x="0" y="21"/>
                      </a:lnTo>
                      <a:lnTo>
                        <a:pt x="0" y="17"/>
                      </a:lnTo>
                      <a:lnTo>
                        <a:pt x="0" y="14"/>
                      </a:lnTo>
                      <a:lnTo>
                        <a:pt x="2" y="10"/>
                      </a:lnTo>
                      <a:lnTo>
                        <a:pt x="4" y="8"/>
                      </a:lnTo>
                      <a:lnTo>
                        <a:pt x="7" y="5"/>
                      </a:lnTo>
                      <a:lnTo>
                        <a:pt x="11" y="3"/>
                      </a:lnTo>
                      <a:lnTo>
                        <a:pt x="16" y="1"/>
                      </a:lnTo>
                      <a:lnTo>
                        <a:pt x="20" y="0"/>
                      </a:lnTo>
                      <a:lnTo>
                        <a:pt x="25" y="0"/>
                      </a:lnTo>
                      <a:lnTo>
                        <a:pt x="31" y="0"/>
                      </a:lnTo>
                      <a:lnTo>
                        <a:pt x="35" y="1"/>
                      </a:lnTo>
                      <a:lnTo>
                        <a:pt x="40" y="3"/>
                      </a:lnTo>
                      <a:lnTo>
                        <a:pt x="44" y="5"/>
                      </a:lnTo>
                      <a:lnTo>
                        <a:pt x="47" y="8"/>
                      </a:lnTo>
                      <a:lnTo>
                        <a:pt x="49" y="10"/>
                      </a:lnTo>
                      <a:lnTo>
                        <a:pt x="51" y="14"/>
                      </a:lnTo>
                      <a:lnTo>
                        <a:pt x="51" y="17"/>
                      </a:lnTo>
                      <a:close/>
                    </a:path>
                  </a:pathLst>
                </a:custGeom>
                <a:solidFill>
                  <a:srgbClr val="FFFFFF"/>
                </a:solidFill>
                <a:ln w="9525">
                  <a:noFill/>
                  <a:round/>
                  <a:headEnd/>
                  <a:tailEnd/>
                </a:ln>
              </p:spPr>
              <p:txBody>
                <a:bodyPr/>
                <a:lstStyle/>
                <a:p>
                  <a:pPr>
                    <a:lnSpc>
                      <a:spcPct val="85000"/>
                    </a:lnSpc>
                  </a:pPr>
                  <a:endParaRPr lang="en-US">
                    <a:latin typeface="Times New Roman" charset="0"/>
                    <a:cs typeface="Arial" charset="0"/>
                  </a:endParaRPr>
                </a:p>
              </p:txBody>
            </p:sp>
            <p:sp>
              <p:nvSpPr>
                <p:cNvPr id="338" name="Freeform 65"/>
                <p:cNvSpPr>
                  <a:spLocks/>
                </p:cNvSpPr>
                <p:nvPr/>
              </p:nvSpPr>
              <p:spPr bwMode="auto">
                <a:xfrm>
                  <a:off x="7711668" y="1703798"/>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0 w 51"/>
                    <a:gd name="T35" fmla="*/ 2147483647 h 34"/>
                    <a:gd name="T36" fmla="*/ 0 w 51"/>
                    <a:gd name="T37" fmla="*/ 2147483647 h 34"/>
                    <a:gd name="T38" fmla="*/ 0 w 51"/>
                    <a:gd name="T39" fmla="*/ 2147483647 h 34"/>
                    <a:gd name="T40" fmla="*/ 0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0" y="20"/>
                      </a:lnTo>
                      <a:lnTo>
                        <a:pt x="49" y="24"/>
                      </a:lnTo>
                      <a:lnTo>
                        <a:pt x="47" y="26"/>
                      </a:lnTo>
                      <a:lnTo>
                        <a:pt x="43" y="29"/>
                      </a:lnTo>
                      <a:lnTo>
                        <a:pt x="40" y="31"/>
                      </a:lnTo>
                      <a:lnTo>
                        <a:pt x="35" y="33"/>
                      </a:lnTo>
                      <a:lnTo>
                        <a:pt x="31" y="34"/>
                      </a:lnTo>
                      <a:lnTo>
                        <a:pt x="25" y="34"/>
                      </a:lnTo>
                      <a:lnTo>
                        <a:pt x="20" y="34"/>
                      </a:lnTo>
                      <a:lnTo>
                        <a:pt x="15" y="33"/>
                      </a:lnTo>
                      <a:lnTo>
                        <a:pt x="11" y="31"/>
                      </a:lnTo>
                      <a:lnTo>
                        <a:pt x="7" y="29"/>
                      </a:lnTo>
                      <a:lnTo>
                        <a:pt x="4" y="26"/>
                      </a:lnTo>
                      <a:lnTo>
                        <a:pt x="2" y="24"/>
                      </a:lnTo>
                      <a:lnTo>
                        <a:pt x="0" y="20"/>
                      </a:lnTo>
                      <a:lnTo>
                        <a:pt x="0" y="17"/>
                      </a:lnTo>
                      <a:lnTo>
                        <a:pt x="0" y="13"/>
                      </a:lnTo>
                      <a:lnTo>
                        <a:pt x="2" y="10"/>
                      </a:lnTo>
                      <a:lnTo>
                        <a:pt x="4" y="7"/>
                      </a:lnTo>
                      <a:lnTo>
                        <a:pt x="7" y="5"/>
                      </a:lnTo>
                      <a:lnTo>
                        <a:pt x="11" y="3"/>
                      </a:lnTo>
                      <a:lnTo>
                        <a:pt x="15" y="1"/>
                      </a:lnTo>
                      <a:lnTo>
                        <a:pt x="20" y="0"/>
                      </a:lnTo>
                      <a:lnTo>
                        <a:pt x="25" y="0"/>
                      </a:lnTo>
                      <a:lnTo>
                        <a:pt x="31" y="0"/>
                      </a:lnTo>
                      <a:lnTo>
                        <a:pt x="35" y="1"/>
                      </a:lnTo>
                      <a:lnTo>
                        <a:pt x="40" y="3"/>
                      </a:lnTo>
                      <a:lnTo>
                        <a:pt x="43" y="5"/>
                      </a:lnTo>
                      <a:lnTo>
                        <a:pt x="47" y="7"/>
                      </a:lnTo>
                      <a:lnTo>
                        <a:pt x="49" y="10"/>
                      </a:lnTo>
                      <a:lnTo>
                        <a:pt x="50" y="13"/>
                      </a:lnTo>
                      <a:lnTo>
                        <a:pt x="51" y="17"/>
                      </a:lnTo>
                      <a:close/>
                    </a:path>
                  </a:pathLst>
                </a:custGeom>
                <a:solidFill>
                  <a:srgbClr val="FFFFFF"/>
                </a:solidFill>
                <a:ln w="9525">
                  <a:noFill/>
                  <a:round/>
                  <a:headEnd/>
                  <a:tailEnd/>
                </a:ln>
              </p:spPr>
              <p:txBody>
                <a:bodyPr/>
                <a:lstStyle/>
                <a:p>
                  <a:pPr>
                    <a:lnSpc>
                      <a:spcPct val="85000"/>
                    </a:lnSpc>
                  </a:pPr>
                  <a:endParaRPr lang="en-US">
                    <a:latin typeface="Times New Roman" charset="0"/>
                    <a:cs typeface="Arial" charset="0"/>
                  </a:endParaRPr>
                </a:p>
              </p:txBody>
            </p:sp>
            <p:sp>
              <p:nvSpPr>
                <p:cNvPr id="339" name="Freeform 66"/>
                <p:cNvSpPr>
                  <a:spLocks/>
                </p:cNvSpPr>
                <p:nvPr/>
              </p:nvSpPr>
              <p:spPr bwMode="auto">
                <a:xfrm>
                  <a:off x="8107452" y="1703798"/>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6"/>
                      </a:lnTo>
                      <a:lnTo>
                        <a:pt x="44" y="29"/>
                      </a:lnTo>
                      <a:lnTo>
                        <a:pt x="40" y="31"/>
                      </a:lnTo>
                      <a:lnTo>
                        <a:pt x="36" y="33"/>
                      </a:lnTo>
                      <a:lnTo>
                        <a:pt x="31" y="34"/>
                      </a:lnTo>
                      <a:lnTo>
                        <a:pt x="26" y="34"/>
                      </a:lnTo>
                      <a:lnTo>
                        <a:pt x="20" y="34"/>
                      </a:lnTo>
                      <a:lnTo>
                        <a:pt x="16" y="33"/>
                      </a:lnTo>
                      <a:lnTo>
                        <a:pt x="11" y="31"/>
                      </a:lnTo>
                      <a:lnTo>
                        <a:pt x="7" y="29"/>
                      </a:lnTo>
                      <a:lnTo>
                        <a:pt x="4" y="26"/>
                      </a:lnTo>
                      <a:lnTo>
                        <a:pt x="2" y="24"/>
                      </a:lnTo>
                      <a:lnTo>
                        <a:pt x="1" y="20"/>
                      </a:lnTo>
                      <a:lnTo>
                        <a:pt x="0" y="17"/>
                      </a:lnTo>
                      <a:lnTo>
                        <a:pt x="1" y="13"/>
                      </a:lnTo>
                      <a:lnTo>
                        <a:pt x="2" y="10"/>
                      </a:lnTo>
                      <a:lnTo>
                        <a:pt x="4" y="7"/>
                      </a:lnTo>
                      <a:lnTo>
                        <a:pt x="7" y="5"/>
                      </a:lnTo>
                      <a:lnTo>
                        <a:pt x="11" y="3"/>
                      </a:lnTo>
                      <a:lnTo>
                        <a:pt x="16" y="1"/>
                      </a:lnTo>
                      <a:lnTo>
                        <a:pt x="20" y="0"/>
                      </a:lnTo>
                      <a:lnTo>
                        <a:pt x="26" y="0"/>
                      </a:lnTo>
                      <a:lnTo>
                        <a:pt x="31" y="0"/>
                      </a:lnTo>
                      <a:lnTo>
                        <a:pt x="36" y="1"/>
                      </a:lnTo>
                      <a:lnTo>
                        <a:pt x="40" y="3"/>
                      </a:lnTo>
                      <a:lnTo>
                        <a:pt x="44" y="5"/>
                      </a:lnTo>
                      <a:lnTo>
                        <a:pt x="47" y="7"/>
                      </a:lnTo>
                      <a:lnTo>
                        <a:pt x="49" y="10"/>
                      </a:lnTo>
                      <a:lnTo>
                        <a:pt x="51" y="13"/>
                      </a:lnTo>
                      <a:lnTo>
                        <a:pt x="51" y="17"/>
                      </a:lnTo>
                      <a:close/>
                    </a:path>
                  </a:pathLst>
                </a:custGeom>
                <a:solidFill>
                  <a:srgbClr val="FFFFFF"/>
                </a:solidFill>
                <a:ln w="9525">
                  <a:noFill/>
                  <a:round/>
                  <a:headEnd/>
                  <a:tailEnd/>
                </a:ln>
              </p:spPr>
              <p:txBody>
                <a:bodyPr/>
                <a:lstStyle/>
                <a:p>
                  <a:pPr>
                    <a:lnSpc>
                      <a:spcPct val="85000"/>
                    </a:lnSpc>
                  </a:pPr>
                  <a:endParaRPr lang="en-US">
                    <a:latin typeface="Times New Roman" charset="0"/>
                    <a:cs typeface="Arial" charset="0"/>
                  </a:endParaRPr>
                </a:p>
              </p:txBody>
            </p:sp>
          </p:grpSp>
        </p:grpSp>
      </p:grpSp>
      <p:cxnSp>
        <p:nvCxnSpPr>
          <p:cNvPr id="353" name="Straight Connector 352"/>
          <p:cNvCxnSpPr/>
          <p:nvPr/>
        </p:nvCxnSpPr>
        <p:spPr>
          <a:xfrm>
            <a:off x="7635832" y="4335683"/>
            <a:ext cx="178467" cy="196155"/>
          </a:xfrm>
          <a:prstGeom prst="line">
            <a:avLst/>
          </a:prstGeom>
          <a:ln w="19050" cmpd="sng">
            <a:solidFill>
              <a:schemeClr val="accent1"/>
            </a:solidFill>
            <a:prstDash val="solid"/>
          </a:ln>
          <a:effectLst>
            <a:glow rad="63500">
              <a:schemeClr val="accent4">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p:nvCxnSpPr>
        <p:spPr>
          <a:xfrm>
            <a:off x="7710852" y="4320327"/>
            <a:ext cx="238560" cy="220567"/>
          </a:xfrm>
          <a:prstGeom prst="line">
            <a:avLst/>
          </a:prstGeom>
          <a:ln w="19050" cmpd="sng">
            <a:solidFill>
              <a:schemeClr val="accent1"/>
            </a:solidFill>
            <a:prstDash val="solid"/>
          </a:ln>
          <a:effectLst>
            <a:glow rad="63500">
              <a:schemeClr val="accent4">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356" name="TextBox 355"/>
          <p:cNvSpPr txBox="1"/>
          <p:nvPr/>
        </p:nvSpPr>
        <p:spPr>
          <a:xfrm>
            <a:off x="7710766" y="5733506"/>
            <a:ext cx="516667" cy="693087"/>
          </a:xfrm>
          <a:prstGeom prst="rect">
            <a:avLst/>
          </a:prstGeom>
          <a:noFill/>
        </p:spPr>
        <p:txBody>
          <a:bodyPr wrap="square" lIns="76785" tIns="38392" rIns="76785" bIns="38392" rtlCol="0">
            <a:spAutoFit/>
          </a:bodyPr>
          <a:lstStyle/>
          <a:p>
            <a:pPr algn="ctr" defTabSz="767836"/>
            <a:r>
              <a:rPr lang="en-US" sz="800" b="1" dirty="0">
                <a:solidFill>
                  <a:srgbClr val="FF0000"/>
                </a:solidFill>
                <a:latin typeface="Arial" pitchFamily="34" charset="0"/>
              </a:rPr>
              <a:t>B22</a:t>
            </a:r>
          </a:p>
          <a:p>
            <a:pPr algn="ctr" defTabSz="767836"/>
            <a:r>
              <a:rPr lang="en-US" sz="800" b="1" dirty="0">
                <a:solidFill>
                  <a:srgbClr val="FF0000"/>
                </a:solidFill>
                <a:latin typeface="Arial" pitchFamily="34" charset="0"/>
              </a:rPr>
              <a:t>FEX</a:t>
            </a:r>
          </a:p>
          <a:p>
            <a:pPr algn="ctr" defTabSz="767836"/>
            <a:r>
              <a:rPr lang="en-US" sz="800" b="1" dirty="0">
                <a:solidFill>
                  <a:srgbClr val="FF0000"/>
                </a:solidFill>
                <a:latin typeface="Arial" pitchFamily="34" charset="0"/>
              </a:rPr>
              <a:t>HP  Blade</a:t>
            </a:r>
          </a:p>
          <a:p>
            <a:pPr algn="ctr" defTabSz="767836"/>
            <a:r>
              <a:rPr lang="en-US" sz="800" b="1" dirty="0">
                <a:solidFill>
                  <a:srgbClr val="FF0000"/>
                </a:solidFill>
                <a:latin typeface="Arial" pitchFamily="34" charset="0"/>
              </a:rPr>
              <a:t>C-class</a:t>
            </a:r>
          </a:p>
        </p:txBody>
      </p:sp>
      <p:pic>
        <p:nvPicPr>
          <p:cNvPr id="352" name="Picture 8"/>
          <p:cNvPicPr>
            <a:picLocks noChangeAspect="1" noChangeArrowheads="1"/>
          </p:cNvPicPr>
          <p:nvPr/>
        </p:nvPicPr>
        <p:blipFill>
          <a:blip r:embed="rId25" cstate="screen">
            <a:duotone>
              <a:schemeClr val="accent1">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756672" y="4674620"/>
            <a:ext cx="372522" cy="48067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nvGrpSpPr>
          <p:cNvPr id="229" name="Group 1218"/>
          <p:cNvGrpSpPr>
            <a:grpSpLocks/>
          </p:cNvGrpSpPr>
          <p:nvPr/>
        </p:nvGrpSpPr>
        <p:grpSpPr bwMode="auto">
          <a:xfrm>
            <a:off x="7732660" y="4597154"/>
            <a:ext cx="396533" cy="176751"/>
            <a:chOff x="4003606" y="6146693"/>
            <a:chExt cx="891442" cy="343874"/>
          </a:xfrm>
        </p:grpSpPr>
        <p:sp>
          <p:nvSpPr>
            <p:cNvPr id="230" name="Freeform 62"/>
            <p:cNvSpPr>
              <a:spLocks/>
            </p:cNvSpPr>
            <p:nvPr/>
          </p:nvSpPr>
          <p:spPr bwMode="auto">
            <a:xfrm>
              <a:off x="4688020" y="6146693"/>
              <a:ext cx="207028" cy="330307"/>
            </a:xfrm>
            <a:custGeom>
              <a:avLst/>
              <a:gdLst>
                <a:gd name="T0" fmla="*/ 0 w 127"/>
                <a:gd name="T1" fmla="*/ 2147483647 h 232"/>
                <a:gd name="T2" fmla="*/ 2147483647 w 127"/>
                <a:gd name="T3" fmla="*/ 0 h 232"/>
                <a:gd name="T4" fmla="*/ 2147483647 w 127"/>
                <a:gd name="T5" fmla="*/ 2147483647 h 232"/>
                <a:gd name="T6" fmla="*/ 0 w 127"/>
                <a:gd name="T7" fmla="*/ 2147483647 h 232"/>
                <a:gd name="T8" fmla="*/ 0 w 127"/>
                <a:gd name="T9" fmla="*/ 2147483647 h 232"/>
                <a:gd name="T10" fmla="*/ 0 w 127"/>
                <a:gd name="T11" fmla="*/ 2147483647 h 232"/>
                <a:gd name="T12" fmla="*/ 0 60000 65536"/>
                <a:gd name="T13" fmla="*/ 0 60000 65536"/>
                <a:gd name="T14" fmla="*/ 0 60000 65536"/>
                <a:gd name="T15" fmla="*/ 0 60000 65536"/>
                <a:gd name="T16" fmla="*/ 0 60000 65536"/>
                <a:gd name="T17" fmla="*/ 0 60000 65536"/>
                <a:gd name="T18" fmla="*/ 0 w 127"/>
                <a:gd name="T19" fmla="*/ 0 h 232"/>
                <a:gd name="T20" fmla="*/ 127 w 127"/>
                <a:gd name="T21" fmla="*/ 232 h 232"/>
              </a:gdLst>
              <a:ahLst/>
              <a:cxnLst>
                <a:cxn ang="T12">
                  <a:pos x="T0" y="T1"/>
                </a:cxn>
                <a:cxn ang="T13">
                  <a:pos x="T2" y="T3"/>
                </a:cxn>
                <a:cxn ang="T14">
                  <a:pos x="T4" y="T5"/>
                </a:cxn>
                <a:cxn ang="T15">
                  <a:pos x="T6" y="T7"/>
                </a:cxn>
                <a:cxn ang="T16">
                  <a:pos x="T8" y="T9"/>
                </a:cxn>
                <a:cxn ang="T17">
                  <a:pos x="T10" y="T11"/>
                </a:cxn>
              </a:cxnLst>
              <a:rect l="T18" t="T19" r="T20" b="T21"/>
              <a:pathLst>
                <a:path w="127" h="232">
                  <a:moveTo>
                    <a:pt x="0" y="125"/>
                  </a:moveTo>
                  <a:lnTo>
                    <a:pt x="127" y="0"/>
                  </a:lnTo>
                  <a:lnTo>
                    <a:pt x="127" y="106"/>
                  </a:lnTo>
                  <a:lnTo>
                    <a:pt x="0" y="232"/>
                  </a:lnTo>
                  <a:lnTo>
                    <a:pt x="0" y="125"/>
                  </a:lnTo>
                  <a:close/>
                </a:path>
              </a:pathLst>
            </a:custGeom>
            <a:solidFill>
              <a:srgbClr val="015B80"/>
            </a:solidFill>
            <a:ln w="9525">
              <a:noFill/>
              <a:round/>
              <a:headEnd/>
              <a:tailEnd/>
            </a:ln>
          </p:spPr>
          <p:txBody>
            <a:bodyPr/>
            <a:lstStyle/>
            <a:p>
              <a:pPr>
                <a:lnSpc>
                  <a:spcPct val="85000"/>
                </a:lnSpc>
              </a:pPr>
              <a:endParaRPr lang="en-US">
                <a:latin typeface="Times New Roman" charset="0"/>
                <a:cs typeface="Arial" charset="0"/>
              </a:endParaRPr>
            </a:p>
          </p:txBody>
        </p:sp>
        <p:sp>
          <p:nvSpPr>
            <p:cNvPr id="231" name="Freeform 63"/>
            <p:cNvSpPr>
              <a:spLocks/>
            </p:cNvSpPr>
            <p:nvPr/>
          </p:nvSpPr>
          <p:spPr bwMode="auto">
            <a:xfrm>
              <a:off x="4688020" y="6160252"/>
              <a:ext cx="207028" cy="330315"/>
            </a:xfrm>
            <a:custGeom>
              <a:avLst/>
              <a:gdLst>
                <a:gd name="T0" fmla="*/ 0 w 127"/>
                <a:gd name="T1" fmla="*/ 2147483647 h 232"/>
                <a:gd name="T2" fmla="*/ 2147483647 w 127"/>
                <a:gd name="T3" fmla="*/ 0 h 232"/>
                <a:gd name="T4" fmla="*/ 2147483647 w 127"/>
                <a:gd name="T5" fmla="*/ 2147483647 h 232"/>
                <a:gd name="T6" fmla="*/ 0 w 127"/>
                <a:gd name="T7" fmla="*/ 2147483647 h 232"/>
                <a:gd name="T8" fmla="*/ 0 w 127"/>
                <a:gd name="T9" fmla="*/ 2147483647 h 232"/>
                <a:gd name="T10" fmla="*/ 0 w 127"/>
                <a:gd name="T11" fmla="*/ 2147483647 h 232"/>
                <a:gd name="T12" fmla="*/ 0 60000 65536"/>
                <a:gd name="T13" fmla="*/ 0 60000 65536"/>
                <a:gd name="T14" fmla="*/ 0 60000 65536"/>
                <a:gd name="T15" fmla="*/ 0 60000 65536"/>
                <a:gd name="T16" fmla="*/ 0 60000 65536"/>
                <a:gd name="T17" fmla="*/ 0 60000 65536"/>
                <a:gd name="T18" fmla="*/ 0 w 127"/>
                <a:gd name="T19" fmla="*/ 0 h 232"/>
                <a:gd name="T20" fmla="*/ 127 w 127"/>
                <a:gd name="T21" fmla="*/ 232 h 232"/>
              </a:gdLst>
              <a:ahLst/>
              <a:cxnLst>
                <a:cxn ang="T12">
                  <a:pos x="T0" y="T1"/>
                </a:cxn>
                <a:cxn ang="T13">
                  <a:pos x="T2" y="T3"/>
                </a:cxn>
                <a:cxn ang="T14">
                  <a:pos x="T4" y="T5"/>
                </a:cxn>
                <a:cxn ang="T15">
                  <a:pos x="T6" y="T7"/>
                </a:cxn>
                <a:cxn ang="T16">
                  <a:pos x="T8" y="T9"/>
                </a:cxn>
                <a:cxn ang="T17">
                  <a:pos x="T10" y="T11"/>
                </a:cxn>
              </a:cxnLst>
              <a:rect l="T18" t="T19" r="T20" b="T21"/>
              <a:pathLst>
                <a:path w="127" h="232">
                  <a:moveTo>
                    <a:pt x="0" y="125"/>
                  </a:moveTo>
                  <a:lnTo>
                    <a:pt x="127" y="0"/>
                  </a:lnTo>
                  <a:lnTo>
                    <a:pt x="127" y="106"/>
                  </a:lnTo>
                  <a:lnTo>
                    <a:pt x="0" y="232"/>
                  </a:lnTo>
                  <a:lnTo>
                    <a:pt x="0" y="125"/>
                  </a:lnTo>
                  <a:close/>
                </a:path>
              </a:pathLst>
            </a:custGeom>
            <a:solidFill>
              <a:srgbClr val="015B80"/>
            </a:solidFill>
            <a:ln w="6350" cap="sq">
              <a:solidFill>
                <a:srgbClr val="444D3E"/>
              </a:solidFill>
              <a:miter lim="800000"/>
              <a:headEnd/>
              <a:tailEnd/>
            </a:ln>
          </p:spPr>
          <p:txBody>
            <a:bodyPr/>
            <a:lstStyle/>
            <a:p>
              <a:pPr>
                <a:lnSpc>
                  <a:spcPct val="85000"/>
                </a:lnSpc>
              </a:pPr>
              <a:endParaRPr lang="en-US">
                <a:latin typeface="Times New Roman" charset="0"/>
                <a:cs typeface="Arial" charset="0"/>
              </a:endParaRPr>
            </a:p>
          </p:txBody>
        </p:sp>
        <p:sp>
          <p:nvSpPr>
            <p:cNvPr id="232" name="Freeform 60"/>
            <p:cNvSpPr>
              <a:spLocks/>
            </p:cNvSpPr>
            <p:nvPr/>
          </p:nvSpPr>
          <p:spPr bwMode="auto">
            <a:xfrm>
              <a:off x="4013140" y="6349631"/>
              <a:ext cx="674880" cy="127369"/>
            </a:xfrm>
            <a:custGeom>
              <a:avLst/>
              <a:gdLst>
                <a:gd name="T0" fmla="*/ 0 w 414"/>
                <a:gd name="T1" fmla="*/ 0 h 107"/>
                <a:gd name="T2" fmla="*/ 0 w 414"/>
                <a:gd name="T3" fmla="*/ 2147483647 h 107"/>
                <a:gd name="T4" fmla="*/ 2147483647 w 414"/>
                <a:gd name="T5" fmla="*/ 2147483647 h 107"/>
                <a:gd name="T6" fmla="*/ 2147483647 w 414"/>
                <a:gd name="T7" fmla="*/ 0 h 107"/>
                <a:gd name="T8" fmla="*/ 0 w 414"/>
                <a:gd name="T9" fmla="*/ 0 h 107"/>
                <a:gd name="T10" fmla="*/ 0 w 414"/>
                <a:gd name="T11" fmla="*/ 0 h 107"/>
                <a:gd name="T12" fmla="*/ 0 60000 65536"/>
                <a:gd name="T13" fmla="*/ 0 60000 65536"/>
                <a:gd name="T14" fmla="*/ 0 60000 65536"/>
                <a:gd name="T15" fmla="*/ 0 60000 65536"/>
                <a:gd name="T16" fmla="*/ 0 60000 65536"/>
                <a:gd name="T17" fmla="*/ 0 60000 65536"/>
                <a:gd name="T18" fmla="*/ 0 w 414"/>
                <a:gd name="T19" fmla="*/ 0 h 107"/>
                <a:gd name="T20" fmla="*/ 414 w 414"/>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414" h="107">
                  <a:moveTo>
                    <a:pt x="0" y="0"/>
                  </a:moveTo>
                  <a:lnTo>
                    <a:pt x="0" y="107"/>
                  </a:lnTo>
                  <a:lnTo>
                    <a:pt x="414" y="107"/>
                  </a:lnTo>
                  <a:lnTo>
                    <a:pt x="414" y="0"/>
                  </a:lnTo>
                  <a:lnTo>
                    <a:pt x="0" y="0"/>
                  </a:lnTo>
                  <a:close/>
                </a:path>
              </a:pathLst>
            </a:custGeom>
            <a:solidFill>
              <a:srgbClr val="1096D4"/>
            </a:solidFill>
            <a:ln w="9525">
              <a:noFill/>
              <a:round/>
              <a:headEnd/>
              <a:tailEnd/>
            </a:ln>
          </p:spPr>
          <p:txBody>
            <a:bodyPr/>
            <a:lstStyle/>
            <a:p>
              <a:pPr>
                <a:lnSpc>
                  <a:spcPct val="85000"/>
                </a:lnSpc>
              </a:pPr>
              <a:endParaRPr lang="en-US">
                <a:latin typeface="Times New Roman" charset="0"/>
                <a:cs typeface="Arial" charset="0"/>
              </a:endParaRPr>
            </a:p>
          </p:txBody>
        </p:sp>
        <p:sp>
          <p:nvSpPr>
            <p:cNvPr id="233" name="Freeform 61"/>
            <p:cNvSpPr>
              <a:spLocks/>
            </p:cNvSpPr>
            <p:nvPr/>
          </p:nvSpPr>
          <p:spPr bwMode="auto">
            <a:xfrm>
              <a:off x="4003606" y="6349705"/>
              <a:ext cx="674880" cy="127370"/>
            </a:xfrm>
            <a:custGeom>
              <a:avLst/>
              <a:gdLst>
                <a:gd name="T0" fmla="*/ 0 w 414"/>
                <a:gd name="T1" fmla="*/ 0 h 107"/>
                <a:gd name="T2" fmla="*/ 0 w 414"/>
                <a:gd name="T3" fmla="*/ 2147483647 h 107"/>
                <a:gd name="T4" fmla="*/ 2147483647 w 414"/>
                <a:gd name="T5" fmla="*/ 2147483647 h 107"/>
                <a:gd name="T6" fmla="*/ 2147483647 w 414"/>
                <a:gd name="T7" fmla="*/ 0 h 107"/>
                <a:gd name="T8" fmla="*/ 0 w 414"/>
                <a:gd name="T9" fmla="*/ 0 h 107"/>
                <a:gd name="T10" fmla="*/ 0 w 414"/>
                <a:gd name="T11" fmla="*/ 0 h 107"/>
                <a:gd name="T12" fmla="*/ 0 60000 65536"/>
                <a:gd name="T13" fmla="*/ 0 60000 65536"/>
                <a:gd name="T14" fmla="*/ 0 60000 65536"/>
                <a:gd name="T15" fmla="*/ 0 60000 65536"/>
                <a:gd name="T16" fmla="*/ 0 60000 65536"/>
                <a:gd name="T17" fmla="*/ 0 60000 65536"/>
                <a:gd name="T18" fmla="*/ 0 w 414"/>
                <a:gd name="T19" fmla="*/ 0 h 107"/>
                <a:gd name="T20" fmla="*/ 414 w 414"/>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414" h="107">
                  <a:moveTo>
                    <a:pt x="0" y="0"/>
                  </a:moveTo>
                  <a:lnTo>
                    <a:pt x="0" y="107"/>
                  </a:lnTo>
                  <a:lnTo>
                    <a:pt x="414" y="107"/>
                  </a:lnTo>
                  <a:lnTo>
                    <a:pt x="414" y="0"/>
                  </a:lnTo>
                  <a:lnTo>
                    <a:pt x="0" y="0"/>
                  </a:lnTo>
                  <a:close/>
                </a:path>
              </a:pathLst>
            </a:custGeom>
            <a:solidFill>
              <a:srgbClr val="1096D4"/>
            </a:solidFill>
            <a:ln w="6350" cap="sq">
              <a:solidFill>
                <a:srgbClr val="444D3E"/>
              </a:solidFill>
              <a:miter lim="800000"/>
              <a:headEnd/>
              <a:tailEnd/>
            </a:ln>
          </p:spPr>
          <p:txBody>
            <a:bodyPr/>
            <a:lstStyle/>
            <a:p>
              <a:pPr>
                <a:lnSpc>
                  <a:spcPct val="85000"/>
                </a:lnSpc>
              </a:pPr>
              <a:endParaRPr lang="en-US">
                <a:latin typeface="Times New Roman" charset="0"/>
                <a:cs typeface="Arial" charset="0"/>
              </a:endParaRPr>
            </a:p>
          </p:txBody>
        </p:sp>
        <p:sp>
          <p:nvSpPr>
            <p:cNvPr id="234" name="Freeform 64"/>
            <p:cNvSpPr>
              <a:spLocks/>
            </p:cNvSpPr>
            <p:nvPr/>
          </p:nvSpPr>
          <p:spPr bwMode="auto">
            <a:xfrm>
              <a:off x="4013140" y="6146693"/>
              <a:ext cx="881908" cy="202937"/>
            </a:xfrm>
            <a:custGeom>
              <a:avLst/>
              <a:gdLst>
                <a:gd name="T0" fmla="*/ 2147483647 w 541"/>
                <a:gd name="T1" fmla="*/ 2147483647 h 125"/>
                <a:gd name="T2" fmla="*/ 2147483647 w 541"/>
                <a:gd name="T3" fmla="*/ 0 h 125"/>
                <a:gd name="T4" fmla="*/ 2147483647 w 541"/>
                <a:gd name="T5" fmla="*/ 0 h 125"/>
                <a:gd name="T6" fmla="*/ 0 w 541"/>
                <a:gd name="T7" fmla="*/ 2147483647 h 125"/>
                <a:gd name="T8" fmla="*/ 2147483647 w 541"/>
                <a:gd name="T9" fmla="*/ 2147483647 h 125"/>
                <a:gd name="T10" fmla="*/ 2147483647 w 541"/>
                <a:gd name="T11" fmla="*/ 2147483647 h 125"/>
                <a:gd name="T12" fmla="*/ 0 60000 65536"/>
                <a:gd name="T13" fmla="*/ 0 60000 65536"/>
                <a:gd name="T14" fmla="*/ 0 60000 65536"/>
                <a:gd name="T15" fmla="*/ 0 60000 65536"/>
                <a:gd name="T16" fmla="*/ 0 60000 65536"/>
                <a:gd name="T17" fmla="*/ 0 60000 65536"/>
                <a:gd name="T18" fmla="*/ 0 w 541"/>
                <a:gd name="T19" fmla="*/ 0 h 125"/>
                <a:gd name="T20" fmla="*/ 541 w 541"/>
                <a:gd name="T21" fmla="*/ 125 h 125"/>
              </a:gdLst>
              <a:ahLst/>
              <a:cxnLst>
                <a:cxn ang="T12">
                  <a:pos x="T0" y="T1"/>
                </a:cxn>
                <a:cxn ang="T13">
                  <a:pos x="T2" y="T3"/>
                </a:cxn>
                <a:cxn ang="T14">
                  <a:pos x="T4" y="T5"/>
                </a:cxn>
                <a:cxn ang="T15">
                  <a:pos x="T6" y="T7"/>
                </a:cxn>
                <a:cxn ang="T16">
                  <a:pos x="T8" y="T9"/>
                </a:cxn>
                <a:cxn ang="T17">
                  <a:pos x="T10" y="T11"/>
                </a:cxn>
              </a:cxnLst>
              <a:rect l="T18" t="T19" r="T20" b="T21"/>
              <a:pathLst>
                <a:path w="541" h="125">
                  <a:moveTo>
                    <a:pt x="414" y="125"/>
                  </a:moveTo>
                  <a:lnTo>
                    <a:pt x="541" y="0"/>
                  </a:lnTo>
                  <a:lnTo>
                    <a:pt x="128" y="0"/>
                  </a:lnTo>
                  <a:lnTo>
                    <a:pt x="0" y="125"/>
                  </a:lnTo>
                  <a:lnTo>
                    <a:pt x="414" y="125"/>
                  </a:lnTo>
                  <a:close/>
                </a:path>
              </a:pathLst>
            </a:custGeom>
            <a:solidFill>
              <a:srgbClr val="46AFE3"/>
            </a:solidFill>
            <a:ln w="9525">
              <a:noFill/>
              <a:round/>
              <a:headEnd/>
              <a:tailEnd/>
            </a:ln>
          </p:spPr>
          <p:txBody>
            <a:bodyPr/>
            <a:lstStyle/>
            <a:p>
              <a:pPr>
                <a:lnSpc>
                  <a:spcPct val="85000"/>
                </a:lnSpc>
              </a:pPr>
              <a:endParaRPr lang="en-US">
                <a:latin typeface="Times New Roman" charset="0"/>
                <a:cs typeface="Arial" charset="0"/>
              </a:endParaRPr>
            </a:p>
          </p:txBody>
        </p:sp>
        <p:sp>
          <p:nvSpPr>
            <p:cNvPr id="235" name="Freeform 65"/>
            <p:cNvSpPr>
              <a:spLocks/>
            </p:cNvSpPr>
            <p:nvPr/>
          </p:nvSpPr>
          <p:spPr bwMode="auto">
            <a:xfrm>
              <a:off x="4013140" y="6146693"/>
              <a:ext cx="881908" cy="202937"/>
            </a:xfrm>
            <a:custGeom>
              <a:avLst/>
              <a:gdLst>
                <a:gd name="T0" fmla="*/ 2147483647 w 541"/>
                <a:gd name="T1" fmla="*/ 2147483647 h 125"/>
                <a:gd name="T2" fmla="*/ 2147483647 w 541"/>
                <a:gd name="T3" fmla="*/ 0 h 125"/>
                <a:gd name="T4" fmla="*/ 2147483647 w 541"/>
                <a:gd name="T5" fmla="*/ 0 h 125"/>
                <a:gd name="T6" fmla="*/ 0 w 541"/>
                <a:gd name="T7" fmla="*/ 2147483647 h 125"/>
                <a:gd name="T8" fmla="*/ 2147483647 w 541"/>
                <a:gd name="T9" fmla="*/ 2147483647 h 125"/>
                <a:gd name="T10" fmla="*/ 2147483647 w 541"/>
                <a:gd name="T11" fmla="*/ 2147483647 h 125"/>
                <a:gd name="T12" fmla="*/ 0 60000 65536"/>
                <a:gd name="T13" fmla="*/ 0 60000 65536"/>
                <a:gd name="T14" fmla="*/ 0 60000 65536"/>
                <a:gd name="T15" fmla="*/ 0 60000 65536"/>
                <a:gd name="T16" fmla="*/ 0 60000 65536"/>
                <a:gd name="T17" fmla="*/ 0 60000 65536"/>
                <a:gd name="T18" fmla="*/ 0 w 541"/>
                <a:gd name="T19" fmla="*/ 0 h 125"/>
                <a:gd name="T20" fmla="*/ 541 w 541"/>
                <a:gd name="T21" fmla="*/ 125 h 125"/>
              </a:gdLst>
              <a:ahLst/>
              <a:cxnLst>
                <a:cxn ang="T12">
                  <a:pos x="T0" y="T1"/>
                </a:cxn>
                <a:cxn ang="T13">
                  <a:pos x="T2" y="T3"/>
                </a:cxn>
                <a:cxn ang="T14">
                  <a:pos x="T4" y="T5"/>
                </a:cxn>
                <a:cxn ang="T15">
                  <a:pos x="T6" y="T7"/>
                </a:cxn>
                <a:cxn ang="T16">
                  <a:pos x="T8" y="T9"/>
                </a:cxn>
                <a:cxn ang="T17">
                  <a:pos x="T10" y="T11"/>
                </a:cxn>
              </a:cxnLst>
              <a:rect l="T18" t="T19" r="T20" b="T21"/>
              <a:pathLst>
                <a:path w="541" h="125">
                  <a:moveTo>
                    <a:pt x="414" y="125"/>
                  </a:moveTo>
                  <a:lnTo>
                    <a:pt x="541" y="0"/>
                  </a:lnTo>
                  <a:lnTo>
                    <a:pt x="128" y="0"/>
                  </a:lnTo>
                  <a:lnTo>
                    <a:pt x="0" y="125"/>
                  </a:lnTo>
                  <a:lnTo>
                    <a:pt x="414" y="125"/>
                  </a:lnTo>
                  <a:close/>
                </a:path>
              </a:pathLst>
            </a:custGeom>
            <a:solidFill>
              <a:srgbClr val="46AFE3"/>
            </a:solidFill>
            <a:ln w="6350" cap="sq">
              <a:solidFill>
                <a:srgbClr val="444D3E"/>
              </a:solidFill>
              <a:miter lim="800000"/>
              <a:headEnd/>
              <a:tailEnd/>
            </a:ln>
          </p:spPr>
          <p:txBody>
            <a:bodyPr/>
            <a:lstStyle/>
            <a:p>
              <a:pPr>
                <a:lnSpc>
                  <a:spcPct val="85000"/>
                </a:lnSpc>
              </a:pPr>
              <a:endParaRPr lang="en-US">
                <a:latin typeface="Times New Roman" charset="0"/>
                <a:cs typeface="Arial" charset="0"/>
              </a:endParaRPr>
            </a:p>
          </p:txBody>
        </p:sp>
        <p:grpSp>
          <p:nvGrpSpPr>
            <p:cNvPr id="236" name="Group 264"/>
            <p:cNvGrpSpPr>
              <a:grpSpLocks/>
            </p:cNvGrpSpPr>
            <p:nvPr/>
          </p:nvGrpSpPr>
          <p:grpSpPr bwMode="auto">
            <a:xfrm>
              <a:off x="4137031" y="6361190"/>
              <a:ext cx="427098" cy="109515"/>
              <a:chOff x="4137031" y="6365866"/>
              <a:chExt cx="427098" cy="149361"/>
            </a:xfrm>
          </p:grpSpPr>
          <p:sp>
            <p:nvSpPr>
              <p:cNvPr id="275" name="Freeform 82"/>
              <p:cNvSpPr>
                <a:spLocks/>
              </p:cNvSpPr>
              <p:nvPr/>
            </p:nvSpPr>
            <p:spPr bwMode="auto">
              <a:xfrm>
                <a:off x="4137031" y="6427559"/>
                <a:ext cx="141823" cy="25976"/>
              </a:xfrm>
              <a:custGeom>
                <a:avLst/>
                <a:gdLst>
                  <a:gd name="T0" fmla="*/ 2147483647 w 87"/>
                  <a:gd name="T1" fmla="*/ 2147483647 h 16"/>
                  <a:gd name="T2" fmla="*/ 2147483647 w 87"/>
                  <a:gd name="T3" fmla="*/ 2147483647 h 16"/>
                  <a:gd name="T4" fmla="*/ 2147483647 w 87"/>
                  <a:gd name="T5" fmla="*/ 0 h 16"/>
                  <a:gd name="T6" fmla="*/ 0 w 87"/>
                  <a:gd name="T7" fmla="*/ 2147483647 h 16"/>
                  <a:gd name="T8" fmla="*/ 2147483647 w 87"/>
                  <a:gd name="T9" fmla="*/ 2147483647 h 16"/>
                  <a:gd name="T10" fmla="*/ 2147483647 w 87"/>
                  <a:gd name="T11" fmla="*/ 2147483647 h 16"/>
                  <a:gd name="T12" fmla="*/ 2147483647 w 87"/>
                  <a:gd name="T13" fmla="*/ 2147483647 h 16"/>
                  <a:gd name="T14" fmla="*/ 2147483647 w 87"/>
                  <a:gd name="T15" fmla="*/ 2147483647 h 16"/>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16"/>
                  <a:gd name="T26" fmla="*/ 87 w 87"/>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16">
                    <a:moveTo>
                      <a:pt x="87" y="7"/>
                    </a:moveTo>
                    <a:lnTo>
                      <a:pt x="23" y="7"/>
                    </a:lnTo>
                    <a:lnTo>
                      <a:pt x="23" y="0"/>
                    </a:lnTo>
                    <a:lnTo>
                      <a:pt x="0" y="9"/>
                    </a:lnTo>
                    <a:lnTo>
                      <a:pt x="23" y="16"/>
                    </a:lnTo>
                    <a:lnTo>
                      <a:pt x="23" y="11"/>
                    </a:lnTo>
                    <a:lnTo>
                      <a:pt x="87" y="11"/>
                    </a:lnTo>
                    <a:lnTo>
                      <a:pt x="87" y="7"/>
                    </a:lnTo>
                    <a:close/>
                  </a:path>
                </a:pathLst>
              </a:custGeom>
              <a:solidFill>
                <a:srgbClr val="FFFFFF"/>
              </a:solidFill>
              <a:ln w="9525">
                <a:noFill/>
                <a:round/>
                <a:headEnd/>
                <a:tailEnd/>
              </a:ln>
            </p:spPr>
            <p:txBody>
              <a:bodyPr/>
              <a:lstStyle/>
              <a:p>
                <a:pPr>
                  <a:lnSpc>
                    <a:spcPct val="85000"/>
                  </a:lnSpc>
                </a:pPr>
                <a:endParaRPr lang="en-US">
                  <a:latin typeface="Times New Roman" charset="0"/>
                  <a:cs typeface="Arial" charset="0"/>
                </a:endParaRPr>
              </a:p>
            </p:txBody>
          </p:sp>
          <p:sp>
            <p:nvSpPr>
              <p:cNvPr id="276" name="Freeform 83"/>
              <p:cNvSpPr>
                <a:spLocks/>
              </p:cNvSpPr>
              <p:nvPr/>
            </p:nvSpPr>
            <p:spPr bwMode="auto">
              <a:xfrm>
                <a:off x="4309826" y="6464899"/>
                <a:ext cx="81507" cy="50328"/>
              </a:xfrm>
              <a:custGeom>
                <a:avLst/>
                <a:gdLst>
                  <a:gd name="T0" fmla="*/ 2147483647 w 50"/>
                  <a:gd name="T1" fmla="*/ 0 h 31"/>
                  <a:gd name="T2" fmla="*/ 2147483647 w 50"/>
                  <a:gd name="T3" fmla="*/ 2147483647 h 31"/>
                  <a:gd name="T4" fmla="*/ 0 w 50"/>
                  <a:gd name="T5" fmla="*/ 2147483647 h 31"/>
                  <a:gd name="T6" fmla="*/ 2147483647 w 50"/>
                  <a:gd name="T7" fmla="*/ 2147483647 h 31"/>
                  <a:gd name="T8" fmla="*/ 2147483647 w 50"/>
                  <a:gd name="T9" fmla="*/ 2147483647 h 31"/>
                  <a:gd name="T10" fmla="*/ 2147483647 w 50"/>
                  <a:gd name="T11" fmla="*/ 2147483647 h 31"/>
                  <a:gd name="T12" fmla="*/ 2147483647 w 50"/>
                  <a:gd name="T13" fmla="*/ 0 h 31"/>
                  <a:gd name="T14" fmla="*/ 2147483647 w 50"/>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31"/>
                  <a:gd name="T26" fmla="*/ 50 w 50"/>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31">
                    <a:moveTo>
                      <a:pt x="17" y="0"/>
                    </a:moveTo>
                    <a:lnTo>
                      <a:pt x="17" y="24"/>
                    </a:lnTo>
                    <a:lnTo>
                      <a:pt x="0" y="24"/>
                    </a:lnTo>
                    <a:lnTo>
                      <a:pt x="24" y="31"/>
                    </a:lnTo>
                    <a:lnTo>
                      <a:pt x="50" y="24"/>
                    </a:lnTo>
                    <a:lnTo>
                      <a:pt x="33" y="24"/>
                    </a:lnTo>
                    <a:lnTo>
                      <a:pt x="33" y="0"/>
                    </a:lnTo>
                    <a:lnTo>
                      <a:pt x="17" y="0"/>
                    </a:lnTo>
                    <a:close/>
                  </a:path>
                </a:pathLst>
              </a:custGeom>
              <a:solidFill>
                <a:srgbClr val="FFFFFF"/>
              </a:solidFill>
              <a:ln w="9525">
                <a:noFill/>
                <a:round/>
                <a:headEnd/>
                <a:tailEnd/>
              </a:ln>
            </p:spPr>
            <p:txBody>
              <a:bodyPr/>
              <a:lstStyle/>
              <a:p>
                <a:pPr>
                  <a:lnSpc>
                    <a:spcPct val="85000"/>
                  </a:lnSpc>
                </a:pPr>
                <a:endParaRPr lang="en-US">
                  <a:latin typeface="Times New Roman" charset="0"/>
                  <a:cs typeface="Arial" charset="0"/>
                </a:endParaRPr>
              </a:p>
            </p:txBody>
          </p:sp>
          <p:sp>
            <p:nvSpPr>
              <p:cNvPr id="277" name="Freeform 84"/>
              <p:cNvSpPr>
                <a:spLocks/>
              </p:cNvSpPr>
              <p:nvPr/>
            </p:nvSpPr>
            <p:spPr bwMode="auto">
              <a:xfrm>
                <a:off x="4309826" y="6365866"/>
                <a:ext cx="81507" cy="53575"/>
              </a:xfrm>
              <a:custGeom>
                <a:avLst/>
                <a:gdLst>
                  <a:gd name="T0" fmla="*/ 2147483647 w 50"/>
                  <a:gd name="T1" fmla="*/ 2147483647 h 33"/>
                  <a:gd name="T2" fmla="*/ 2147483647 w 50"/>
                  <a:gd name="T3" fmla="*/ 2147483647 h 33"/>
                  <a:gd name="T4" fmla="*/ 0 w 50"/>
                  <a:gd name="T5" fmla="*/ 2147483647 h 33"/>
                  <a:gd name="T6" fmla="*/ 2147483647 w 50"/>
                  <a:gd name="T7" fmla="*/ 0 h 33"/>
                  <a:gd name="T8" fmla="*/ 2147483647 w 50"/>
                  <a:gd name="T9" fmla="*/ 2147483647 h 33"/>
                  <a:gd name="T10" fmla="*/ 2147483647 w 50"/>
                  <a:gd name="T11" fmla="*/ 2147483647 h 33"/>
                  <a:gd name="T12" fmla="*/ 2147483647 w 50"/>
                  <a:gd name="T13" fmla="*/ 2147483647 h 33"/>
                  <a:gd name="T14" fmla="*/ 2147483647 w 50"/>
                  <a:gd name="T15" fmla="*/ 2147483647 h 33"/>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33"/>
                  <a:gd name="T26" fmla="*/ 50 w 50"/>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33">
                    <a:moveTo>
                      <a:pt x="17" y="33"/>
                    </a:moveTo>
                    <a:lnTo>
                      <a:pt x="17" y="9"/>
                    </a:lnTo>
                    <a:lnTo>
                      <a:pt x="0" y="9"/>
                    </a:lnTo>
                    <a:lnTo>
                      <a:pt x="24" y="0"/>
                    </a:lnTo>
                    <a:lnTo>
                      <a:pt x="50" y="9"/>
                    </a:lnTo>
                    <a:lnTo>
                      <a:pt x="33" y="9"/>
                    </a:lnTo>
                    <a:lnTo>
                      <a:pt x="33" y="33"/>
                    </a:lnTo>
                    <a:lnTo>
                      <a:pt x="17" y="33"/>
                    </a:lnTo>
                    <a:close/>
                  </a:path>
                </a:pathLst>
              </a:custGeom>
              <a:solidFill>
                <a:srgbClr val="FFFFFF"/>
              </a:solidFill>
              <a:ln w="9525">
                <a:noFill/>
                <a:round/>
                <a:headEnd/>
                <a:tailEnd/>
              </a:ln>
            </p:spPr>
            <p:txBody>
              <a:bodyPr/>
              <a:lstStyle/>
              <a:p>
                <a:pPr>
                  <a:lnSpc>
                    <a:spcPct val="85000"/>
                  </a:lnSpc>
                </a:pPr>
                <a:endParaRPr lang="en-US">
                  <a:latin typeface="Times New Roman" charset="0"/>
                  <a:cs typeface="Arial" charset="0"/>
                </a:endParaRPr>
              </a:p>
            </p:txBody>
          </p:sp>
          <p:sp>
            <p:nvSpPr>
              <p:cNvPr id="278" name="Freeform 85"/>
              <p:cNvSpPr>
                <a:spLocks/>
              </p:cNvSpPr>
              <p:nvPr/>
            </p:nvSpPr>
            <p:spPr bwMode="auto">
              <a:xfrm>
                <a:off x="4422306" y="6427559"/>
                <a:ext cx="141823" cy="25976"/>
              </a:xfrm>
              <a:custGeom>
                <a:avLst/>
                <a:gdLst>
                  <a:gd name="T0" fmla="*/ 0 w 87"/>
                  <a:gd name="T1" fmla="*/ 2147483647 h 16"/>
                  <a:gd name="T2" fmla="*/ 2147483647 w 87"/>
                  <a:gd name="T3" fmla="*/ 2147483647 h 16"/>
                  <a:gd name="T4" fmla="*/ 2147483647 w 87"/>
                  <a:gd name="T5" fmla="*/ 2147483647 h 16"/>
                  <a:gd name="T6" fmla="*/ 2147483647 w 87"/>
                  <a:gd name="T7" fmla="*/ 2147483647 h 16"/>
                  <a:gd name="T8" fmla="*/ 2147483647 w 87"/>
                  <a:gd name="T9" fmla="*/ 0 h 16"/>
                  <a:gd name="T10" fmla="*/ 2147483647 w 87"/>
                  <a:gd name="T11" fmla="*/ 2147483647 h 16"/>
                  <a:gd name="T12" fmla="*/ 0 w 87"/>
                  <a:gd name="T13" fmla="*/ 2147483647 h 16"/>
                  <a:gd name="T14" fmla="*/ 0 w 87"/>
                  <a:gd name="T15" fmla="*/ 2147483647 h 16"/>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16"/>
                  <a:gd name="T26" fmla="*/ 87 w 87"/>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16">
                    <a:moveTo>
                      <a:pt x="0" y="11"/>
                    </a:moveTo>
                    <a:lnTo>
                      <a:pt x="63" y="11"/>
                    </a:lnTo>
                    <a:lnTo>
                      <a:pt x="63" y="16"/>
                    </a:lnTo>
                    <a:lnTo>
                      <a:pt x="87" y="9"/>
                    </a:lnTo>
                    <a:lnTo>
                      <a:pt x="63" y="0"/>
                    </a:lnTo>
                    <a:lnTo>
                      <a:pt x="63" y="7"/>
                    </a:lnTo>
                    <a:lnTo>
                      <a:pt x="0" y="7"/>
                    </a:lnTo>
                    <a:lnTo>
                      <a:pt x="0" y="11"/>
                    </a:lnTo>
                    <a:close/>
                  </a:path>
                </a:pathLst>
              </a:custGeom>
              <a:solidFill>
                <a:srgbClr val="FFFFFF"/>
              </a:solidFill>
              <a:ln w="9525">
                <a:noFill/>
                <a:round/>
                <a:headEnd/>
                <a:tailEnd/>
              </a:ln>
            </p:spPr>
            <p:txBody>
              <a:bodyPr/>
              <a:lstStyle/>
              <a:p>
                <a:pPr>
                  <a:lnSpc>
                    <a:spcPct val="85000"/>
                  </a:lnSpc>
                </a:pPr>
                <a:endParaRPr lang="en-US">
                  <a:latin typeface="Times New Roman" charset="0"/>
                  <a:cs typeface="Arial" charset="0"/>
                </a:endParaRPr>
              </a:p>
            </p:txBody>
          </p:sp>
          <p:sp>
            <p:nvSpPr>
              <p:cNvPr id="279" name="Freeform 86"/>
              <p:cNvSpPr>
                <a:spLocks/>
              </p:cNvSpPr>
              <p:nvPr/>
            </p:nvSpPr>
            <p:spPr bwMode="auto">
              <a:xfrm>
                <a:off x="4171264" y="6377230"/>
                <a:ext cx="361892" cy="129880"/>
              </a:xfrm>
              <a:custGeom>
                <a:avLst/>
                <a:gdLst>
                  <a:gd name="T0" fmla="*/ 2147483647 w 94"/>
                  <a:gd name="T1" fmla="*/ 2147483647 h 34"/>
                  <a:gd name="T2" fmla="*/ 2147483647 w 94"/>
                  <a:gd name="T3" fmla="*/ 2147483647 h 34"/>
                  <a:gd name="T4" fmla="*/ 2147483647 w 94"/>
                  <a:gd name="T5" fmla="*/ 2147483647 h 34"/>
                  <a:gd name="T6" fmla="*/ 2147483647 w 94"/>
                  <a:gd name="T7" fmla="*/ 2147483647 h 34"/>
                  <a:gd name="T8" fmla="*/ 2147483647 w 94"/>
                  <a:gd name="T9" fmla="*/ 2147483647 h 34"/>
                  <a:gd name="T10" fmla="*/ 0 60000 65536"/>
                  <a:gd name="T11" fmla="*/ 0 60000 65536"/>
                  <a:gd name="T12" fmla="*/ 0 60000 65536"/>
                  <a:gd name="T13" fmla="*/ 0 60000 65536"/>
                  <a:gd name="T14" fmla="*/ 0 60000 65536"/>
                  <a:gd name="T15" fmla="*/ 0 w 94"/>
                  <a:gd name="T16" fmla="*/ 0 h 34"/>
                  <a:gd name="T17" fmla="*/ 94 w 94"/>
                  <a:gd name="T18" fmla="*/ 34 h 34"/>
                </a:gdLst>
                <a:ahLst/>
                <a:cxnLst>
                  <a:cxn ang="T10">
                    <a:pos x="T0" y="T1"/>
                  </a:cxn>
                  <a:cxn ang="T11">
                    <a:pos x="T2" y="T3"/>
                  </a:cxn>
                  <a:cxn ang="T12">
                    <a:pos x="T4" y="T5"/>
                  </a:cxn>
                  <a:cxn ang="T13">
                    <a:pos x="T6" y="T7"/>
                  </a:cxn>
                  <a:cxn ang="T14">
                    <a:pos x="T8" y="T9"/>
                  </a:cxn>
                </a:cxnLst>
                <a:rect l="T15" t="T16" r="T17" b="T18"/>
                <a:pathLst>
                  <a:path w="94" h="34">
                    <a:moveTo>
                      <a:pt x="89" y="32"/>
                    </a:moveTo>
                    <a:cubicBezTo>
                      <a:pt x="84" y="34"/>
                      <a:pt x="61" y="29"/>
                      <a:pt x="38" y="20"/>
                    </a:cubicBezTo>
                    <a:cubicBezTo>
                      <a:pt x="15" y="12"/>
                      <a:pt x="0" y="4"/>
                      <a:pt x="5" y="2"/>
                    </a:cubicBezTo>
                    <a:cubicBezTo>
                      <a:pt x="10" y="0"/>
                      <a:pt x="33" y="5"/>
                      <a:pt x="56" y="14"/>
                    </a:cubicBezTo>
                    <a:cubicBezTo>
                      <a:pt x="80" y="22"/>
                      <a:pt x="94" y="30"/>
                      <a:pt x="89" y="32"/>
                    </a:cubicBezTo>
                    <a:close/>
                  </a:path>
                </a:pathLst>
              </a:custGeom>
              <a:noFill/>
              <a:ln w="6350">
                <a:solidFill>
                  <a:srgbClr val="FFFFFF"/>
                </a:solidFill>
                <a:miter lim="800000"/>
                <a:headEnd/>
                <a:tailEnd/>
              </a:ln>
            </p:spPr>
            <p:txBody>
              <a:bodyPr/>
              <a:lstStyle/>
              <a:p>
                <a:pPr>
                  <a:lnSpc>
                    <a:spcPct val="85000"/>
                  </a:lnSpc>
                </a:pPr>
                <a:endParaRPr lang="en-US">
                  <a:latin typeface="Times New Roman" charset="0"/>
                  <a:cs typeface="Arial" charset="0"/>
                </a:endParaRPr>
              </a:p>
            </p:txBody>
          </p:sp>
          <p:sp>
            <p:nvSpPr>
              <p:cNvPr id="280" name="Freeform 87"/>
              <p:cNvSpPr>
                <a:spLocks/>
              </p:cNvSpPr>
              <p:nvPr/>
            </p:nvSpPr>
            <p:spPr bwMode="auto">
              <a:xfrm>
                <a:off x="4168004" y="6377230"/>
                <a:ext cx="361892" cy="129880"/>
              </a:xfrm>
              <a:custGeom>
                <a:avLst/>
                <a:gdLst>
                  <a:gd name="T0" fmla="*/ 2147483647 w 94"/>
                  <a:gd name="T1" fmla="*/ 2147483647 h 34"/>
                  <a:gd name="T2" fmla="*/ 2147483647 w 94"/>
                  <a:gd name="T3" fmla="*/ 2147483647 h 34"/>
                  <a:gd name="T4" fmla="*/ 2147483647 w 94"/>
                  <a:gd name="T5" fmla="*/ 2147483647 h 34"/>
                  <a:gd name="T6" fmla="*/ 2147483647 w 94"/>
                  <a:gd name="T7" fmla="*/ 2147483647 h 34"/>
                  <a:gd name="T8" fmla="*/ 2147483647 w 94"/>
                  <a:gd name="T9" fmla="*/ 2147483647 h 34"/>
                  <a:gd name="T10" fmla="*/ 0 60000 65536"/>
                  <a:gd name="T11" fmla="*/ 0 60000 65536"/>
                  <a:gd name="T12" fmla="*/ 0 60000 65536"/>
                  <a:gd name="T13" fmla="*/ 0 60000 65536"/>
                  <a:gd name="T14" fmla="*/ 0 60000 65536"/>
                  <a:gd name="T15" fmla="*/ 0 w 94"/>
                  <a:gd name="T16" fmla="*/ 0 h 34"/>
                  <a:gd name="T17" fmla="*/ 94 w 94"/>
                  <a:gd name="T18" fmla="*/ 34 h 34"/>
                </a:gdLst>
                <a:ahLst/>
                <a:cxnLst>
                  <a:cxn ang="T10">
                    <a:pos x="T0" y="T1"/>
                  </a:cxn>
                  <a:cxn ang="T11">
                    <a:pos x="T2" y="T3"/>
                  </a:cxn>
                  <a:cxn ang="T12">
                    <a:pos x="T4" y="T5"/>
                  </a:cxn>
                  <a:cxn ang="T13">
                    <a:pos x="T6" y="T7"/>
                  </a:cxn>
                  <a:cxn ang="T14">
                    <a:pos x="T8" y="T9"/>
                  </a:cxn>
                </a:cxnLst>
                <a:rect l="T15" t="T16" r="T17" b="T18"/>
                <a:pathLst>
                  <a:path w="94" h="34">
                    <a:moveTo>
                      <a:pt x="89" y="2"/>
                    </a:moveTo>
                    <a:cubicBezTo>
                      <a:pt x="94" y="4"/>
                      <a:pt x="80" y="12"/>
                      <a:pt x="57" y="20"/>
                    </a:cubicBezTo>
                    <a:cubicBezTo>
                      <a:pt x="33" y="29"/>
                      <a:pt x="10" y="34"/>
                      <a:pt x="5" y="32"/>
                    </a:cubicBezTo>
                    <a:cubicBezTo>
                      <a:pt x="0" y="30"/>
                      <a:pt x="14" y="22"/>
                      <a:pt x="37" y="14"/>
                    </a:cubicBezTo>
                    <a:cubicBezTo>
                      <a:pt x="61" y="5"/>
                      <a:pt x="84" y="0"/>
                      <a:pt x="89" y="2"/>
                    </a:cubicBezTo>
                    <a:close/>
                  </a:path>
                </a:pathLst>
              </a:custGeom>
              <a:noFill/>
              <a:ln w="6350">
                <a:solidFill>
                  <a:srgbClr val="FFFFFF"/>
                </a:solidFill>
                <a:miter lim="800000"/>
                <a:headEnd/>
                <a:tailEnd/>
              </a:ln>
            </p:spPr>
            <p:txBody>
              <a:bodyPr/>
              <a:lstStyle/>
              <a:p>
                <a:pPr>
                  <a:lnSpc>
                    <a:spcPct val="85000"/>
                  </a:lnSpc>
                </a:pPr>
                <a:endParaRPr lang="en-US">
                  <a:latin typeface="Times New Roman" charset="0"/>
                  <a:cs typeface="Arial" charset="0"/>
                </a:endParaRPr>
              </a:p>
            </p:txBody>
          </p:sp>
          <p:sp>
            <p:nvSpPr>
              <p:cNvPr id="281" name="Freeform 88"/>
              <p:cNvSpPr>
                <a:spLocks/>
              </p:cNvSpPr>
              <p:nvPr/>
            </p:nvSpPr>
            <p:spPr bwMode="auto">
              <a:xfrm>
                <a:off x="4264182" y="6411324"/>
                <a:ext cx="169535" cy="58446"/>
              </a:xfrm>
              <a:custGeom>
                <a:avLst/>
                <a:gdLst>
                  <a:gd name="T0" fmla="*/ 2147483647 w 44"/>
                  <a:gd name="T1" fmla="*/ 2147483647 h 15"/>
                  <a:gd name="T2" fmla="*/ 2147483647 w 44"/>
                  <a:gd name="T3" fmla="*/ 2147483647 h 15"/>
                  <a:gd name="T4" fmla="*/ 2147483647 w 44"/>
                  <a:gd name="T5" fmla="*/ 2147483647 h 15"/>
                  <a:gd name="T6" fmla="*/ 2147483647 w 44"/>
                  <a:gd name="T7" fmla="*/ 2147483647 h 15"/>
                  <a:gd name="T8" fmla="*/ 2147483647 w 44"/>
                  <a:gd name="T9" fmla="*/ 2147483647 h 15"/>
                  <a:gd name="T10" fmla="*/ 0 60000 65536"/>
                  <a:gd name="T11" fmla="*/ 0 60000 65536"/>
                  <a:gd name="T12" fmla="*/ 0 60000 65536"/>
                  <a:gd name="T13" fmla="*/ 0 60000 65536"/>
                  <a:gd name="T14" fmla="*/ 0 60000 65536"/>
                  <a:gd name="T15" fmla="*/ 0 w 44"/>
                  <a:gd name="T16" fmla="*/ 0 h 15"/>
                  <a:gd name="T17" fmla="*/ 44 w 44"/>
                  <a:gd name="T18" fmla="*/ 15 h 15"/>
                </a:gdLst>
                <a:ahLst/>
                <a:cxnLst>
                  <a:cxn ang="T10">
                    <a:pos x="T0" y="T1"/>
                  </a:cxn>
                  <a:cxn ang="T11">
                    <a:pos x="T2" y="T3"/>
                  </a:cxn>
                  <a:cxn ang="T12">
                    <a:pos x="T4" y="T5"/>
                  </a:cxn>
                  <a:cxn ang="T13">
                    <a:pos x="T6" y="T7"/>
                  </a:cxn>
                  <a:cxn ang="T14">
                    <a:pos x="T8" y="T9"/>
                  </a:cxn>
                </a:cxnLst>
                <a:rect l="T15" t="T16" r="T17" b="T18"/>
                <a:pathLst>
                  <a:path w="44" h="15">
                    <a:moveTo>
                      <a:pt x="33" y="13"/>
                    </a:moveTo>
                    <a:cubicBezTo>
                      <a:pt x="42" y="11"/>
                      <a:pt x="44" y="7"/>
                      <a:pt x="38" y="4"/>
                    </a:cubicBezTo>
                    <a:cubicBezTo>
                      <a:pt x="32" y="1"/>
                      <a:pt x="20" y="0"/>
                      <a:pt x="11" y="2"/>
                    </a:cubicBezTo>
                    <a:cubicBezTo>
                      <a:pt x="2" y="4"/>
                      <a:pt x="0" y="8"/>
                      <a:pt x="6" y="12"/>
                    </a:cubicBezTo>
                    <a:cubicBezTo>
                      <a:pt x="12" y="15"/>
                      <a:pt x="25" y="15"/>
                      <a:pt x="33" y="13"/>
                    </a:cubicBezTo>
                    <a:close/>
                  </a:path>
                </a:pathLst>
              </a:custGeom>
              <a:solidFill>
                <a:srgbClr val="B5B5B5"/>
              </a:solidFill>
              <a:ln w="9525">
                <a:noFill/>
                <a:round/>
                <a:headEnd/>
                <a:tailEnd/>
              </a:ln>
            </p:spPr>
            <p:txBody>
              <a:bodyPr/>
              <a:lstStyle/>
              <a:p>
                <a:pPr>
                  <a:lnSpc>
                    <a:spcPct val="85000"/>
                  </a:lnSpc>
                </a:pPr>
                <a:endParaRPr lang="en-US">
                  <a:latin typeface="Times New Roman" charset="0"/>
                  <a:cs typeface="Arial" charset="0"/>
                </a:endParaRPr>
              </a:p>
            </p:txBody>
          </p:sp>
        </p:grpSp>
        <p:grpSp>
          <p:nvGrpSpPr>
            <p:cNvPr id="237" name="Group 262"/>
            <p:cNvGrpSpPr>
              <a:grpSpLocks/>
            </p:cNvGrpSpPr>
            <p:nvPr/>
          </p:nvGrpSpPr>
          <p:grpSpPr bwMode="auto">
            <a:xfrm>
              <a:off x="4150702" y="6159374"/>
              <a:ext cx="601640" cy="176524"/>
              <a:chOff x="7180382" y="1375614"/>
              <a:chExt cx="1462206" cy="429373"/>
            </a:xfrm>
          </p:grpSpPr>
          <p:sp>
            <p:nvSpPr>
              <p:cNvPr id="239" name="Line 37"/>
              <p:cNvSpPr>
                <a:spLocks noChangeShapeType="1"/>
              </p:cNvSpPr>
              <p:nvPr/>
            </p:nvSpPr>
            <p:spPr bwMode="auto">
              <a:xfrm>
                <a:off x="7421631" y="1463130"/>
                <a:ext cx="1220957" cy="1367"/>
              </a:xfrm>
              <a:prstGeom prst="line">
                <a:avLst/>
              </a:prstGeom>
              <a:noFill/>
              <a:ln w="11">
                <a:solidFill>
                  <a:srgbClr val="000000"/>
                </a:solidFill>
                <a:round/>
                <a:headEnd/>
                <a:tailEnd/>
              </a:ln>
            </p:spPr>
            <p:txBody>
              <a:bodyPr/>
              <a:lstStyle/>
              <a:p>
                <a:endParaRPr lang="en-US"/>
              </a:p>
            </p:txBody>
          </p:sp>
          <p:sp>
            <p:nvSpPr>
              <p:cNvPr id="241" name="Line 38"/>
              <p:cNvSpPr>
                <a:spLocks noChangeShapeType="1"/>
              </p:cNvSpPr>
              <p:nvPr/>
            </p:nvSpPr>
            <p:spPr bwMode="auto">
              <a:xfrm>
                <a:off x="7321409" y="1598506"/>
                <a:ext cx="1228425" cy="1367"/>
              </a:xfrm>
              <a:prstGeom prst="line">
                <a:avLst/>
              </a:prstGeom>
              <a:noFill/>
              <a:ln w="11">
                <a:solidFill>
                  <a:srgbClr val="000000"/>
                </a:solidFill>
                <a:round/>
                <a:headEnd/>
                <a:tailEnd/>
              </a:ln>
            </p:spPr>
            <p:txBody>
              <a:bodyPr/>
              <a:lstStyle/>
              <a:p>
                <a:endParaRPr lang="en-US"/>
              </a:p>
            </p:txBody>
          </p:sp>
          <p:sp>
            <p:nvSpPr>
              <p:cNvPr id="242" name="Line 39"/>
              <p:cNvSpPr>
                <a:spLocks noChangeShapeType="1"/>
              </p:cNvSpPr>
              <p:nvPr/>
            </p:nvSpPr>
            <p:spPr bwMode="auto">
              <a:xfrm>
                <a:off x="7195317" y="1728412"/>
                <a:ext cx="1220957" cy="1367"/>
              </a:xfrm>
              <a:prstGeom prst="line">
                <a:avLst/>
              </a:prstGeom>
              <a:noFill/>
              <a:ln w="11">
                <a:solidFill>
                  <a:srgbClr val="000000"/>
                </a:solidFill>
                <a:round/>
                <a:headEnd/>
                <a:tailEnd/>
              </a:ln>
            </p:spPr>
            <p:txBody>
              <a:bodyPr/>
              <a:lstStyle/>
              <a:p>
                <a:endParaRPr lang="en-US"/>
              </a:p>
            </p:txBody>
          </p:sp>
          <p:sp>
            <p:nvSpPr>
              <p:cNvPr id="243" name="Line 40"/>
              <p:cNvSpPr>
                <a:spLocks noChangeShapeType="1"/>
              </p:cNvSpPr>
              <p:nvPr/>
            </p:nvSpPr>
            <p:spPr bwMode="auto">
              <a:xfrm flipV="1">
                <a:off x="7283874" y="1381084"/>
                <a:ext cx="438642" cy="423903"/>
              </a:xfrm>
              <a:prstGeom prst="line">
                <a:avLst/>
              </a:prstGeom>
              <a:noFill/>
              <a:ln w="11">
                <a:solidFill>
                  <a:srgbClr val="000000"/>
                </a:solidFill>
                <a:round/>
                <a:headEnd/>
                <a:tailEnd/>
              </a:ln>
            </p:spPr>
            <p:txBody>
              <a:bodyPr/>
              <a:lstStyle/>
              <a:p>
                <a:endParaRPr lang="en-US"/>
              </a:p>
            </p:txBody>
          </p:sp>
          <p:sp>
            <p:nvSpPr>
              <p:cNvPr id="244" name="Freeform 43"/>
              <p:cNvSpPr>
                <a:spLocks/>
              </p:cNvSpPr>
              <p:nvPr/>
            </p:nvSpPr>
            <p:spPr bwMode="auto">
              <a:xfrm>
                <a:off x="7536920" y="1437149"/>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3"/>
                    </a:lnTo>
                    <a:lnTo>
                      <a:pt x="47" y="26"/>
                    </a:lnTo>
                    <a:lnTo>
                      <a:pt x="44" y="29"/>
                    </a:lnTo>
                    <a:lnTo>
                      <a:pt x="40" y="31"/>
                    </a:lnTo>
                    <a:lnTo>
                      <a:pt x="36" y="32"/>
                    </a:lnTo>
                    <a:lnTo>
                      <a:pt x="31" y="33"/>
                    </a:lnTo>
                    <a:lnTo>
                      <a:pt x="26" y="34"/>
                    </a:lnTo>
                    <a:lnTo>
                      <a:pt x="21" y="33"/>
                    </a:lnTo>
                    <a:lnTo>
                      <a:pt x="16" y="32"/>
                    </a:lnTo>
                    <a:lnTo>
                      <a:pt x="11" y="31"/>
                    </a:lnTo>
                    <a:lnTo>
                      <a:pt x="8" y="29"/>
                    </a:lnTo>
                    <a:lnTo>
                      <a:pt x="4" y="26"/>
                    </a:lnTo>
                    <a:lnTo>
                      <a:pt x="2" y="23"/>
                    </a:lnTo>
                    <a:lnTo>
                      <a:pt x="1" y="20"/>
                    </a:lnTo>
                    <a:lnTo>
                      <a:pt x="0" y="17"/>
                    </a:lnTo>
                    <a:lnTo>
                      <a:pt x="1" y="13"/>
                    </a:lnTo>
                    <a:lnTo>
                      <a:pt x="2" y="10"/>
                    </a:lnTo>
                    <a:lnTo>
                      <a:pt x="4" y="7"/>
                    </a:lnTo>
                    <a:lnTo>
                      <a:pt x="8" y="5"/>
                    </a:lnTo>
                    <a:lnTo>
                      <a:pt x="11" y="3"/>
                    </a:lnTo>
                    <a:lnTo>
                      <a:pt x="16" y="1"/>
                    </a:lnTo>
                    <a:lnTo>
                      <a:pt x="21" y="0"/>
                    </a:lnTo>
                    <a:lnTo>
                      <a:pt x="26" y="0"/>
                    </a:lnTo>
                    <a:lnTo>
                      <a:pt x="31" y="0"/>
                    </a:lnTo>
                    <a:lnTo>
                      <a:pt x="36" y="1"/>
                    </a:lnTo>
                    <a:lnTo>
                      <a:pt x="40" y="3"/>
                    </a:lnTo>
                    <a:lnTo>
                      <a:pt x="44" y="5"/>
                    </a:lnTo>
                    <a:lnTo>
                      <a:pt x="47" y="7"/>
                    </a:lnTo>
                    <a:lnTo>
                      <a:pt x="49" y="10"/>
                    </a:lnTo>
                    <a:lnTo>
                      <a:pt x="51" y="13"/>
                    </a:lnTo>
                    <a:lnTo>
                      <a:pt x="51" y="17"/>
                    </a:lnTo>
                    <a:close/>
                  </a:path>
                </a:pathLst>
              </a:custGeom>
              <a:solidFill>
                <a:srgbClr val="000000"/>
              </a:solidFill>
              <a:ln w="9525">
                <a:noFill/>
                <a:round/>
                <a:headEnd/>
                <a:tailEnd/>
              </a:ln>
            </p:spPr>
            <p:txBody>
              <a:bodyPr/>
              <a:lstStyle/>
              <a:p>
                <a:pPr>
                  <a:lnSpc>
                    <a:spcPct val="85000"/>
                  </a:lnSpc>
                </a:pPr>
                <a:endParaRPr lang="en-US">
                  <a:latin typeface="Times New Roman" charset="0"/>
                  <a:cs typeface="Arial" charset="0"/>
                </a:endParaRPr>
              </a:p>
            </p:txBody>
          </p:sp>
          <p:sp>
            <p:nvSpPr>
              <p:cNvPr id="245" name="Freeform 44"/>
              <p:cNvSpPr>
                <a:spLocks/>
              </p:cNvSpPr>
              <p:nvPr/>
            </p:nvSpPr>
            <p:spPr bwMode="auto">
              <a:xfrm>
                <a:off x="7989817" y="1436466"/>
                <a:ext cx="190425" cy="47860"/>
              </a:xfrm>
              <a:custGeom>
                <a:avLst/>
                <a:gdLst>
                  <a:gd name="T0" fmla="*/ 2147483647 w 51"/>
                  <a:gd name="T1" fmla="*/ 2147483647 h 35"/>
                  <a:gd name="T2" fmla="*/ 2147483647 w 51"/>
                  <a:gd name="T3" fmla="*/ 2147483647 h 35"/>
                  <a:gd name="T4" fmla="*/ 2147483647 w 51"/>
                  <a:gd name="T5" fmla="*/ 2147483647 h 35"/>
                  <a:gd name="T6" fmla="*/ 2147483647 w 51"/>
                  <a:gd name="T7" fmla="*/ 2147483647 h 35"/>
                  <a:gd name="T8" fmla="*/ 2147483647 w 51"/>
                  <a:gd name="T9" fmla="*/ 2147483647 h 35"/>
                  <a:gd name="T10" fmla="*/ 2147483647 w 51"/>
                  <a:gd name="T11" fmla="*/ 2147483647 h 35"/>
                  <a:gd name="T12" fmla="*/ 2147483647 w 51"/>
                  <a:gd name="T13" fmla="*/ 2147483647 h 35"/>
                  <a:gd name="T14" fmla="*/ 2147483647 w 51"/>
                  <a:gd name="T15" fmla="*/ 2147483647 h 35"/>
                  <a:gd name="T16" fmla="*/ 2147483647 w 51"/>
                  <a:gd name="T17" fmla="*/ 2147483647 h 35"/>
                  <a:gd name="T18" fmla="*/ 2147483647 w 51"/>
                  <a:gd name="T19" fmla="*/ 2147483647 h 35"/>
                  <a:gd name="T20" fmla="*/ 2147483647 w 51"/>
                  <a:gd name="T21" fmla="*/ 2147483647 h 35"/>
                  <a:gd name="T22" fmla="*/ 2147483647 w 51"/>
                  <a:gd name="T23" fmla="*/ 2147483647 h 35"/>
                  <a:gd name="T24" fmla="*/ 2147483647 w 51"/>
                  <a:gd name="T25" fmla="*/ 2147483647 h 35"/>
                  <a:gd name="T26" fmla="*/ 2147483647 w 51"/>
                  <a:gd name="T27" fmla="*/ 2147483647 h 35"/>
                  <a:gd name="T28" fmla="*/ 2147483647 w 51"/>
                  <a:gd name="T29" fmla="*/ 2147483647 h 35"/>
                  <a:gd name="T30" fmla="*/ 2147483647 w 51"/>
                  <a:gd name="T31" fmla="*/ 2147483647 h 35"/>
                  <a:gd name="T32" fmla="*/ 2147483647 w 51"/>
                  <a:gd name="T33" fmla="*/ 2147483647 h 35"/>
                  <a:gd name="T34" fmla="*/ 2147483647 w 51"/>
                  <a:gd name="T35" fmla="*/ 2147483647 h 35"/>
                  <a:gd name="T36" fmla="*/ 0 w 51"/>
                  <a:gd name="T37" fmla="*/ 2147483647 h 35"/>
                  <a:gd name="T38" fmla="*/ 0 w 51"/>
                  <a:gd name="T39" fmla="*/ 2147483647 h 35"/>
                  <a:gd name="T40" fmla="*/ 2147483647 w 51"/>
                  <a:gd name="T41" fmla="*/ 2147483647 h 35"/>
                  <a:gd name="T42" fmla="*/ 2147483647 w 51"/>
                  <a:gd name="T43" fmla="*/ 2147483647 h 35"/>
                  <a:gd name="T44" fmla="*/ 2147483647 w 51"/>
                  <a:gd name="T45" fmla="*/ 2147483647 h 35"/>
                  <a:gd name="T46" fmla="*/ 2147483647 w 51"/>
                  <a:gd name="T47" fmla="*/ 2147483647 h 35"/>
                  <a:gd name="T48" fmla="*/ 2147483647 w 51"/>
                  <a:gd name="T49" fmla="*/ 2147483647 h 35"/>
                  <a:gd name="T50" fmla="*/ 2147483647 w 51"/>
                  <a:gd name="T51" fmla="*/ 2147483647 h 35"/>
                  <a:gd name="T52" fmla="*/ 2147483647 w 51"/>
                  <a:gd name="T53" fmla="*/ 2147483647 h 35"/>
                  <a:gd name="T54" fmla="*/ 2147483647 w 51"/>
                  <a:gd name="T55" fmla="*/ 0 h 35"/>
                  <a:gd name="T56" fmla="*/ 2147483647 w 51"/>
                  <a:gd name="T57" fmla="*/ 0 h 35"/>
                  <a:gd name="T58" fmla="*/ 2147483647 w 51"/>
                  <a:gd name="T59" fmla="*/ 2147483647 h 35"/>
                  <a:gd name="T60" fmla="*/ 2147483647 w 51"/>
                  <a:gd name="T61" fmla="*/ 2147483647 h 35"/>
                  <a:gd name="T62" fmla="*/ 2147483647 w 51"/>
                  <a:gd name="T63" fmla="*/ 2147483647 h 35"/>
                  <a:gd name="T64" fmla="*/ 2147483647 w 51"/>
                  <a:gd name="T65" fmla="*/ 2147483647 h 35"/>
                  <a:gd name="T66" fmla="*/ 2147483647 w 51"/>
                  <a:gd name="T67" fmla="*/ 2147483647 h 35"/>
                  <a:gd name="T68" fmla="*/ 2147483647 w 51"/>
                  <a:gd name="T69" fmla="*/ 2147483647 h 35"/>
                  <a:gd name="T70" fmla="*/ 2147483647 w 51"/>
                  <a:gd name="T71" fmla="*/ 2147483647 h 35"/>
                  <a:gd name="T72" fmla="*/ 2147483647 w 51"/>
                  <a:gd name="T73" fmla="*/ 2147483647 h 35"/>
                  <a:gd name="T74" fmla="*/ 2147483647 w 51"/>
                  <a:gd name="T75" fmla="*/ 2147483647 h 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5"/>
                  <a:gd name="T116" fmla="*/ 51 w 51"/>
                  <a:gd name="T117" fmla="*/ 35 h 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5">
                    <a:moveTo>
                      <a:pt x="51" y="18"/>
                    </a:moveTo>
                    <a:lnTo>
                      <a:pt x="51" y="18"/>
                    </a:lnTo>
                    <a:lnTo>
                      <a:pt x="51" y="21"/>
                    </a:lnTo>
                    <a:lnTo>
                      <a:pt x="49" y="24"/>
                    </a:lnTo>
                    <a:lnTo>
                      <a:pt x="47" y="27"/>
                    </a:lnTo>
                    <a:lnTo>
                      <a:pt x="44" y="30"/>
                    </a:lnTo>
                    <a:lnTo>
                      <a:pt x="40" y="32"/>
                    </a:lnTo>
                    <a:lnTo>
                      <a:pt x="36" y="33"/>
                    </a:lnTo>
                    <a:lnTo>
                      <a:pt x="31" y="34"/>
                    </a:lnTo>
                    <a:lnTo>
                      <a:pt x="26" y="35"/>
                    </a:lnTo>
                    <a:lnTo>
                      <a:pt x="20" y="34"/>
                    </a:lnTo>
                    <a:lnTo>
                      <a:pt x="16" y="33"/>
                    </a:lnTo>
                    <a:lnTo>
                      <a:pt x="11" y="32"/>
                    </a:lnTo>
                    <a:lnTo>
                      <a:pt x="8" y="30"/>
                    </a:lnTo>
                    <a:lnTo>
                      <a:pt x="4" y="27"/>
                    </a:lnTo>
                    <a:lnTo>
                      <a:pt x="2" y="24"/>
                    </a:lnTo>
                    <a:lnTo>
                      <a:pt x="1" y="21"/>
                    </a:lnTo>
                    <a:lnTo>
                      <a:pt x="0" y="18"/>
                    </a:lnTo>
                    <a:lnTo>
                      <a:pt x="1" y="14"/>
                    </a:lnTo>
                    <a:lnTo>
                      <a:pt x="2" y="11"/>
                    </a:lnTo>
                    <a:lnTo>
                      <a:pt x="4" y="8"/>
                    </a:lnTo>
                    <a:lnTo>
                      <a:pt x="8" y="5"/>
                    </a:lnTo>
                    <a:lnTo>
                      <a:pt x="11" y="3"/>
                    </a:lnTo>
                    <a:lnTo>
                      <a:pt x="16" y="2"/>
                    </a:lnTo>
                    <a:lnTo>
                      <a:pt x="20" y="1"/>
                    </a:lnTo>
                    <a:lnTo>
                      <a:pt x="26" y="0"/>
                    </a:lnTo>
                    <a:lnTo>
                      <a:pt x="31" y="1"/>
                    </a:lnTo>
                    <a:lnTo>
                      <a:pt x="36" y="2"/>
                    </a:lnTo>
                    <a:lnTo>
                      <a:pt x="40" y="3"/>
                    </a:lnTo>
                    <a:lnTo>
                      <a:pt x="44" y="5"/>
                    </a:lnTo>
                    <a:lnTo>
                      <a:pt x="47" y="8"/>
                    </a:lnTo>
                    <a:lnTo>
                      <a:pt x="49" y="11"/>
                    </a:lnTo>
                    <a:lnTo>
                      <a:pt x="51" y="14"/>
                    </a:lnTo>
                    <a:lnTo>
                      <a:pt x="51" y="18"/>
                    </a:lnTo>
                    <a:close/>
                  </a:path>
                </a:pathLst>
              </a:custGeom>
              <a:solidFill>
                <a:srgbClr val="000000"/>
              </a:solidFill>
              <a:ln w="9525">
                <a:noFill/>
                <a:round/>
                <a:headEnd/>
                <a:tailEnd/>
              </a:ln>
            </p:spPr>
            <p:txBody>
              <a:bodyPr/>
              <a:lstStyle/>
              <a:p>
                <a:pPr>
                  <a:lnSpc>
                    <a:spcPct val="85000"/>
                  </a:lnSpc>
                </a:pPr>
                <a:endParaRPr lang="en-US">
                  <a:latin typeface="Times New Roman" charset="0"/>
                  <a:cs typeface="Arial" charset="0"/>
                </a:endParaRPr>
              </a:p>
            </p:txBody>
          </p:sp>
          <p:sp>
            <p:nvSpPr>
              <p:cNvPr id="246" name="Freeform 45"/>
              <p:cNvSpPr>
                <a:spLocks/>
              </p:cNvSpPr>
              <p:nvPr/>
            </p:nvSpPr>
            <p:spPr bwMode="auto">
              <a:xfrm>
                <a:off x="8385601" y="1437149"/>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5" y="27"/>
                    </a:lnTo>
                    <a:lnTo>
                      <a:pt x="2" y="24"/>
                    </a:lnTo>
                    <a:lnTo>
                      <a:pt x="1" y="20"/>
                    </a:lnTo>
                    <a:lnTo>
                      <a:pt x="0" y="17"/>
                    </a:lnTo>
                    <a:lnTo>
                      <a:pt x="1" y="14"/>
                    </a:lnTo>
                    <a:lnTo>
                      <a:pt x="2" y="10"/>
                    </a:lnTo>
                    <a:lnTo>
                      <a:pt x="5" y="7"/>
                    </a:lnTo>
                    <a:lnTo>
                      <a:pt x="8" y="5"/>
                    </a:lnTo>
                    <a:lnTo>
                      <a:pt x="11" y="3"/>
                    </a:lnTo>
                    <a:lnTo>
                      <a:pt x="16" y="1"/>
                    </a:lnTo>
                    <a:lnTo>
                      <a:pt x="21" y="0"/>
                    </a:lnTo>
                    <a:lnTo>
                      <a:pt x="26" y="0"/>
                    </a:lnTo>
                    <a:lnTo>
                      <a:pt x="31" y="0"/>
                    </a:lnTo>
                    <a:lnTo>
                      <a:pt x="36" y="1"/>
                    </a:lnTo>
                    <a:lnTo>
                      <a:pt x="40" y="3"/>
                    </a:lnTo>
                    <a:lnTo>
                      <a:pt x="44" y="5"/>
                    </a:lnTo>
                    <a:lnTo>
                      <a:pt x="47" y="7"/>
                    </a:lnTo>
                    <a:lnTo>
                      <a:pt x="49" y="10"/>
                    </a:lnTo>
                    <a:lnTo>
                      <a:pt x="51" y="14"/>
                    </a:lnTo>
                    <a:lnTo>
                      <a:pt x="51" y="17"/>
                    </a:lnTo>
                    <a:close/>
                  </a:path>
                </a:pathLst>
              </a:custGeom>
              <a:solidFill>
                <a:srgbClr val="000000"/>
              </a:solidFill>
              <a:ln w="9525">
                <a:noFill/>
                <a:round/>
                <a:headEnd/>
                <a:tailEnd/>
              </a:ln>
            </p:spPr>
            <p:txBody>
              <a:bodyPr/>
              <a:lstStyle/>
              <a:p>
                <a:pPr>
                  <a:lnSpc>
                    <a:spcPct val="85000"/>
                  </a:lnSpc>
                </a:pPr>
                <a:endParaRPr lang="en-US">
                  <a:latin typeface="Times New Roman" charset="0"/>
                  <a:cs typeface="Arial" charset="0"/>
                </a:endParaRPr>
              </a:p>
            </p:txBody>
          </p:sp>
          <p:sp>
            <p:nvSpPr>
              <p:cNvPr id="247" name="Freeform 46"/>
              <p:cNvSpPr>
                <a:spLocks/>
              </p:cNvSpPr>
              <p:nvPr/>
            </p:nvSpPr>
            <p:spPr bwMode="auto">
              <a:xfrm>
                <a:off x="7409231" y="1576627"/>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0" y="34"/>
                    </a:lnTo>
                    <a:lnTo>
                      <a:pt x="16" y="33"/>
                    </a:lnTo>
                    <a:lnTo>
                      <a:pt x="11" y="31"/>
                    </a:lnTo>
                    <a:lnTo>
                      <a:pt x="8" y="29"/>
                    </a:lnTo>
                    <a:lnTo>
                      <a:pt x="4" y="27"/>
                    </a:lnTo>
                    <a:lnTo>
                      <a:pt x="2" y="24"/>
                    </a:lnTo>
                    <a:lnTo>
                      <a:pt x="1" y="20"/>
                    </a:lnTo>
                    <a:lnTo>
                      <a:pt x="0" y="17"/>
                    </a:lnTo>
                    <a:lnTo>
                      <a:pt x="1" y="14"/>
                    </a:lnTo>
                    <a:lnTo>
                      <a:pt x="2" y="10"/>
                    </a:lnTo>
                    <a:lnTo>
                      <a:pt x="4" y="7"/>
                    </a:lnTo>
                    <a:lnTo>
                      <a:pt x="8" y="5"/>
                    </a:lnTo>
                    <a:lnTo>
                      <a:pt x="11" y="3"/>
                    </a:lnTo>
                    <a:lnTo>
                      <a:pt x="16" y="1"/>
                    </a:lnTo>
                    <a:lnTo>
                      <a:pt x="20" y="0"/>
                    </a:lnTo>
                    <a:lnTo>
                      <a:pt x="26" y="0"/>
                    </a:lnTo>
                    <a:lnTo>
                      <a:pt x="31" y="0"/>
                    </a:lnTo>
                    <a:lnTo>
                      <a:pt x="36" y="1"/>
                    </a:lnTo>
                    <a:lnTo>
                      <a:pt x="40" y="3"/>
                    </a:lnTo>
                    <a:lnTo>
                      <a:pt x="44" y="5"/>
                    </a:lnTo>
                    <a:lnTo>
                      <a:pt x="47" y="7"/>
                    </a:lnTo>
                    <a:lnTo>
                      <a:pt x="49" y="10"/>
                    </a:lnTo>
                    <a:lnTo>
                      <a:pt x="51" y="14"/>
                    </a:lnTo>
                    <a:lnTo>
                      <a:pt x="51" y="17"/>
                    </a:lnTo>
                    <a:close/>
                  </a:path>
                </a:pathLst>
              </a:custGeom>
              <a:solidFill>
                <a:srgbClr val="000000"/>
              </a:solidFill>
              <a:ln w="9525">
                <a:noFill/>
                <a:round/>
                <a:headEnd/>
                <a:tailEnd/>
              </a:ln>
            </p:spPr>
            <p:txBody>
              <a:bodyPr/>
              <a:lstStyle/>
              <a:p>
                <a:pPr>
                  <a:lnSpc>
                    <a:spcPct val="85000"/>
                  </a:lnSpc>
                </a:pPr>
                <a:endParaRPr lang="en-US">
                  <a:latin typeface="Times New Roman" charset="0"/>
                  <a:cs typeface="Arial" charset="0"/>
                </a:endParaRPr>
              </a:p>
            </p:txBody>
          </p:sp>
          <p:sp>
            <p:nvSpPr>
              <p:cNvPr id="248" name="Freeform 47"/>
              <p:cNvSpPr>
                <a:spLocks/>
              </p:cNvSpPr>
              <p:nvPr/>
            </p:nvSpPr>
            <p:spPr bwMode="auto">
              <a:xfrm>
                <a:off x="7831668" y="1580728"/>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0 w 51"/>
                  <a:gd name="T35" fmla="*/ 2147483647 h 34"/>
                  <a:gd name="T36" fmla="*/ 0 w 51"/>
                  <a:gd name="T37" fmla="*/ 2147483647 h 34"/>
                  <a:gd name="T38" fmla="*/ 0 w 51"/>
                  <a:gd name="T39" fmla="*/ 2147483647 h 34"/>
                  <a:gd name="T40" fmla="*/ 0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2147483647 h 34"/>
                  <a:gd name="T54" fmla="*/ 2147483647 w 51"/>
                  <a:gd name="T55" fmla="*/ 0 h 34"/>
                  <a:gd name="T56" fmla="*/ 2147483647 w 51"/>
                  <a:gd name="T57" fmla="*/ 0 h 34"/>
                  <a:gd name="T58" fmla="*/ 2147483647 w 51"/>
                  <a:gd name="T59" fmla="*/ 2147483647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6" y="34"/>
                    </a:lnTo>
                    <a:lnTo>
                      <a:pt x="20" y="34"/>
                    </a:lnTo>
                    <a:lnTo>
                      <a:pt x="16" y="33"/>
                    </a:lnTo>
                    <a:lnTo>
                      <a:pt x="11" y="31"/>
                    </a:lnTo>
                    <a:lnTo>
                      <a:pt x="7" y="29"/>
                    </a:lnTo>
                    <a:lnTo>
                      <a:pt x="4" y="27"/>
                    </a:lnTo>
                    <a:lnTo>
                      <a:pt x="2" y="24"/>
                    </a:lnTo>
                    <a:lnTo>
                      <a:pt x="0" y="21"/>
                    </a:lnTo>
                    <a:lnTo>
                      <a:pt x="0" y="17"/>
                    </a:lnTo>
                    <a:lnTo>
                      <a:pt x="0" y="14"/>
                    </a:lnTo>
                    <a:lnTo>
                      <a:pt x="2" y="11"/>
                    </a:lnTo>
                    <a:lnTo>
                      <a:pt x="4" y="8"/>
                    </a:lnTo>
                    <a:lnTo>
                      <a:pt x="7" y="5"/>
                    </a:lnTo>
                    <a:lnTo>
                      <a:pt x="11" y="3"/>
                    </a:lnTo>
                    <a:lnTo>
                      <a:pt x="16" y="2"/>
                    </a:lnTo>
                    <a:lnTo>
                      <a:pt x="20" y="1"/>
                    </a:lnTo>
                    <a:lnTo>
                      <a:pt x="26" y="0"/>
                    </a:lnTo>
                    <a:lnTo>
                      <a:pt x="31" y="1"/>
                    </a:lnTo>
                    <a:lnTo>
                      <a:pt x="35" y="2"/>
                    </a:lnTo>
                    <a:lnTo>
                      <a:pt x="40" y="3"/>
                    </a:lnTo>
                    <a:lnTo>
                      <a:pt x="44" y="5"/>
                    </a:lnTo>
                    <a:lnTo>
                      <a:pt x="47" y="8"/>
                    </a:lnTo>
                    <a:lnTo>
                      <a:pt x="49" y="11"/>
                    </a:lnTo>
                    <a:lnTo>
                      <a:pt x="51" y="14"/>
                    </a:lnTo>
                    <a:lnTo>
                      <a:pt x="51" y="17"/>
                    </a:lnTo>
                    <a:close/>
                  </a:path>
                </a:pathLst>
              </a:custGeom>
              <a:solidFill>
                <a:srgbClr val="000000"/>
              </a:solidFill>
              <a:ln w="9525">
                <a:noFill/>
                <a:round/>
                <a:headEnd/>
                <a:tailEnd/>
              </a:ln>
            </p:spPr>
            <p:txBody>
              <a:bodyPr/>
              <a:lstStyle/>
              <a:p>
                <a:pPr>
                  <a:lnSpc>
                    <a:spcPct val="85000"/>
                  </a:lnSpc>
                </a:pPr>
                <a:endParaRPr lang="en-US">
                  <a:latin typeface="Times New Roman" charset="0"/>
                  <a:cs typeface="Arial" charset="0"/>
                </a:endParaRPr>
              </a:p>
            </p:txBody>
          </p:sp>
          <p:sp>
            <p:nvSpPr>
              <p:cNvPr id="249" name="Freeform 48"/>
              <p:cNvSpPr>
                <a:spLocks/>
              </p:cNvSpPr>
              <p:nvPr/>
            </p:nvSpPr>
            <p:spPr bwMode="auto">
              <a:xfrm>
                <a:off x="8254106" y="1573892"/>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2147483647 h 34"/>
                  <a:gd name="T54" fmla="*/ 2147483647 w 51"/>
                  <a:gd name="T55" fmla="*/ 0 h 34"/>
                  <a:gd name="T56" fmla="*/ 2147483647 w 51"/>
                  <a:gd name="T57" fmla="*/ 0 h 34"/>
                  <a:gd name="T58" fmla="*/ 2147483647 w 51"/>
                  <a:gd name="T59" fmla="*/ 2147483647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4" y="27"/>
                    </a:lnTo>
                    <a:lnTo>
                      <a:pt x="2" y="24"/>
                    </a:lnTo>
                    <a:lnTo>
                      <a:pt x="1" y="21"/>
                    </a:lnTo>
                    <a:lnTo>
                      <a:pt x="0" y="17"/>
                    </a:lnTo>
                    <a:lnTo>
                      <a:pt x="1" y="14"/>
                    </a:lnTo>
                    <a:lnTo>
                      <a:pt x="2" y="11"/>
                    </a:lnTo>
                    <a:lnTo>
                      <a:pt x="4" y="8"/>
                    </a:lnTo>
                    <a:lnTo>
                      <a:pt x="8" y="5"/>
                    </a:lnTo>
                    <a:lnTo>
                      <a:pt x="11" y="3"/>
                    </a:lnTo>
                    <a:lnTo>
                      <a:pt x="16" y="2"/>
                    </a:lnTo>
                    <a:lnTo>
                      <a:pt x="21" y="1"/>
                    </a:lnTo>
                    <a:lnTo>
                      <a:pt x="26" y="0"/>
                    </a:lnTo>
                    <a:lnTo>
                      <a:pt x="31" y="1"/>
                    </a:lnTo>
                    <a:lnTo>
                      <a:pt x="36" y="2"/>
                    </a:lnTo>
                    <a:lnTo>
                      <a:pt x="40" y="3"/>
                    </a:lnTo>
                    <a:lnTo>
                      <a:pt x="44" y="5"/>
                    </a:lnTo>
                    <a:lnTo>
                      <a:pt x="47" y="8"/>
                    </a:lnTo>
                    <a:lnTo>
                      <a:pt x="49" y="11"/>
                    </a:lnTo>
                    <a:lnTo>
                      <a:pt x="51" y="14"/>
                    </a:lnTo>
                    <a:lnTo>
                      <a:pt x="51" y="17"/>
                    </a:lnTo>
                    <a:close/>
                  </a:path>
                </a:pathLst>
              </a:custGeom>
              <a:solidFill>
                <a:srgbClr val="000000"/>
              </a:solidFill>
              <a:ln w="9525">
                <a:noFill/>
                <a:round/>
                <a:headEnd/>
                <a:tailEnd/>
              </a:ln>
            </p:spPr>
            <p:txBody>
              <a:bodyPr/>
              <a:lstStyle/>
              <a:p>
                <a:pPr>
                  <a:lnSpc>
                    <a:spcPct val="85000"/>
                  </a:lnSpc>
                </a:pPr>
                <a:endParaRPr lang="en-US">
                  <a:latin typeface="Times New Roman" charset="0"/>
                  <a:cs typeface="Arial" charset="0"/>
                </a:endParaRPr>
              </a:p>
            </p:txBody>
          </p:sp>
          <p:sp>
            <p:nvSpPr>
              <p:cNvPr id="250" name="Freeform 49"/>
              <p:cNvSpPr>
                <a:spLocks/>
              </p:cNvSpPr>
              <p:nvPr/>
            </p:nvSpPr>
            <p:spPr bwMode="auto">
              <a:xfrm>
                <a:off x="7330820" y="1707899"/>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0 w 51"/>
                  <a:gd name="T35" fmla="*/ 2147483647 h 34"/>
                  <a:gd name="T36" fmla="*/ 0 w 51"/>
                  <a:gd name="T37" fmla="*/ 2147483647 h 34"/>
                  <a:gd name="T38" fmla="*/ 0 w 51"/>
                  <a:gd name="T39" fmla="*/ 2147483647 h 34"/>
                  <a:gd name="T40" fmla="*/ 0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5" y="34"/>
                    </a:lnTo>
                    <a:lnTo>
                      <a:pt x="20" y="34"/>
                    </a:lnTo>
                    <a:lnTo>
                      <a:pt x="16" y="33"/>
                    </a:lnTo>
                    <a:lnTo>
                      <a:pt x="11" y="31"/>
                    </a:lnTo>
                    <a:lnTo>
                      <a:pt x="7" y="29"/>
                    </a:lnTo>
                    <a:lnTo>
                      <a:pt x="4" y="27"/>
                    </a:lnTo>
                    <a:lnTo>
                      <a:pt x="2" y="24"/>
                    </a:lnTo>
                    <a:lnTo>
                      <a:pt x="0" y="21"/>
                    </a:lnTo>
                    <a:lnTo>
                      <a:pt x="0" y="17"/>
                    </a:lnTo>
                    <a:lnTo>
                      <a:pt x="0" y="14"/>
                    </a:lnTo>
                    <a:lnTo>
                      <a:pt x="2" y="10"/>
                    </a:lnTo>
                    <a:lnTo>
                      <a:pt x="4" y="8"/>
                    </a:lnTo>
                    <a:lnTo>
                      <a:pt x="7" y="5"/>
                    </a:lnTo>
                    <a:lnTo>
                      <a:pt x="11" y="3"/>
                    </a:lnTo>
                    <a:lnTo>
                      <a:pt x="16" y="1"/>
                    </a:lnTo>
                    <a:lnTo>
                      <a:pt x="20" y="0"/>
                    </a:lnTo>
                    <a:lnTo>
                      <a:pt x="25" y="0"/>
                    </a:lnTo>
                    <a:lnTo>
                      <a:pt x="31" y="0"/>
                    </a:lnTo>
                    <a:lnTo>
                      <a:pt x="35" y="1"/>
                    </a:lnTo>
                    <a:lnTo>
                      <a:pt x="40" y="3"/>
                    </a:lnTo>
                    <a:lnTo>
                      <a:pt x="44" y="5"/>
                    </a:lnTo>
                    <a:lnTo>
                      <a:pt x="47" y="8"/>
                    </a:lnTo>
                    <a:lnTo>
                      <a:pt x="49" y="10"/>
                    </a:lnTo>
                    <a:lnTo>
                      <a:pt x="51" y="14"/>
                    </a:lnTo>
                    <a:lnTo>
                      <a:pt x="51" y="17"/>
                    </a:lnTo>
                    <a:close/>
                  </a:path>
                </a:pathLst>
              </a:custGeom>
              <a:solidFill>
                <a:srgbClr val="000000"/>
              </a:solidFill>
              <a:ln w="9525">
                <a:noFill/>
                <a:round/>
                <a:headEnd/>
                <a:tailEnd/>
              </a:ln>
            </p:spPr>
            <p:txBody>
              <a:bodyPr/>
              <a:lstStyle/>
              <a:p>
                <a:pPr>
                  <a:lnSpc>
                    <a:spcPct val="85000"/>
                  </a:lnSpc>
                </a:pPr>
                <a:endParaRPr lang="en-US">
                  <a:latin typeface="Times New Roman" charset="0"/>
                  <a:cs typeface="Arial" charset="0"/>
                </a:endParaRPr>
              </a:p>
            </p:txBody>
          </p:sp>
          <p:sp>
            <p:nvSpPr>
              <p:cNvPr id="251" name="Freeform 50"/>
              <p:cNvSpPr>
                <a:spLocks/>
              </p:cNvSpPr>
              <p:nvPr/>
            </p:nvSpPr>
            <p:spPr bwMode="auto">
              <a:xfrm>
                <a:off x="7726603" y="1709267"/>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0 w 51"/>
                  <a:gd name="T35" fmla="*/ 2147483647 h 34"/>
                  <a:gd name="T36" fmla="*/ 0 w 51"/>
                  <a:gd name="T37" fmla="*/ 2147483647 h 34"/>
                  <a:gd name="T38" fmla="*/ 0 w 51"/>
                  <a:gd name="T39" fmla="*/ 2147483647 h 34"/>
                  <a:gd name="T40" fmla="*/ 0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0" y="20"/>
                    </a:lnTo>
                    <a:lnTo>
                      <a:pt x="49" y="24"/>
                    </a:lnTo>
                    <a:lnTo>
                      <a:pt x="47" y="26"/>
                    </a:lnTo>
                    <a:lnTo>
                      <a:pt x="43" y="29"/>
                    </a:lnTo>
                    <a:lnTo>
                      <a:pt x="40" y="31"/>
                    </a:lnTo>
                    <a:lnTo>
                      <a:pt x="35" y="33"/>
                    </a:lnTo>
                    <a:lnTo>
                      <a:pt x="31" y="34"/>
                    </a:lnTo>
                    <a:lnTo>
                      <a:pt x="25" y="34"/>
                    </a:lnTo>
                    <a:lnTo>
                      <a:pt x="20" y="34"/>
                    </a:lnTo>
                    <a:lnTo>
                      <a:pt x="15" y="33"/>
                    </a:lnTo>
                    <a:lnTo>
                      <a:pt x="11" y="31"/>
                    </a:lnTo>
                    <a:lnTo>
                      <a:pt x="7" y="29"/>
                    </a:lnTo>
                    <a:lnTo>
                      <a:pt x="4" y="26"/>
                    </a:lnTo>
                    <a:lnTo>
                      <a:pt x="2" y="24"/>
                    </a:lnTo>
                    <a:lnTo>
                      <a:pt x="0" y="20"/>
                    </a:lnTo>
                    <a:lnTo>
                      <a:pt x="0" y="17"/>
                    </a:lnTo>
                    <a:lnTo>
                      <a:pt x="0" y="13"/>
                    </a:lnTo>
                    <a:lnTo>
                      <a:pt x="2" y="10"/>
                    </a:lnTo>
                    <a:lnTo>
                      <a:pt x="4" y="7"/>
                    </a:lnTo>
                    <a:lnTo>
                      <a:pt x="7" y="5"/>
                    </a:lnTo>
                    <a:lnTo>
                      <a:pt x="11" y="3"/>
                    </a:lnTo>
                    <a:lnTo>
                      <a:pt x="15" y="1"/>
                    </a:lnTo>
                    <a:lnTo>
                      <a:pt x="20" y="0"/>
                    </a:lnTo>
                    <a:lnTo>
                      <a:pt x="25" y="0"/>
                    </a:lnTo>
                    <a:lnTo>
                      <a:pt x="31" y="0"/>
                    </a:lnTo>
                    <a:lnTo>
                      <a:pt x="35" y="1"/>
                    </a:lnTo>
                    <a:lnTo>
                      <a:pt x="40" y="3"/>
                    </a:lnTo>
                    <a:lnTo>
                      <a:pt x="43" y="5"/>
                    </a:lnTo>
                    <a:lnTo>
                      <a:pt x="47" y="7"/>
                    </a:lnTo>
                    <a:lnTo>
                      <a:pt x="49" y="10"/>
                    </a:lnTo>
                    <a:lnTo>
                      <a:pt x="50" y="13"/>
                    </a:lnTo>
                    <a:lnTo>
                      <a:pt x="51" y="17"/>
                    </a:lnTo>
                    <a:close/>
                  </a:path>
                </a:pathLst>
              </a:custGeom>
              <a:solidFill>
                <a:srgbClr val="000000"/>
              </a:solidFill>
              <a:ln w="9525">
                <a:noFill/>
                <a:round/>
                <a:headEnd/>
                <a:tailEnd/>
              </a:ln>
            </p:spPr>
            <p:txBody>
              <a:bodyPr/>
              <a:lstStyle/>
              <a:p>
                <a:pPr>
                  <a:lnSpc>
                    <a:spcPct val="85000"/>
                  </a:lnSpc>
                </a:pPr>
                <a:endParaRPr lang="en-US">
                  <a:latin typeface="Times New Roman" charset="0"/>
                  <a:cs typeface="Arial" charset="0"/>
                </a:endParaRPr>
              </a:p>
            </p:txBody>
          </p:sp>
          <p:sp>
            <p:nvSpPr>
              <p:cNvPr id="252" name="Freeform 51"/>
              <p:cNvSpPr>
                <a:spLocks/>
              </p:cNvSpPr>
              <p:nvPr/>
            </p:nvSpPr>
            <p:spPr bwMode="auto">
              <a:xfrm>
                <a:off x="8122387" y="1709267"/>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6"/>
                    </a:lnTo>
                    <a:lnTo>
                      <a:pt x="44" y="29"/>
                    </a:lnTo>
                    <a:lnTo>
                      <a:pt x="40" y="31"/>
                    </a:lnTo>
                    <a:lnTo>
                      <a:pt x="36" y="33"/>
                    </a:lnTo>
                    <a:lnTo>
                      <a:pt x="31" y="34"/>
                    </a:lnTo>
                    <a:lnTo>
                      <a:pt x="26" y="34"/>
                    </a:lnTo>
                    <a:lnTo>
                      <a:pt x="20" y="34"/>
                    </a:lnTo>
                    <a:lnTo>
                      <a:pt x="16" y="33"/>
                    </a:lnTo>
                    <a:lnTo>
                      <a:pt x="11" y="31"/>
                    </a:lnTo>
                    <a:lnTo>
                      <a:pt x="7" y="29"/>
                    </a:lnTo>
                    <a:lnTo>
                      <a:pt x="4" y="26"/>
                    </a:lnTo>
                    <a:lnTo>
                      <a:pt x="2" y="24"/>
                    </a:lnTo>
                    <a:lnTo>
                      <a:pt x="1" y="20"/>
                    </a:lnTo>
                    <a:lnTo>
                      <a:pt x="0" y="17"/>
                    </a:lnTo>
                    <a:lnTo>
                      <a:pt x="1" y="13"/>
                    </a:lnTo>
                    <a:lnTo>
                      <a:pt x="2" y="10"/>
                    </a:lnTo>
                    <a:lnTo>
                      <a:pt x="4" y="7"/>
                    </a:lnTo>
                    <a:lnTo>
                      <a:pt x="7" y="5"/>
                    </a:lnTo>
                    <a:lnTo>
                      <a:pt x="11" y="3"/>
                    </a:lnTo>
                    <a:lnTo>
                      <a:pt x="16" y="1"/>
                    </a:lnTo>
                    <a:lnTo>
                      <a:pt x="20" y="0"/>
                    </a:lnTo>
                    <a:lnTo>
                      <a:pt x="26" y="0"/>
                    </a:lnTo>
                    <a:lnTo>
                      <a:pt x="31" y="0"/>
                    </a:lnTo>
                    <a:lnTo>
                      <a:pt x="36" y="1"/>
                    </a:lnTo>
                    <a:lnTo>
                      <a:pt x="40" y="3"/>
                    </a:lnTo>
                    <a:lnTo>
                      <a:pt x="44" y="5"/>
                    </a:lnTo>
                    <a:lnTo>
                      <a:pt x="47" y="7"/>
                    </a:lnTo>
                    <a:lnTo>
                      <a:pt x="49" y="10"/>
                    </a:lnTo>
                    <a:lnTo>
                      <a:pt x="51" y="13"/>
                    </a:lnTo>
                    <a:lnTo>
                      <a:pt x="51" y="17"/>
                    </a:lnTo>
                    <a:close/>
                  </a:path>
                </a:pathLst>
              </a:custGeom>
              <a:solidFill>
                <a:srgbClr val="000000"/>
              </a:solidFill>
              <a:ln w="9525">
                <a:noFill/>
                <a:round/>
                <a:headEnd/>
                <a:tailEnd/>
              </a:ln>
            </p:spPr>
            <p:txBody>
              <a:bodyPr/>
              <a:lstStyle/>
              <a:p>
                <a:pPr>
                  <a:lnSpc>
                    <a:spcPct val="85000"/>
                  </a:lnSpc>
                </a:pPr>
                <a:endParaRPr lang="en-US">
                  <a:latin typeface="Times New Roman" charset="0"/>
                  <a:cs typeface="Arial" charset="0"/>
                </a:endParaRPr>
              </a:p>
            </p:txBody>
          </p:sp>
          <p:sp>
            <p:nvSpPr>
              <p:cNvPr id="253" name="Line 52"/>
              <p:cNvSpPr>
                <a:spLocks noChangeShapeType="1"/>
              </p:cNvSpPr>
              <p:nvPr/>
            </p:nvSpPr>
            <p:spPr bwMode="auto">
              <a:xfrm>
                <a:off x="7413840" y="1455279"/>
                <a:ext cx="1220957" cy="1367"/>
              </a:xfrm>
              <a:prstGeom prst="line">
                <a:avLst/>
              </a:prstGeom>
              <a:noFill/>
              <a:ln w="11">
                <a:solidFill>
                  <a:srgbClr val="FFFFFF"/>
                </a:solidFill>
                <a:round/>
                <a:headEnd/>
                <a:tailEnd/>
              </a:ln>
            </p:spPr>
            <p:txBody>
              <a:bodyPr/>
              <a:lstStyle/>
              <a:p>
                <a:endParaRPr lang="en-US"/>
              </a:p>
            </p:txBody>
          </p:sp>
          <p:sp>
            <p:nvSpPr>
              <p:cNvPr id="256" name="Line 53"/>
              <p:cNvSpPr>
                <a:spLocks noChangeShapeType="1"/>
              </p:cNvSpPr>
              <p:nvPr/>
            </p:nvSpPr>
            <p:spPr bwMode="auto">
              <a:xfrm>
                <a:off x="7306474" y="1593036"/>
                <a:ext cx="1228425" cy="1367"/>
              </a:xfrm>
              <a:prstGeom prst="line">
                <a:avLst/>
              </a:prstGeom>
              <a:noFill/>
              <a:ln w="11">
                <a:solidFill>
                  <a:srgbClr val="FFFFFF"/>
                </a:solidFill>
                <a:round/>
                <a:headEnd/>
                <a:tailEnd/>
              </a:ln>
            </p:spPr>
            <p:txBody>
              <a:bodyPr/>
              <a:lstStyle/>
              <a:p>
                <a:endParaRPr lang="en-US"/>
              </a:p>
            </p:txBody>
          </p:sp>
          <p:sp>
            <p:nvSpPr>
              <p:cNvPr id="257" name="Line 54"/>
              <p:cNvSpPr>
                <a:spLocks noChangeShapeType="1"/>
              </p:cNvSpPr>
              <p:nvPr/>
            </p:nvSpPr>
            <p:spPr bwMode="auto">
              <a:xfrm>
                <a:off x="7180382" y="1722941"/>
                <a:ext cx="1220957" cy="1367"/>
              </a:xfrm>
              <a:prstGeom prst="line">
                <a:avLst/>
              </a:prstGeom>
              <a:noFill/>
              <a:ln w="11">
                <a:solidFill>
                  <a:srgbClr val="FFFFFF"/>
                </a:solidFill>
                <a:round/>
                <a:headEnd/>
                <a:tailEnd/>
              </a:ln>
            </p:spPr>
            <p:txBody>
              <a:bodyPr/>
              <a:lstStyle/>
              <a:p>
                <a:endParaRPr lang="en-US"/>
              </a:p>
            </p:txBody>
          </p:sp>
          <p:sp>
            <p:nvSpPr>
              <p:cNvPr id="258" name="Line 55"/>
              <p:cNvSpPr>
                <a:spLocks noChangeShapeType="1"/>
              </p:cNvSpPr>
              <p:nvPr/>
            </p:nvSpPr>
            <p:spPr bwMode="auto">
              <a:xfrm flipV="1">
                <a:off x="7268939" y="1375614"/>
                <a:ext cx="438642" cy="423903"/>
              </a:xfrm>
              <a:prstGeom prst="line">
                <a:avLst/>
              </a:prstGeom>
              <a:noFill/>
              <a:ln w="11">
                <a:solidFill>
                  <a:srgbClr val="FFFFFF"/>
                </a:solidFill>
                <a:round/>
                <a:headEnd/>
                <a:tailEnd/>
              </a:ln>
            </p:spPr>
            <p:txBody>
              <a:bodyPr/>
              <a:lstStyle/>
              <a:p>
                <a:endParaRPr lang="en-US"/>
              </a:p>
            </p:txBody>
          </p:sp>
          <p:sp>
            <p:nvSpPr>
              <p:cNvPr id="259" name="Line 40"/>
              <p:cNvSpPr>
                <a:spLocks noChangeShapeType="1"/>
              </p:cNvSpPr>
              <p:nvPr/>
            </p:nvSpPr>
            <p:spPr bwMode="auto">
              <a:xfrm flipV="1">
                <a:off x="7725562" y="1381084"/>
                <a:ext cx="438642" cy="423903"/>
              </a:xfrm>
              <a:prstGeom prst="line">
                <a:avLst/>
              </a:prstGeom>
              <a:noFill/>
              <a:ln w="11">
                <a:solidFill>
                  <a:srgbClr val="000000"/>
                </a:solidFill>
                <a:round/>
                <a:headEnd/>
                <a:tailEnd/>
              </a:ln>
            </p:spPr>
            <p:txBody>
              <a:bodyPr/>
              <a:lstStyle/>
              <a:p>
                <a:endParaRPr lang="en-US"/>
              </a:p>
            </p:txBody>
          </p:sp>
          <p:sp>
            <p:nvSpPr>
              <p:cNvPr id="260" name="Line 55"/>
              <p:cNvSpPr>
                <a:spLocks noChangeShapeType="1"/>
              </p:cNvSpPr>
              <p:nvPr/>
            </p:nvSpPr>
            <p:spPr bwMode="auto">
              <a:xfrm flipV="1">
                <a:off x="7710626" y="1375614"/>
                <a:ext cx="438642" cy="423903"/>
              </a:xfrm>
              <a:prstGeom prst="line">
                <a:avLst/>
              </a:prstGeom>
              <a:noFill/>
              <a:ln w="11">
                <a:solidFill>
                  <a:srgbClr val="FFFFFF"/>
                </a:solidFill>
                <a:round/>
                <a:headEnd/>
                <a:tailEnd/>
              </a:ln>
            </p:spPr>
            <p:txBody>
              <a:bodyPr/>
              <a:lstStyle/>
              <a:p>
                <a:endParaRPr lang="en-US"/>
              </a:p>
            </p:txBody>
          </p:sp>
          <p:sp>
            <p:nvSpPr>
              <p:cNvPr id="261" name="Line 40"/>
              <p:cNvSpPr>
                <a:spLocks noChangeShapeType="1"/>
              </p:cNvSpPr>
              <p:nvPr/>
            </p:nvSpPr>
            <p:spPr bwMode="auto">
              <a:xfrm flipV="1">
                <a:off x="8125367" y="1381084"/>
                <a:ext cx="438642" cy="423903"/>
              </a:xfrm>
              <a:prstGeom prst="line">
                <a:avLst/>
              </a:prstGeom>
              <a:noFill/>
              <a:ln w="11">
                <a:solidFill>
                  <a:srgbClr val="000000"/>
                </a:solidFill>
                <a:round/>
                <a:headEnd/>
                <a:tailEnd/>
              </a:ln>
            </p:spPr>
            <p:txBody>
              <a:bodyPr/>
              <a:lstStyle/>
              <a:p>
                <a:endParaRPr lang="en-US"/>
              </a:p>
            </p:txBody>
          </p:sp>
          <p:sp>
            <p:nvSpPr>
              <p:cNvPr id="262" name="Line 55"/>
              <p:cNvSpPr>
                <a:spLocks noChangeShapeType="1"/>
              </p:cNvSpPr>
              <p:nvPr/>
            </p:nvSpPr>
            <p:spPr bwMode="auto">
              <a:xfrm flipV="1">
                <a:off x="8110431" y="1375614"/>
                <a:ext cx="438642" cy="423903"/>
              </a:xfrm>
              <a:prstGeom prst="line">
                <a:avLst/>
              </a:prstGeom>
              <a:noFill/>
              <a:ln w="11">
                <a:solidFill>
                  <a:srgbClr val="FFFFFF"/>
                </a:solidFill>
                <a:round/>
                <a:headEnd/>
                <a:tailEnd/>
              </a:ln>
            </p:spPr>
            <p:txBody>
              <a:bodyPr/>
              <a:lstStyle/>
              <a:p>
                <a:endParaRPr lang="en-US"/>
              </a:p>
            </p:txBody>
          </p:sp>
          <p:grpSp>
            <p:nvGrpSpPr>
              <p:cNvPr id="263" name="Group 261"/>
              <p:cNvGrpSpPr>
                <a:grpSpLocks/>
              </p:cNvGrpSpPr>
              <p:nvPr/>
            </p:nvGrpSpPr>
            <p:grpSpPr bwMode="auto">
              <a:xfrm>
                <a:off x="7315885" y="1426210"/>
                <a:ext cx="1245206" cy="324081"/>
                <a:chOff x="7315885" y="1426210"/>
                <a:chExt cx="1245206" cy="324081"/>
              </a:xfrm>
            </p:grpSpPr>
            <p:sp>
              <p:nvSpPr>
                <p:cNvPr id="264" name="Freeform 58"/>
                <p:cNvSpPr>
                  <a:spLocks/>
                </p:cNvSpPr>
                <p:nvPr/>
              </p:nvSpPr>
              <p:spPr bwMode="auto">
                <a:xfrm>
                  <a:off x="7521985" y="1426210"/>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3"/>
                      </a:lnTo>
                      <a:lnTo>
                        <a:pt x="47" y="26"/>
                      </a:lnTo>
                      <a:lnTo>
                        <a:pt x="44" y="29"/>
                      </a:lnTo>
                      <a:lnTo>
                        <a:pt x="40" y="31"/>
                      </a:lnTo>
                      <a:lnTo>
                        <a:pt x="36" y="32"/>
                      </a:lnTo>
                      <a:lnTo>
                        <a:pt x="31" y="33"/>
                      </a:lnTo>
                      <a:lnTo>
                        <a:pt x="26" y="34"/>
                      </a:lnTo>
                      <a:lnTo>
                        <a:pt x="21" y="33"/>
                      </a:lnTo>
                      <a:lnTo>
                        <a:pt x="16" y="32"/>
                      </a:lnTo>
                      <a:lnTo>
                        <a:pt x="11" y="31"/>
                      </a:lnTo>
                      <a:lnTo>
                        <a:pt x="8" y="29"/>
                      </a:lnTo>
                      <a:lnTo>
                        <a:pt x="4" y="26"/>
                      </a:lnTo>
                      <a:lnTo>
                        <a:pt x="2" y="23"/>
                      </a:lnTo>
                      <a:lnTo>
                        <a:pt x="1" y="20"/>
                      </a:lnTo>
                      <a:lnTo>
                        <a:pt x="0" y="17"/>
                      </a:lnTo>
                      <a:lnTo>
                        <a:pt x="1" y="13"/>
                      </a:lnTo>
                      <a:lnTo>
                        <a:pt x="2" y="10"/>
                      </a:lnTo>
                      <a:lnTo>
                        <a:pt x="4" y="7"/>
                      </a:lnTo>
                      <a:lnTo>
                        <a:pt x="8" y="5"/>
                      </a:lnTo>
                      <a:lnTo>
                        <a:pt x="11" y="3"/>
                      </a:lnTo>
                      <a:lnTo>
                        <a:pt x="16" y="1"/>
                      </a:lnTo>
                      <a:lnTo>
                        <a:pt x="21" y="0"/>
                      </a:lnTo>
                      <a:lnTo>
                        <a:pt x="26" y="0"/>
                      </a:lnTo>
                      <a:lnTo>
                        <a:pt x="31" y="0"/>
                      </a:lnTo>
                      <a:lnTo>
                        <a:pt x="36" y="1"/>
                      </a:lnTo>
                      <a:lnTo>
                        <a:pt x="40" y="3"/>
                      </a:lnTo>
                      <a:lnTo>
                        <a:pt x="44" y="5"/>
                      </a:lnTo>
                      <a:lnTo>
                        <a:pt x="47" y="7"/>
                      </a:lnTo>
                      <a:lnTo>
                        <a:pt x="49" y="10"/>
                      </a:lnTo>
                      <a:lnTo>
                        <a:pt x="51" y="13"/>
                      </a:lnTo>
                      <a:lnTo>
                        <a:pt x="51" y="17"/>
                      </a:lnTo>
                      <a:close/>
                    </a:path>
                  </a:pathLst>
                </a:custGeom>
                <a:solidFill>
                  <a:srgbClr val="FFFFFF"/>
                </a:solidFill>
                <a:ln w="9525">
                  <a:noFill/>
                  <a:round/>
                  <a:headEnd/>
                  <a:tailEnd/>
                </a:ln>
              </p:spPr>
              <p:txBody>
                <a:bodyPr/>
                <a:lstStyle/>
                <a:p>
                  <a:pPr>
                    <a:lnSpc>
                      <a:spcPct val="85000"/>
                    </a:lnSpc>
                  </a:pPr>
                  <a:endParaRPr lang="en-US">
                    <a:latin typeface="Times New Roman" charset="0"/>
                    <a:cs typeface="Arial" charset="0"/>
                  </a:endParaRPr>
                </a:p>
              </p:txBody>
            </p:sp>
            <p:sp>
              <p:nvSpPr>
                <p:cNvPr id="266" name="Freeform 59"/>
                <p:cNvSpPr>
                  <a:spLocks/>
                </p:cNvSpPr>
                <p:nvPr/>
              </p:nvSpPr>
              <p:spPr bwMode="auto">
                <a:xfrm>
                  <a:off x="7974882" y="1426210"/>
                  <a:ext cx="190425" cy="47860"/>
                </a:xfrm>
                <a:custGeom>
                  <a:avLst/>
                  <a:gdLst>
                    <a:gd name="T0" fmla="*/ 2147483647 w 51"/>
                    <a:gd name="T1" fmla="*/ 2147483647 h 35"/>
                    <a:gd name="T2" fmla="*/ 2147483647 w 51"/>
                    <a:gd name="T3" fmla="*/ 2147483647 h 35"/>
                    <a:gd name="T4" fmla="*/ 2147483647 w 51"/>
                    <a:gd name="T5" fmla="*/ 2147483647 h 35"/>
                    <a:gd name="T6" fmla="*/ 2147483647 w 51"/>
                    <a:gd name="T7" fmla="*/ 2147483647 h 35"/>
                    <a:gd name="T8" fmla="*/ 2147483647 w 51"/>
                    <a:gd name="T9" fmla="*/ 2147483647 h 35"/>
                    <a:gd name="T10" fmla="*/ 2147483647 w 51"/>
                    <a:gd name="T11" fmla="*/ 2147483647 h 35"/>
                    <a:gd name="T12" fmla="*/ 2147483647 w 51"/>
                    <a:gd name="T13" fmla="*/ 2147483647 h 35"/>
                    <a:gd name="T14" fmla="*/ 2147483647 w 51"/>
                    <a:gd name="T15" fmla="*/ 2147483647 h 35"/>
                    <a:gd name="T16" fmla="*/ 2147483647 w 51"/>
                    <a:gd name="T17" fmla="*/ 2147483647 h 35"/>
                    <a:gd name="T18" fmla="*/ 2147483647 w 51"/>
                    <a:gd name="T19" fmla="*/ 2147483647 h 35"/>
                    <a:gd name="T20" fmla="*/ 2147483647 w 51"/>
                    <a:gd name="T21" fmla="*/ 2147483647 h 35"/>
                    <a:gd name="T22" fmla="*/ 2147483647 w 51"/>
                    <a:gd name="T23" fmla="*/ 2147483647 h 35"/>
                    <a:gd name="T24" fmla="*/ 2147483647 w 51"/>
                    <a:gd name="T25" fmla="*/ 2147483647 h 35"/>
                    <a:gd name="T26" fmla="*/ 2147483647 w 51"/>
                    <a:gd name="T27" fmla="*/ 2147483647 h 35"/>
                    <a:gd name="T28" fmla="*/ 2147483647 w 51"/>
                    <a:gd name="T29" fmla="*/ 2147483647 h 35"/>
                    <a:gd name="T30" fmla="*/ 2147483647 w 51"/>
                    <a:gd name="T31" fmla="*/ 2147483647 h 35"/>
                    <a:gd name="T32" fmla="*/ 2147483647 w 51"/>
                    <a:gd name="T33" fmla="*/ 2147483647 h 35"/>
                    <a:gd name="T34" fmla="*/ 2147483647 w 51"/>
                    <a:gd name="T35" fmla="*/ 2147483647 h 35"/>
                    <a:gd name="T36" fmla="*/ 0 w 51"/>
                    <a:gd name="T37" fmla="*/ 2147483647 h 35"/>
                    <a:gd name="T38" fmla="*/ 0 w 51"/>
                    <a:gd name="T39" fmla="*/ 2147483647 h 35"/>
                    <a:gd name="T40" fmla="*/ 2147483647 w 51"/>
                    <a:gd name="T41" fmla="*/ 2147483647 h 35"/>
                    <a:gd name="T42" fmla="*/ 2147483647 w 51"/>
                    <a:gd name="T43" fmla="*/ 2147483647 h 35"/>
                    <a:gd name="T44" fmla="*/ 2147483647 w 51"/>
                    <a:gd name="T45" fmla="*/ 2147483647 h 35"/>
                    <a:gd name="T46" fmla="*/ 2147483647 w 51"/>
                    <a:gd name="T47" fmla="*/ 2147483647 h 35"/>
                    <a:gd name="T48" fmla="*/ 2147483647 w 51"/>
                    <a:gd name="T49" fmla="*/ 2147483647 h 35"/>
                    <a:gd name="T50" fmla="*/ 2147483647 w 51"/>
                    <a:gd name="T51" fmla="*/ 2147483647 h 35"/>
                    <a:gd name="T52" fmla="*/ 2147483647 w 51"/>
                    <a:gd name="T53" fmla="*/ 2147483647 h 35"/>
                    <a:gd name="T54" fmla="*/ 2147483647 w 51"/>
                    <a:gd name="T55" fmla="*/ 0 h 35"/>
                    <a:gd name="T56" fmla="*/ 2147483647 w 51"/>
                    <a:gd name="T57" fmla="*/ 0 h 35"/>
                    <a:gd name="T58" fmla="*/ 2147483647 w 51"/>
                    <a:gd name="T59" fmla="*/ 2147483647 h 35"/>
                    <a:gd name="T60" fmla="*/ 2147483647 w 51"/>
                    <a:gd name="T61" fmla="*/ 2147483647 h 35"/>
                    <a:gd name="T62" fmla="*/ 2147483647 w 51"/>
                    <a:gd name="T63" fmla="*/ 2147483647 h 35"/>
                    <a:gd name="T64" fmla="*/ 2147483647 w 51"/>
                    <a:gd name="T65" fmla="*/ 2147483647 h 35"/>
                    <a:gd name="T66" fmla="*/ 2147483647 w 51"/>
                    <a:gd name="T67" fmla="*/ 2147483647 h 35"/>
                    <a:gd name="T68" fmla="*/ 2147483647 w 51"/>
                    <a:gd name="T69" fmla="*/ 2147483647 h 35"/>
                    <a:gd name="T70" fmla="*/ 2147483647 w 51"/>
                    <a:gd name="T71" fmla="*/ 2147483647 h 35"/>
                    <a:gd name="T72" fmla="*/ 2147483647 w 51"/>
                    <a:gd name="T73" fmla="*/ 2147483647 h 35"/>
                    <a:gd name="T74" fmla="*/ 2147483647 w 51"/>
                    <a:gd name="T75" fmla="*/ 2147483647 h 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5"/>
                    <a:gd name="T116" fmla="*/ 51 w 51"/>
                    <a:gd name="T117" fmla="*/ 35 h 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5">
                      <a:moveTo>
                        <a:pt x="51" y="18"/>
                      </a:moveTo>
                      <a:lnTo>
                        <a:pt x="51" y="18"/>
                      </a:lnTo>
                      <a:lnTo>
                        <a:pt x="51" y="21"/>
                      </a:lnTo>
                      <a:lnTo>
                        <a:pt x="49" y="24"/>
                      </a:lnTo>
                      <a:lnTo>
                        <a:pt x="47" y="27"/>
                      </a:lnTo>
                      <a:lnTo>
                        <a:pt x="44" y="30"/>
                      </a:lnTo>
                      <a:lnTo>
                        <a:pt x="40" y="32"/>
                      </a:lnTo>
                      <a:lnTo>
                        <a:pt x="36" y="33"/>
                      </a:lnTo>
                      <a:lnTo>
                        <a:pt x="31" y="34"/>
                      </a:lnTo>
                      <a:lnTo>
                        <a:pt x="26" y="35"/>
                      </a:lnTo>
                      <a:lnTo>
                        <a:pt x="20" y="34"/>
                      </a:lnTo>
                      <a:lnTo>
                        <a:pt x="16" y="33"/>
                      </a:lnTo>
                      <a:lnTo>
                        <a:pt x="11" y="32"/>
                      </a:lnTo>
                      <a:lnTo>
                        <a:pt x="8" y="30"/>
                      </a:lnTo>
                      <a:lnTo>
                        <a:pt x="4" y="27"/>
                      </a:lnTo>
                      <a:lnTo>
                        <a:pt x="2" y="24"/>
                      </a:lnTo>
                      <a:lnTo>
                        <a:pt x="1" y="21"/>
                      </a:lnTo>
                      <a:lnTo>
                        <a:pt x="0" y="18"/>
                      </a:lnTo>
                      <a:lnTo>
                        <a:pt x="1" y="14"/>
                      </a:lnTo>
                      <a:lnTo>
                        <a:pt x="2" y="11"/>
                      </a:lnTo>
                      <a:lnTo>
                        <a:pt x="4" y="8"/>
                      </a:lnTo>
                      <a:lnTo>
                        <a:pt x="8" y="5"/>
                      </a:lnTo>
                      <a:lnTo>
                        <a:pt x="11" y="3"/>
                      </a:lnTo>
                      <a:lnTo>
                        <a:pt x="16" y="2"/>
                      </a:lnTo>
                      <a:lnTo>
                        <a:pt x="20" y="1"/>
                      </a:lnTo>
                      <a:lnTo>
                        <a:pt x="26" y="0"/>
                      </a:lnTo>
                      <a:lnTo>
                        <a:pt x="31" y="1"/>
                      </a:lnTo>
                      <a:lnTo>
                        <a:pt x="36" y="2"/>
                      </a:lnTo>
                      <a:lnTo>
                        <a:pt x="40" y="3"/>
                      </a:lnTo>
                      <a:lnTo>
                        <a:pt x="44" y="5"/>
                      </a:lnTo>
                      <a:lnTo>
                        <a:pt x="47" y="8"/>
                      </a:lnTo>
                      <a:lnTo>
                        <a:pt x="49" y="11"/>
                      </a:lnTo>
                      <a:lnTo>
                        <a:pt x="51" y="14"/>
                      </a:lnTo>
                      <a:lnTo>
                        <a:pt x="51" y="18"/>
                      </a:lnTo>
                      <a:close/>
                    </a:path>
                  </a:pathLst>
                </a:custGeom>
                <a:solidFill>
                  <a:srgbClr val="FFFFFF"/>
                </a:solidFill>
                <a:ln w="9525">
                  <a:noFill/>
                  <a:round/>
                  <a:headEnd/>
                  <a:tailEnd/>
                </a:ln>
              </p:spPr>
              <p:txBody>
                <a:bodyPr/>
                <a:lstStyle/>
                <a:p>
                  <a:pPr>
                    <a:lnSpc>
                      <a:spcPct val="85000"/>
                    </a:lnSpc>
                  </a:pPr>
                  <a:endParaRPr lang="en-US">
                    <a:latin typeface="Times New Roman" charset="0"/>
                    <a:cs typeface="Arial" charset="0"/>
                  </a:endParaRPr>
                </a:p>
              </p:txBody>
            </p:sp>
            <p:sp>
              <p:nvSpPr>
                <p:cNvPr id="267" name="Freeform 60"/>
                <p:cNvSpPr>
                  <a:spLocks/>
                </p:cNvSpPr>
                <p:nvPr/>
              </p:nvSpPr>
              <p:spPr bwMode="auto">
                <a:xfrm>
                  <a:off x="8370666" y="1426210"/>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5" y="27"/>
                      </a:lnTo>
                      <a:lnTo>
                        <a:pt x="2" y="24"/>
                      </a:lnTo>
                      <a:lnTo>
                        <a:pt x="1" y="20"/>
                      </a:lnTo>
                      <a:lnTo>
                        <a:pt x="0" y="17"/>
                      </a:lnTo>
                      <a:lnTo>
                        <a:pt x="1" y="14"/>
                      </a:lnTo>
                      <a:lnTo>
                        <a:pt x="2" y="10"/>
                      </a:lnTo>
                      <a:lnTo>
                        <a:pt x="5" y="7"/>
                      </a:lnTo>
                      <a:lnTo>
                        <a:pt x="8" y="5"/>
                      </a:lnTo>
                      <a:lnTo>
                        <a:pt x="11" y="3"/>
                      </a:lnTo>
                      <a:lnTo>
                        <a:pt x="16" y="1"/>
                      </a:lnTo>
                      <a:lnTo>
                        <a:pt x="21" y="0"/>
                      </a:lnTo>
                      <a:lnTo>
                        <a:pt x="26" y="0"/>
                      </a:lnTo>
                      <a:lnTo>
                        <a:pt x="31" y="0"/>
                      </a:lnTo>
                      <a:lnTo>
                        <a:pt x="36" y="1"/>
                      </a:lnTo>
                      <a:lnTo>
                        <a:pt x="40" y="3"/>
                      </a:lnTo>
                      <a:lnTo>
                        <a:pt x="44" y="5"/>
                      </a:lnTo>
                      <a:lnTo>
                        <a:pt x="47" y="7"/>
                      </a:lnTo>
                      <a:lnTo>
                        <a:pt x="49" y="10"/>
                      </a:lnTo>
                      <a:lnTo>
                        <a:pt x="51" y="14"/>
                      </a:lnTo>
                      <a:lnTo>
                        <a:pt x="51" y="17"/>
                      </a:lnTo>
                      <a:close/>
                    </a:path>
                  </a:pathLst>
                </a:custGeom>
                <a:solidFill>
                  <a:srgbClr val="FFFFFF"/>
                </a:solidFill>
                <a:ln w="9525">
                  <a:noFill/>
                  <a:round/>
                  <a:headEnd/>
                  <a:tailEnd/>
                </a:ln>
              </p:spPr>
              <p:txBody>
                <a:bodyPr/>
                <a:lstStyle/>
                <a:p>
                  <a:pPr>
                    <a:lnSpc>
                      <a:spcPct val="85000"/>
                    </a:lnSpc>
                  </a:pPr>
                  <a:endParaRPr lang="en-US">
                    <a:latin typeface="Times New Roman" charset="0"/>
                    <a:cs typeface="Arial" charset="0"/>
                  </a:endParaRPr>
                </a:p>
              </p:txBody>
            </p:sp>
            <p:sp>
              <p:nvSpPr>
                <p:cNvPr id="268" name="Freeform 61"/>
                <p:cNvSpPr>
                  <a:spLocks/>
                </p:cNvSpPr>
                <p:nvPr/>
              </p:nvSpPr>
              <p:spPr bwMode="auto">
                <a:xfrm>
                  <a:off x="7394296" y="1571156"/>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0" y="34"/>
                      </a:lnTo>
                      <a:lnTo>
                        <a:pt x="16" y="33"/>
                      </a:lnTo>
                      <a:lnTo>
                        <a:pt x="11" y="31"/>
                      </a:lnTo>
                      <a:lnTo>
                        <a:pt x="8" y="29"/>
                      </a:lnTo>
                      <a:lnTo>
                        <a:pt x="4" y="27"/>
                      </a:lnTo>
                      <a:lnTo>
                        <a:pt x="2" y="24"/>
                      </a:lnTo>
                      <a:lnTo>
                        <a:pt x="1" y="20"/>
                      </a:lnTo>
                      <a:lnTo>
                        <a:pt x="0" y="17"/>
                      </a:lnTo>
                      <a:lnTo>
                        <a:pt x="1" y="14"/>
                      </a:lnTo>
                      <a:lnTo>
                        <a:pt x="2" y="10"/>
                      </a:lnTo>
                      <a:lnTo>
                        <a:pt x="4" y="7"/>
                      </a:lnTo>
                      <a:lnTo>
                        <a:pt x="8" y="5"/>
                      </a:lnTo>
                      <a:lnTo>
                        <a:pt x="11" y="3"/>
                      </a:lnTo>
                      <a:lnTo>
                        <a:pt x="16" y="1"/>
                      </a:lnTo>
                      <a:lnTo>
                        <a:pt x="20" y="0"/>
                      </a:lnTo>
                      <a:lnTo>
                        <a:pt x="26" y="0"/>
                      </a:lnTo>
                      <a:lnTo>
                        <a:pt x="31" y="0"/>
                      </a:lnTo>
                      <a:lnTo>
                        <a:pt x="36" y="1"/>
                      </a:lnTo>
                      <a:lnTo>
                        <a:pt x="40" y="3"/>
                      </a:lnTo>
                      <a:lnTo>
                        <a:pt x="44" y="5"/>
                      </a:lnTo>
                      <a:lnTo>
                        <a:pt x="47" y="7"/>
                      </a:lnTo>
                      <a:lnTo>
                        <a:pt x="49" y="10"/>
                      </a:lnTo>
                      <a:lnTo>
                        <a:pt x="51" y="14"/>
                      </a:lnTo>
                      <a:lnTo>
                        <a:pt x="51" y="17"/>
                      </a:lnTo>
                      <a:close/>
                    </a:path>
                  </a:pathLst>
                </a:custGeom>
                <a:solidFill>
                  <a:srgbClr val="FFFFFF"/>
                </a:solidFill>
                <a:ln w="9525">
                  <a:noFill/>
                  <a:round/>
                  <a:headEnd/>
                  <a:tailEnd/>
                </a:ln>
              </p:spPr>
              <p:txBody>
                <a:bodyPr/>
                <a:lstStyle/>
                <a:p>
                  <a:pPr>
                    <a:lnSpc>
                      <a:spcPct val="85000"/>
                    </a:lnSpc>
                  </a:pPr>
                  <a:endParaRPr lang="en-US">
                    <a:latin typeface="Times New Roman" charset="0"/>
                    <a:cs typeface="Arial" charset="0"/>
                  </a:endParaRPr>
                </a:p>
              </p:txBody>
            </p:sp>
            <p:sp>
              <p:nvSpPr>
                <p:cNvPr id="269" name="Freeform 62"/>
                <p:cNvSpPr>
                  <a:spLocks/>
                </p:cNvSpPr>
                <p:nvPr/>
              </p:nvSpPr>
              <p:spPr bwMode="auto">
                <a:xfrm>
                  <a:off x="7816733" y="1575259"/>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0 w 51"/>
                    <a:gd name="T35" fmla="*/ 2147483647 h 34"/>
                    <a:gd name="T36" fmla="*/ 0 w 51"/>
                    <a:gd name="T37" fmla="*/ 2147483647 h 34"/>
                    <a:gd name="T38" fmla="*/ 0 w 51"/>
                    <a:gd name="T39" fmla="*/ 2147483647 h 34"/>
                    <a:gd name="T40" fmla="*/ 0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2147483647 h 34"/>
                    <a:gd name="T54" fmla="*/ 2147483647 w 51"/>
                    <a:gd name="T55" fmla="*/ 0 h 34"/>
                    <a:gd name="T56" fmla="*/ 2147483647 w 51"/>
                    <a:gd name="T57" fmla="*/ 0 h 34"/>
                    <a:gd name="T58" fmla="*/ 2147483647 w 51"/>
                    <a:gd name="T59" fmla="*/ 2147483647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6" y="34"/>
                      </a:lnTo>
                      <a:lnTo>
                        <a:pt x="20" y="34"/>
                      </a:lnTo>
                      <a:lnTo>
                        <a:pt x="16" y="33"/>
                      </a:lnTo>
                      <a:lnTo>
                        <a:pt x="11" y="31"/>
                      </a:lnTo>
                      <a:lnTo>
                        <a:pt x="7" y="29"/>
                      </a:lnTo>
                      <a:lnTo>
                        <a:pt x="4" y="27"/>
                      </a:lnTo>
                      <a:lnTo>
                        <a:pt x="2" y="24"/>
                      </a:lnTo>
                      <a:lnTo>
                        <a:pt x="0" y="21"/>
                      </a:lnTo>
                      <a:lnTo>
                        <a:pt x="0" y="17"/>
                      </a:lnTo>
                      <a:lnTo>
                        <a:pt x="0" y="14"/>
                      </a:lnTo>
                      <a:lnTo>
                        <a:pt x="2" y="11"/>
                      </a:lnTo>
                      <a:lnTo>
                        <a:pt x="4" y="8"/>
                      </a:lnTo>
                      <a:lnTo>
                        <a:pt x="7" y="5"/>
                      </a:lnTo>
                      <a:lnTo>
                        <a:pt x="11" y="3"/>
                      </a:lnTo>
                      <a:lnTo>
                        <a:pt x="16" y="2"/>
                      </a:lnTo>
                      <a:lnTo>
                        <a:pt x="20" y="1"/>
                      </a:lnTo>
                      <a:lnTo>
                        <a:pt x="26" y="0"/>
                      </a:lnTo>
                      <a:lnTo>
                        <a:pt x="31" y="1"/>
                      </a:lnTo>
                      <a:lnTo>
                        <a:pt x="35" y="2"/>
                      </a:lnTo>
                      <a:lnTo>
                        <a:pt x="40" y="3"/>
                      </a:lnTo>
                      <a:lnTo>
                        <a:pt x="44" y="5"/>
                      </a:lnTo>
                      <a:lnTo>
                        <a:pt x="47" y="8"/>
                      </a:lnTo>
                      <a:lnTo>
                        <a:pt x="49" y="11"/>
                      </a:lnTo>
                      <a:lnTo>
                        <a:pt x="51" y="14"/>
                      </a:lnTo>
                      <a:lnTo>
                        <a:pt x="51" y="17"/>
                      </a:lnTo>
                      <a:close/>
                    </a:path>
                  </a:pathLst>
                </a:custGeom>
                <a:solidFill>
                  <a:srgbClr val="FFFFFF"/>
                </a:solidFill>
                <a:ln w="9525">
                  <a:noFill/>
                  <a:round/>
                  <a:headEnd/>
                  <a:tailEnd/>
                </a:ln>
              </p:spPr>
              <p:txBody>
                <a:bodyPr/>
                <a:lstStyle/>
                <a:p>
                  <a:pPr>
                    <a:lnSpc>
                      <a:spcPct val="85000"/>
                    </a:lnSpc>
                  </a:pPr>
                  <a:endParaRPr lang="en-US">
                    <a:latin typeface="Times New Roman" charset="0"/>
                    <a:cs typeface="Arial" charset="0"/>
                  </a:endParaRPr>
                </a:p>
              </p:txBody>
            </p:sp>
            <p:sp>
              <p:nvSpPr>
                <p:cNvPr id="270" name="Freeform 63"/>
                <p:cNvSpPr>
                  <a:spLocks/>
                </p:cNvSpPr>
                <p:nvPr/>
              </p:nvSpPr>
              <p:spPr bwMode="auto">
                <a:xfrm>
                  <a:off x="8239169" y="1568422"/>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2147483647 h 34"/>
                    <a:gd name="T54" fmla="*/ 2147483647 w 51"/>
                    <a:gd name="T55" fmla="*/ 0 h 34"/>
                    <a:gd name="T56" fmla="*/ 2147483647 w 51"/>
                    <a:gd name="T57" fmla="*/ 0 h 34"/>
                    <a:gd name="T58" fmla="*/ 2147483647 w 51"/>
                    <a:gd name="T59" fmla="*/ 2147483647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4" y="27"/>
                      </a:lnTo>
                      <a:lnTo>
                        <a:pt x="2" y="24"/>
                      </a:lnTo>
                      <a:lnTo>
                        <a:pt x="1" y="21"/>
                      </a:lnTo>
                      <a:lnTo>
                        <a:pt x="0" y="17"/>
                      </a:lnTo>
                      <a:lnTo>
                        <a:pt x="1" y="14"/>
                      </a:lnTo>
                      <a:lnTo>
                        <a:pt x="2" y="11"/>
                      </a:lnTo>
                      <a:lnTo>
                        <a:pt x="4" y="8"/>
                      </a:lnTo>
                      <a:lnTo>
                        <a:pt x="8" y="5"/>
                      </a:lnTo>
                      <a:lnTo>
                        <a:pt x="11" y="3"/>
                      </a:lnTo>
                      <a:lnTo>
                        <a:pt x="16" y="2"/>
                      </a:lnTo>
                      <a:lnTo>
                        <a:pt x="21" y="1"/>
                      </a:lnTo>
                      <a:lnTo>
                        <a:pt x="26" y="0"/>
                      </a:lnTo>
                      <a:lnTo>
                        <a:pt x="31" y="1"/>
                      </a:lnTo>
                      <a:lnTo>
                        <a:pt x="36" y="2"/>
                      </a:lnTo>
                      <a:lnTo>
                        <a:pt x="40" y="3"/>
                      </a:lnTo>
                      <a:lnTo>
                        <a:pt x="44" y="5"/>
                      </a:lnTo>
                      <a:lnTo>
                        <a:pt x="47" y="8"/>
                      </a:lnTo>
                      <a:lnTo>
                        <a:pt x="49" y="11"/>
                      </a:lnTo>
                      <a:lnTo>
                        <a:pt x="51" y="14"/>
                      </a:lnTo>
                      <a:lnTo>
                        <a:pt x="51" y="17"/>
                      </a:lnTo>
                      <a:close/>
                    </a:path>
                  </a:pathLst>
                </a:custGeom>
                <a:solidFill>
                  <a:srgbClr val="FFFFFF"/>
                </a:solidFill>
                <a:ln w="9525">
                  <a:noFill/>
                  <a:round/>
                  <a:headEnd/>
                  <a:tailEnd/>
                </a:ln>
              </p:spPr>
              <p:txBody>
                <a:bodyPr/>
                <a:lstStyle/>
                <a:p>
                  <a:pPr>
                    <a:lnSpc>
                      <a:spcPct val="85000"/>
                    </a:lnSpc>
                  </a:pPr>
                  <a:endParaRPr lang="en-US">
                    <a:latin typeface="Times New Roman" charset="0"/>
                    <a:cs typeface="Arial" charset="0"/>
                  </a:endParaRPr>
                </a:p>
              </p:txBody>
            </p:sp>
            <p:sp>
              <p:nvSpPr>
                <p:cNvPr id="271" name="Freeform 64"/>
                <p:cNvSpPr>
                  <a:spLocks/>
                </p:cNvSpPr>
                <p:nvPr/>
              </p:nvSpPr>
              <p:spPr bwMode="auto">
                <a:xfrm>
                  <a:off x="7315885" y="1702431"/>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0 w 51"/>
                    <a:gd name="T35" fmla="*/ 2147483647 h 34"/>
                    <a:gd name="T36" fmla="*/ 0 w 51"/>
                    <a:gd name="T37" fmla="*/ 2147483647 h 34"/>
                    <a:gd name="T38" fmla="*/ 0 w 51"/>
                    <a:gd name="T39" fmla="*/ 2147483647 h 34"/>
                    <a:gd name="T40" fmla="*/ 0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5" y="34"/>
                      </a:lnTo>
                      <a:lnTo>
                        <a:pt x="20" y="34"/>
                      </a:lnTo>
                      <a:lnTo>
                        <a:pt x="16" y="33"/>
                      </a:lnTo>
                      <a:lnTo>
                        <a:pt x="11" y="31"/>
                      </a:lnTo>
                      <a:lnTo>
                        <a:pt x="7" y="29"/>
                      </a:lnTo>
                      <a:lnTo>
                        <a:pt x="4" y="27"/>
                      </a:lnTo>
                      <a:lnTo>
                        <a:pt x="2" y="24"/>
                      </a:lnTo>
                      <a:lnTo>
                        <a:pt x="0" y="21"/>
                      </a:lnTo>
                      <a:lnTo>
                        <a:pt x="0" y="17"/>
                      </a:lnTo>
                      <a:lnTo>
                        <a:pt x="0" y="14"/>
                      </a:lnTo>
                      <a:lnTo>
                        <a:pt x="2" y="10"/>
                      </a:lnTo>
                      <a:lnTo>
                        <a:pt x="4" y="8"/>
                      </a:lnTo>
                      <a:lnTo>
                        <a:pt x="7" y="5"/>
                      </a:lnTo>
                      <a:lnTo>
                        <a:pt x="11" y="3"/>
                      </a:lnTo>
                      <a:lnTo>
                        <a:pt x="16" y="1"/>
                      </a:lnTo>
                      <a:lnTo>
                        <a:pt x="20" y="0"/>
                      </a:lnTo>
                      <a:lnTo>
                        <a:pt x="25" y="0"/>
                      </a:lnTo>
                      <a:lnTo>
                        <a:pt x="31" y="0"/>
                      </a:lnTo>
                      <a:lnTo>
                        <a:pt x="35" y="1"/>
                      </a:lnTo>
                      <a:lnTo>
                        <a:pt x="40" y="3"/>
                      </a:lnTo>
                      <a:lnTo>
                        <a:pt x="44" y="5"/>
                      </a:lnTo>
                      <a:lnTo>
                        <a:pt x="47" y="8"/>
                      </a:lnTo>
                      <a:lnTo>
                        <a:pt x="49" y="10"/>
                      </a:lnTo>
                      <a:lnTo>
                        <a:pt x="51" y="14"/>
                      </a:lnTo>
                      <a:lnTo>
                        <a:pt x="51" y="17"/>
                      </a:lnTo>
                      <a:close/>
                    </a:path>
                  </a:pathLst>
                </a:custGeom>
                <a:solidFill>
                  <a:srgbClr val="FFFFFF"/>
                </a:solidFill>
                <a:ln w="9525">
                  <a:noFill/>
                  <a:round/>
                  <a:headEnd/>
                  <a:tailEnd/>
                </a:ln>
              </p:spPr>
              <p:txBody>
                <a:bodyPr/>
                <a:lstStyle/>
                <a:p>
                  <a:pPr>
                    <a:lnSpc>
                      <a:spcPct val="85000"/>
                    </a:lnSpc>
                  </a:pPr>
                  <a:endParaRPr lang="en-US">
                    <a:latin typeface="Times New Roman" charset="0"/>
                    <a:cs typeface="Arial" charset="0"/>
                  </a:endParaRPr>
                </a:p>
              </p:txBody>
            </p:sp>
            <p:sp>
              <p:nvSpPr>
                <p:cNvPr id="272" name="Freeform 65"/>
                <p:cNvSpPr>
                  <a:spLocks/>
                </p:cNvSpPr>
                <p:nvPr/>
              </p:nvSpPr>
              <p:spPr bwMode="auto">
                <a:xfrm>
                  <a:off x="7711668" y="1703798"/>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0 w 51"/>
                    <a:gd name="T35" fmla="*/ 2147483647 h 34"/>
                    <a:gd name="T36" fmla="*/ 0 w 51"/>
                    <a:gd name="T37" fmla="*/ 2147483647 h 34"/>
                    <a:gd name="T38" fmla="*/ 0 w 51"/>
                    <a:gd name="T39" fmla="*/ 2147483647 h 34"/>
                    <a:gd name="T40" fmla="*/ 0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0" y="20"/>
                      </a:lnTo>
                      <a:lnTo>
                        <a:pt x="49" y="24"/>
                      </a:lnTo>
                      <a:lnTo>
                        <a:pt x="47" y="26"/>
                      </a:lnTo>
                      <a:lnTo>
                        <a:pt x="43" y="29"/>
                      </a:lnTo>
                      <a:lnTo>
                        <a:pt x="40" y="31"/>
                      </a:lnTo>
                      <a:lnTo>
                        <a:pt x="35" y="33"/>
                      </a:lnTo>
                      <a:lnTo>
                        <a:pt x="31" y="34"/>
                      </a:lnTo>
                      <a:lnTo>
                        <a:pt x="25" y="34"/>
                      </a:lnTo>
                      <a:lnTo>
                        <a:pt x="20" y="34"/>
                      </a:lnTo>
                      <a:lnTo>
                        <a:pt x="15" y="33"/>
                      </a:lnTo>
                      <a:lnTo>
                        <a:pt x="11" y="31"/>
                      </a:lnTo>
                      <a:lnTo>
                        <a:pt x="7" y="29"/>
                      </a:lnTo>
                      <a:lnTo>
                        <a:pt x="4" y="26"/>
                      </a:lnTo>
                      <a:lnTo>
                        <a:pt x="2" y="24"/>
                      </a:lnTo>
                      <a:lnTo>
                        <a:pt x="0" y="20"/>
                      </a:lnTo>
                      <a:lnTo>
                        <a:pt x="0" y="17"/>
                      </a:lnTo>
                      <a:lnTo>
                        <a:pt x="0" y="13"/>
                      </a:lnTo>
                      <a:lnTo>
                        <a:pt x="2" y="10"/>
                      </a:lnTo>
                      <a:lnTo>
                        <a:pt x="4" y="7"/>
                      </a:lnTo>
                      <a:lnTo>
                        <a:pt x="7" y="5"/>
                      </a:lnTo>
                      <a:lnTo>
                        <a:pt x="11" y="3"/>
                      </a:lnTo>
                      <a:lnTo>
                        <a:pt x="15" y="1"/>
                      </a:lnTo>
                      <a:lnTo>
                        <a:pt x="20" y="0"/>
                      </a:lnTo>
                      <a:lnTo>
                        <a:pt x="25" y="0"/>
                      </a:lnTo>
                      <a:lnTo>
                        <a:pt x="31" y="0"/>
                      </a:lnTo>
                      <a:lnTo>
                        <a:pt x="35" y="1"/>
                      </a:lnTo>
                      <a:lnTo>
                        <a:pt x="40" y="3"/>
                      </a:lnTo>
                      <a:lnTo>
                        <a:pt x="43" y="5"/>
                      </a:lnTo>
                      <a:lnTo>
                        <a:pt x="47" y="7"/>
                      </a:lnTo>
                      <a:lnTo>
                        <a:pt x="49" y="10"/>
                      </a:lnTo>
                      <a:lnTo>
                        <a:pt x="50" y="13"/>
                      </a:lnTo>
                      <a:lnTo>
                        <a:pt x="51" y="17"/>
                      </a:lnTo>
                      <a:close/>
                    </a:path>
                  </a:pathLst>
                </a:custGeom>
                <a:solidFill>
                  <a:srgbClr val="FFFFFF"/>
                </a:solidFill>
                <a:ln w="9525">
                  <a:noFill/>
                  <a:round/>
                  <a:headEnd/>
                  <a:tailEnd/>
                </a:ln>
              </p:spPr>
              <p:txBody>
                <a:bodyPr/>
                <a:lstStyle/>
                <a:p>
                  <a:pPr>
                    <a:lnSpc>
                      <a:spcPct val="85000"/>
                    </a:lnSpc>
                  </a:pPr>
                  <a:endParaRPr lang="en-US">
                    <a:latin typeface="Times New Roman" charset="0"/>
                    <a:cs typeface="Arial" charset="0"/>
                  </a:endParaRPr>
                </a:p>
              </p:txBody>
            </p:sp>
            <p:sp>
              <p:nvSpPr>
                <p:cNvPr id="274" name="Freeform 66"/>
                <p:cNvSpPr>
                  <a:spLocks/>
                </p:cNvSpPr>
                <p:nvPr/>
              </p:nvSpPr>
              <p:spPr bwMode="auto">
                <a:xfrm>
                  <a:off x="8107452" y="1703798"/>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6"/>
                      </a:lnTo>
                      <a:lnTo>
                        <a:pt x="44" y="29"/>
                      </a:lnTo>
                      <a:lnTo>
                        <a:pt x="40" y="31"/>
                      </a:lnTo>
                      <a:lnTo>
                        <a:pt x="36" y="33"/>
                      </a:lnTo>
                      <a:lnTo>
                        <a:pt x="31" y="34"/>
                      </a:lnTo>
                      <a:lnTo>
                        <a:pt x="26" y="34"/>
                      </a:lnTo>
                      <a:lnTo>
                        <a:pt x="20" y="34"/>
                      </a:lnTo>
                      <a:lnTo>
                        <a:pt x="16" y="33"/>
                      </a:lnTo>
                      <a:lnTo>
                        <a:pt x="11" y="31"/>
                      </a:lnTo>
                      <a:lnTo>
                        <a:pt x="7" y="29"/>
                      </a:lnTo>
                      <a:lnTo>
                        <a:pt x="4" y="26"/>
                      </a:lnTo>
                      <a:lnTo>
                        <a:pt x="2" y="24"/>
                      </a:lnTo>
                      <a:lnTo>
                        <a:pt x="1" y="20"/>
                      </a:lnTo>
                      <a:lnTo>
                        <a:pt x="0" y="17"/>
                      </a:lnTo>
                      <a:lnTo>
                        <a:pt x="1" y="13"/>
                      </a:lnTo>
                      <a:lnTo>
                        <a:pt x="2" y="10"/>
                      </a:lnTo>
                      <a:lnTo>
                        <a:pt x="4" y="7"/>
                      </a:lnTo>
                      <a:lnTo>
                        <a:pt x="7" y="5"/>
                      </a:lnTo>
                      <a:lnTo>
                        <a:pt x="11" y="3"/>
                      </a:lnTo>
                      <a:lnTo>
                        <a:pt x="16" y="1"/>
                      </a:lnTo>
                      <a:lnTo>
                        <a:pt x="20" y="0"/>
                      </a:lnTo>
                      <a:lnTo>
                        <a:pt x="26" y="0"/>
                      </a:lnTo>
                      <a:lnTo>
                        <a:pt x="31" y="0"/>
                      </a:lnTo>
                      <a:lnTo>
                        <a:pt x="36" y="1"/>
                      </a:lnTo>
                      <a:lnTo>
                        <a:pt x="40" y="3"/>
                      </a:lnTo>
                      <a:lnTo>
                        <a:pt x="44" y="5"/>
                      </a:lnTo>
                      <a:lnTo>
                        <a:pt x="47" y="7"/>
                      </a:lnTo>
                      <a:lnTo>
                        <a:pt x="49" y="10"/>
                      </a:lnTo>
                      <a:lnTo>
                        <a:pt x="51" y="13"/>
                      </a:lnTo>
                      <a:lnTo>
                        <a:pt x="51" y="17"/>
                      </a:lnTo>
                      <a:close/>
                    </a:path>
                  </a:pathLst>
                </a:custGeom>
                <a:solidFill>
                  <a:srgbClr val="FFFFFF"/>
                </a:solidFill>
                <a:ln w="9525">
                  <a:noFill/>
                  <a:round/>
                  <a:headEnd/>
                  <a:tailEnd/>
                </a:ln>
              </p:spPr>
              <p:txBody>
                <a:bodyPr/>
                <a:lstStyle/>
                <a:p>
                  <a:pPr>
                    <a:lnSpc>
                      <a:spcPct val="85000"/>
                    </a:lnSpc>
                  </a:pPr>
                  <a:endParaRPr lang="en-US">
                    <a:latin typeface="Times New Roman" charset="0"/>
                    <a:cs typeface="Arial" charset="0"/>
                  </a:endParaRPr>
                </a:p>
              </p:txBody>
            </p:sp>
          </p:grpSp>
        </p:grpSp>
      </p:grpSp>
      <p:cxnSp>
        <p:nvCxnSpPr>
          <p:cNvPr id="357" name="Straight Connector 356"/>
          <p:cNvCxnSpPr/>
          <p:nvPr/>
        </p:nvCxnSpPr>
        <p:spPr>
          <a:xfrm>
            <a:off x="7084661" y="3820470"/>
            <a:ext cx="169007" cy="41822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58" name="Straight Connector 357"/>
          <p:cNvCxnSpPr/>
          <p:nvPr/>
        </p:nvCxnSpPr>
        <p:spPr>
          <a:xfrm>
            <a:off x="7543637" y="3838027"/>
            <a:ext cx="155492" cy="43503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363" name="Cloud 362"/>
          <p:cNvSpPr/>
          <p:nvPr/>
        </p:nvSpPr>
        <p:spPr>
          <a:xfrm>
            <a:off x="6567781" y="3504731"/>
            <a:ext cx="654570" cy="395767"/>
          </a:xfrm>
          <a:prstGeom prst="cloud">
            <a:avLst/>
          </a:prstGeom>
          <a:solidFill>
            <a:schemeClr val="accent4">
              <a:lumMod val="20000"/>
              <a:lumOff val="80000"/>
            </a:schemeClr>
          </a:solidFill>
          <a:ln>
            <a:solidFill>
              <a:srgbClr val="008000"/>
            </a:solidFill>
          </a:ln>
        </p:spPr>
        <p:style>
          <a:lnRef idx="1">
            <a:schemeClr val="accent1"/>
          </a:lnRef>
          <a:fillRef idx="3">
            <a:schemeClr val="accent1"/>
          </a:fillRef>
          <a:effectRef idx="2">
            <a:schemeClr val="accent1"/>
          </a:effectRef>
          <a:fontRef idx="minor">
            <a:schemeClr val="lt1"/>
          </a:fontRef>
        </p:style>
        <p:txBody>
          <a:bodyPr lIns="76785" tIns="38392" rIns="76785" bIns="38392" anchor="ctr"/>
          <a:lstStyle/>
          <a:p>
            <a:pPr algn="ctr" defTabSz="767836">
              <a:defRPr/>
            </a:pPr>
            <a:r>
              <a:rPr lang="en-US" sz="700" dirty="0">
                <a:solidFill>
                  <a:prstClr val="black"/>
                </a:solidFill>
                <a:latin typeface="Arial"/>
              </a:rPr>
              <a:t>FC SAN A</a:t>
            </a:r>
          </a:p>
        </p:txBody>
      </p:sp>
      <p:sp>
        <p:nvSpPr>
          <p:cNvPr id="362" name="Cloud 361"/>
          <p:cNvSpPr/>
          <p:nvPr/>
        </p:nvSpPr>
        <p:spPr>
          <a:xfrm>
            <a:off x="7341177" y="3506900"/>
            <a:ext cx="617987" cy="395767"/>
          </a:xfrm>
          <a:prstGeom prst="cloud">
            <a:avLst/>
          </a:prstGeom>
          <a:solidFill>
            <a:schemeClr val="accent4">
              <a:lumMod val="20000"/>
              <a:lumOff val="80000"/>
            </a:schemeClr>
          </a:solidFill>
          <a:ln>
            <a:solidFill>
              <a:srgbClr val="008000"/>
            </a:solidFill>
          </a:ln>
        </p:spPr>
        <p:style>
          <a:lnRef idx="1">
            <a:schemeClr val="accent1"/>
          </a:lnRef>
          <a:fillRef idx="3">
            <a:schemeClr val="accent1"/>
          </a:fillRef>
          <a:effectRef idx="2">
            <a:schemeClr val="accent1"/>
          </a:effectRef>
          <a:fontRef idx="minor">
            <a:schemeClr val="lt1"/>
          </a:fontRef>
        </p:style>
        <p:txBody>
          <a:bodyPr lIns="76785" tIns="38392" rIns="76785" bIns="38392" anchor="ctr"/>
          <a:lstStyle/>
          <a:p>
            <a:pPr algn="ctr" defTabSz="767836">
              <a:defRPr/>
            </a:pPr>
            <a:r>
              <a:rPr lang="en-US" sz="700" dirty="0">
                <a:solidFill>
                  <a:prstClr val="black"/>
                </a:solidFill>
              </a:rPr>
              <a:t>FC SAN B</a:t>
            </a:r>
          </a:p>
        </p:txBody>
      </p:sp>
      <p:cxnSp>
        <p:nvCxnSpPr>
          <p:cNvPr id="397" name="Straight Connector 396"/>
          <p:cNvCxnSpPr>
            <a:stCxn id="254" idx="2"/>
          </p:cNvCxnSpPr>
          <p:nvPr/>
        </p:nvCxnSpPr>
        <p:spPr>
          <a:xfrm>
            <a:off x="2219152" y="4282624"/>
            <a:ext cx="263681" cy="38770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99" name="Straight Connector 398"/>
          <p:cNvCxnSpPr>
            <a:stCxn id="84" idx="2"/>
          </p:cNvCxnSpPr>
          <p:nvPr/>
        </p:nvCxnSpPr>
        <p:spPr>
          <a:xfrm>
            <a:off x="1860967" y="4283612"/>
            <a:ext cx="816466" cy="62559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93" name="Elbow Connector 292"/>
          <p:cNvCxnSpPr/>
          <p:nvPr/>
        </p:nvCxnSpPr>
        <p:spPr>
          <a:xfrm rot="10800000" flipV="1">
            <a:off x="2356475" y="4648523"/>
            <a:ext cx="81734" cy="459823"/>
          </a:xfrm>
          <a:prstGeom prst="bentConnector3">
            <a:avLst>
              <a:gd name="adj1" fmla="val 95830"/>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305" name="Elbow Connector 304"/>
          <p:cNvCxnSpPr>
            <a:endCxn id="251916" idx="1"/>
          </p:cNvCxnSpPr>
          <p:nvPr/>
        </p:nvCxnSpPr>
        <p:spPr>
          <a:xfrm rot="5400000">
            <a:off x="2058179" y="4999264"/>
            <a:ext cx="687827" cy="94799"/>
          </a:xfrm>
          <a:prstGeom prst="bentConnector4">
            <a:avLst>
              <a:gd name="adj1" fmla="val 2244"/>
              <a:gd name="adj2" fmla="val 154653"/>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404" name="TextBox 403"/>
          <p:cNvSpPr txBox="1"/>
          <p:nvPr/>
        </p:nvSpPr>
        <p:spPr>
          <a:xfrm>
            <a:off x="2459693" y="4069415"/>
            <a:ext cx="629070" cy="292977"/>
          </a:xfrm>
          <a:prstGeom prst="rect">
            <a:avLst/>
          </a:prstGeom>
          <a:noFill/>
        </p:spPr>
        <p:txBody>
          <a:bodyPr wrap="none" lIns="76785" tIns="38392" rIns="76785" bIns="38392" rtlCol="0">
            <a:spAutoFit/>
          </a:bodyPr>
          <a:lstStyle/>
          <a:p>
            <a:pPr algn="ctr" defTabSz="767836"/>
            <a:r>
              <a:rPr lang="en-US" sz="700" b="1" dirty="0">
                <a:solidFill>
                  <a:srgbClr val="EE6804"/>
                </a:solidFill>
                <a:latin typeface="Arial" pitchFamily="34" charset="0"/>
              </a:rPr>
              <a:t>MDS 9200 /</a:t>
            </a:r>
          </a:p>
          <a:p>
            <a:pPr algn="ctr" defTabSz="767836"/>
            <a:r>
              <a:rPr lang="en-US" sz="700" b="1" dirty="0">
                <a:solidFill>
                  <a:srgbClr val="EE6804"/>
                </a:solidFill>
              </a:rPr>
              <a:t>9100</a:t>
            </a:r>
            <a:endParaRPr lang="en-US" sz="700" dirty="0">
              <a:solidFill>
                <a:srgbClr val="EE6804"/>
              </a:solidFill>
              <a:latin typeface="Arial" pitchFamily="34" charset="0"/>
            </a:endParaRPr>
          </a:p>
        </p:txBody>
      </p:sp>
      <p:sp>
        <p:nvSpPr>
          <p:cNvPr id="405" name="TextBox 404"/>
          <p:cNvSpPr txBox="1"/>
          <p:nvPr/>
        </p:nvSpPr>
        <p:spPr>
          <a:xfrm>
            <a:off x="7716078" y="3864944"/>
            <a:ext cx="437282" cy="400699"/>
          </a:xfrm>
          <a:prstGeom prst="rect">
            <a:avLst/>
          </a:prstGeom>
          <a:noFill/>
        </p:spPr>
        <p:txBody>
          <a:bodyPr wrap="square" lIns="76785" tIns="38392" rIns="76785" bIns="38392" rtlCol="0">
            <a:spAutoFit/>
          </a:bodyPr>
          <a:lstStyle/>
          <a:p>
            <a:pPr algn="ctr" defTabSz="767836"/>
            <a:r>
              <a:rPr lang="en-US" sz="700" b="1" dirty="0">
                <a:solidFill>
                  <a:srgbClr val="EE6804"/>
                </a:solidFill>
                <a:latin typeface="Arial" pitchFamily="34" charset="0"/>
              </a:rPr>
              <a:t>Nexus </a:t>
            </a:r>
          </a:p>
          <a:p>
            <a:pPr algn="ctr" defTabSz="767836"/>
            <a:r>
              <a:rPr lang="en-US" sz="700" b="1" dirty="0">
                <a:solidFill>
                  <a:srgbClr val="EE6804"/>
                </a:solidFill>
                <a:latin typeface="Arial" pitchFamily="34" charset="0"/>
              </a:rPr>
              <a:t>5500 FCoE</a:t>
            </a:r>
            <a:endParaRPr lang="en-US" sz="700" dirty="0">
              <a:solidFill>
                <a:srgbClr val="EE6804"/>
              </a:solidFill>
              <a:latin typeface="Arial" pitchFamily="34" charset="0"/>
            </a:endParaRPr>
          </a:p>
        </p:txBody>
      </p:sp>
      <p:pic>
        <p:nvPicPr>
          <p:cNvPr id="407" name="Picture 406" descr="Nexus 5000.png"/>
          <p:cNvPicPr>
            <a:picLocks noChangeAspect="1"/>
          </p:cNvPicPr>
          <p:nvPr/>
        </p:nvPicPr>
        <p:blipFill>
          <a:blip r:embed="rId26"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2493567" y="4560626"/>
            <a:ext cx="482020" cy="251964"/>
          </a:xfrm>
          <a:prstGeom prst="rect">
            <a:avLst/>
          </a:prstGeom>
        </p:spPr>
      </p:pic>
      <p:pic>
        <p:nvPicPr>
          <p:cNvPr id="415" name="Picture 414" descr="Nexus 7000.png"/>
          <p:cNvPicPr>
            <a:picLocks noChangeAspect="1"/>
          </p:cNvPicPr>
          <p:nvPr/>
        </p:nvPicPr>
        <p:blipFill>
          <a:blip r:embed="rId27"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3994083" y="4451384"/>
            <a:ext cx="286849" cy="551463"/>
          </a:xfrm>
          <a:prstGeom prst="rect">
            <a:avLst/>
          </a:prstGeom>
        </p:spPr>
      </p:pic>
      <p:pic>
        <p:nvPicPr>
          <p:cNvPr id="416" name="Picture 415" descr="Nexus 5000.png"/>
          <p:cNvPicPr>
            <a:picLocks noChangeAspect="1"/>
          </p:cNvPicPr>
          <p:nvPr/>
        </p:nvPicPr>
        <p:blipFill>
          <a:blip r:embed="rId28"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932767" y="4582823"/>
            <a:ext cx="526938" cy="299769"/>
          </a:xfrm>
          <a:prstGeom prst="rect">
            <a:avLst/>
          </a:prstGeom>
        </p:spPr>
      </p:pic>
      <p:pic>
        <p:nvPicPr>
          <p:cNvPr id="417" name="Picture 416" descr="Nexus 5000.png"/>
          <p:cNvPicPr>
            <a:picLocks noChangeAspect="1"/>
          </p:cNvPicPr>
          <p:nvPr/>
        </p:nvPicPr>
        <p:blipFill>
          <a:blip r:embed="rId28"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7217946" y="4215914"/>
            <a:ext cx="526938" cy="299769"/>
          </a:xfrm>
          <a:prstGeom prst="rect">
            <a:avLst/>
          </a:prstGeom>
        </p:spPr>
      </p:pic>
      <p:pic>
        <p:nvPicPr>
          <p:cNvPr id="251917" name="Picture 251916" descr="Nexus 5000.png"/>
          <p:cNvPicPr>
            <a:picLocks noChangeAspect="1"/>
          </p:cNvPicPr>
          <p:nvPr/>
        </p:nvPicPr>
        <p:blipFill>
          <a:blip r:embed="rId26"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2458545" y="4512706"/>
            <a:ext cx="482020" cy="251964"/>
          </a:xfrm>
          <a:prstGeom prst="rect">
            <a:avLst/>
          </a:prstGeom>
        </p:spPr>
      </p:pic>
      <p:pic>
        <p:nvPicPr>
          <p:cNvPr id="355" name="Picture 354" descr="Nexus 7000.png"/>
          <p:cNvPicPr>
            <a:picLocks noChangeAspect="1"/>
          </p:cNvPicPr>
          <p:nvPr/>
        </p:nvPicPr>
        <p:blipFill>
          <a:blip r:embed="rId27"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3959045" y="4390106"/>
            <a:ext cx="286849" cy="551463"/>
          </a:xfrm>
          <a:prstGeom prst="rect">
            <a:avLst/>
          </a:prstGeom>
        </p:spPr>
      </p:pic>
      <p:pic>
        <p:nvPicPr>
          <p:cNvPr id="101" name="Picture 100" descr="Nexus 5000.png"/>
          <p:cNvPicPr>
            <a:picLocks noChangeAspect="1"/>
          </p:cNvPicPr>
          <p:nvPr/>
        </p:nvPicPr>
        <p:blipFill>
          <a:blip r:embed="rId28"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874035" y="4524947"/>
            <a:ext cx="526938" cy="299769"/>
          </a:xfrm>
          <a:prstGeom prst="rect">
            <a:avLst/>
          </a:prstGeom>
        </p:spPr>
      </p:pic>
      <p:grpSp>
        <p:nvGrpSpPr>
          <p:cNvPr id="3" name="Group 2"/>
          <p:cNvGrpSpPr/>
          <p:nvPr/>
        </p:nvGrpSpPr>
        <p:grpSpPr>
          <a:xfrm>
            <a:off x="6971856" y="4675662"/>
            <a:ext cx="574743" cy="1316737"/>
            <a:chOff x="6620101" y="4513647"/>
            <a:chExt cx="574743" cy="1316737"/>
          </a:xfrm>
        </p:grpSpPr>
        <p:grpSp>
          <p:nvGrpSpPr>
            <p:cNvPr id="386" name="Group 385"/>
            <p:cNvGrpSpPr/>
            <p:nvPr/>
          </p:nvGrpSpPr>
          <p:grpSpPr>
            <a:xfrm>
              <a:off x="6620101" y="4787545"/>
              <a:ext cx="574743" cy="1042839"/>
              <a:chOff x="963898" y="4939313"/>
              <a:chExt cx="766324" cy="1042839"/>
            </a:xfrm>
          </p:grpSpPr>
          <p:pic>
            <p:nvPicPr>
              <p:cNvPr id="387" name="Picture 386" descr="UCS-C series.png"/>
              <p:cNvPicPr>
                <a:picLocks noChangeAspect="1"/>
              </p:cNvPicPr>
              <p:nvPr/>
            </p:nvPicPr>
            <p:blipFill>
              <a:blip r:embed="rId10" cstate="screen">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1">
                        <a14:imgEffect>
                          <a14:saturation sat="33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969802" y="5644697"/>
                <a:ext cx="760420" cy="337455"/>
              </a:xfrm>
              <a:prstGeom prst="rect">
                <a:avLst/>
              </a:prstGeom>
            </p:spPr>
          </p:pic>
          <p:pic>
            <p:nvPicPr>
              <p:cNvPr id="388" name="Picture 387" descr="UCS-C series.png"/>
              <p:cNvPicPr>
                <a:picLocks noChangeAspect="1"/>
              </p:cNvPicPr>
              <p:nvPr/>
            </p:nvPicPr>
            <p:blipFill>
              <a:blip r:embed="rId12" cstate="screen">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3">
                        <a14:imgEffect>
                          <a14:saturation sat="33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967834" y="5409569"/>
                <a:ext cx="760420" cy="351703"/>
              </a:xfrm>
              <a:prstGeom prst="rect">
                <a:avLst/>
              </a:prstGeom>
            </p:spPr>
          </p:pic>
          <p:pic>
            <p:nvPicPr>
              <p:cNvPr id="389" name="Picture 388" descr="UCS-C series.png"/>
              <p:cNvPicPr>
                <a:picLocks noChangeAspect="1"/>
              </p:cNvPicPr>
              <p:nvPr/>
            </p:nvPicPr>
            <p:blipFill>
              <a:blip r:embed="rId14" cstate="screen">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5">
                        <a14:imgEffect>
                          <a14:saturation sat="33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965866" y="5174440"/>
                <a:ext cx="760420" cy="347545"/>
              </a:xfrm>
              <a:prstGeom prst="rect">
                <a:avLst/>
              </a:prstGeom>
            </p:spPr>
          </p:pic>
          <p:pic>
            <p:nvPicPr>
              <p:cNvPr id="390" name="Picture 389" descr="UCS-C series.png"/>
              <p:cNvPicPr>
                <a:picLocks noChangeAspect="1"/>
              </p:cNvPicPr>
              <p:nvPr/>
            </p:nvPicPr>
            <p:blipFill>
              <a:blip r:embed="rId16" cstate="screen">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7">
                        <a14:imgEffect>
                          <a14:saturation sat="33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963898" y="4939313"/>
                <a:ext cx="760420" cy="324980"/>
              </a:xfrm>
              <a:prstGeom prst="rect">
                <a:avLst/>
              </a:prstGeom>
            </p:spPr>
          </p:pic>
          <p:pic>
            <p:nvPicPr>
              <p:cNvPr id="391" name="Picture 390" descr="Nexus 1kv-VEM.png"/>
              <p:cNvPicPr>
                <a:picLocks noChangeAspect="1"/>
              </p:cNvPicPr>
              <p:nvPr/>
            </p:nvPicPr>
            <p:blipFill>
              <a:blip r:embed="rId18"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444556" y="4969963"/>
                <a:ext cx="267212" cy="182014"/>
              </a:xfrm>
              <a:prstGeom prst="rect">
                <a:avLst/>
              </a:prstGeom>
            </p:spPr>
          </p:pic>
          <p:pic>
            <p:nvPicPr>
              <p:cNvPr id="392" name="Picture 391" descr="Nexus 1kv-VEM.png"/>
              <p:cNvPicPr>
                <a:picLocks noChangeAspect="1"/>
              </p:cNvPicPr>
              <p:nvPr/>
            </p:nvPicPr>
            <p:blipFill>
              <a:blip r:embed="rId18"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449707" y="5220531"/>
                <a:ext cx="267212" cy="182014"/>
              </a:xfrm>
              <a:prstGeom prst="rect">
                <a:avLst/>
              </a:prstGeom>
            </p:spPr>
          </p:pic>
          <p:pic>
            <p:nvPicPr>
              <p:cNvPr id="393" name="Picture 392" descr="Nexus 1kv-VEM.png"/>
              <p:cNvPicPr>
                <a:picLocks noChangeAspect="1"/>
              </p:cNvPicPr>
              <p:nvPr/>
            </p:nvPicPr>
            <p:blipFill>
              <a:blip r:embed="rId18"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454858" y="5471100"/>
                <a:ext cx="267212" cy="182014"/>
              </a:xfrm>
              <a:prstGeom prst="rect">
                <a:avLst/>
              </a:prstGeom>
            </p:spPr>
          </p:pic>
          <p:pic>
            <p:nvPicPr>
              <p:cNvPr id="394" name="Picture 393" descr="Nexus 1kv-VEM.png"/>
              <p:cNvPicPr>
                <a:picLocks noChangeAspect="1"/>
              </p:cNvPicPr>
              <p:nvPr/>
            </p:nvPicPr>
            <p:blipFill>
              <a:blip r:embed="rId18"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453874" y="5703262"/>
                <a:ext cx="267212" cy="182014"/>
              </a:xfrm>
              <a:prstGeom prst="rect">
                <a:avLst/>
              </a:prstGeom>
            </p:spPr>
          </p:pic>
        </p:grpSp>
        <p:pic>
          <p:nvPicPr>
            <p:cNvPr id="418" name="Picture 417" descr="Nexus 3000.png"/>
            <p:cNvPicPr>
              <a:picLocks noChangeAspect="1"/>
            </p:cNvPicPr>
            <p:nvPr/>
          </p:nvPicPr>
          <p:blipFill>
            <a:blip r:embed="rId29"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6746660" y="4556803"/>
              <a:ext cx="437861" cy="245426"/>
            </a:xfrm>
            <a:prstGeom prst="rect">
              <a:avLst/>
            </a:prstGeom>
          </p:spPr>
        </p:pic>
        <p:pic>
          <p:nvPicPr>
            <p:cNvPr id="251918" name="Picture 251917" descr="Nexus 3000.png"/>
            <p:cNvPicPr>
              <a:picLocks noChangeAspect="1"/>
            </p:cNvPicPr>
            <p:nvPr/>
          </p:nvPicPr>
          <p:blipFill>
            <a:blip r:embed="rId29"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6700233" y="4513647"/>
              <a:ext cx="437861" cy="245426"/>
            </a:xfrm>
            <a:prstGeom prst="rect">
              <a:avLst/>
            </a:prstGeom>
          </p:spPr>
        </p:pic>
      </p:grpSp>
      <p:pic>
        <p:nvPicPr>
          <p:cNvPr id="511" name="Picture 510" descr="Nexus 5000.png"/>
          <p:cNvPicPr>
            <a:picLocks noChangeAspect="1"/>
          </p:cNvPicPr>
          <p:nvPr/>
        </p:nvPicPr>
        <p:blipFill>
          <a:blip r:embed="rId28"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7132975" y="4162787"/>
            <a:ext cx="526938" cy="299769"/>
          </a:xfrm>
          <a:prstGeom prst="rect">
            <a:avLst/>
          </a:prstGeom>
        </p:spPr>
      </p:pic>
      <p:pic>
        <p:nvPicPr>
          <p:cNvPr id="24" name="Picture 23" descr="Nexus 7000.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057645" y="2607522"/>
            <a:ext cx="393166" cy="755855"/>
          </a:xfrm>
          <a:prstGeom prst="rect">
            <a:avLst/>
          </a:prstGeom>
        </p:spPr>
      </p:pic>
      <p:grpSp>
        <p:nvGrpSpPr>
          <p:cNvPr id="365" name="Group 364"/>
          <p:cNvGrpSpPr/>
          <p:nvPr/>
        </p:nvGrpSpPr>
        <p:grpSpPr>
          <a:xfrm>
            <a:off x="1526128" y="4732709"/>
            <a:ext cx="574743" cy="1316737"/>
            <a:chOff x="6620101" y="4513647"/>
            <a:chExt cx="574743" cy="1316737"/>
          </a:xfrm>
        </p:grpSpPr>
        <p:grpSp>
          <p:nvGrpSpPr>
            <p:cNvPr id="380" name="Group 379"/>
            <p:cNvGrpSpPr/>
            <p:nvPr/>
          </p:nvGrpSpPr>
          <p:grpSpPr>
            <a:xfrm>
              <a:off x="6620101" y="4787545"/>
              <a:ext cx="574743" cy="1042839"/>
              <a:chOff x="963898" y="4939313"/>
              <a:chExt cx="766324" cy="1042839"/>
            </a:xfrm>
          </p:grpSpPr>
          <p:pic>
            <p:nvPicPr>
              <p:cNvPr id="403" name="Picture 402" descr="UCS-C series.png"/>
              <p:cNvPicPr>
                <a:picLocks noChangeAspect="1"/>
              </p:cNvPicPr>
              <p:nvPr/>
            </p:nvPicPr>
            <p:blipFill>
              <a:blip r:embed="rId10" cstate="screen">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1">
                        <a14:imgEffect>
                          <a14:saturation sat="33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969802" y="5644697"/>
                <a:ext cx="760420" cy="337455"/>
              </a:xfrm>
              <a:prstGeom prst="rect">
                <a:avLst/>
              </a:prstGeom>
            </p:spPr>
          </p:pic>
          <p:pic>
            <p:nvPicPr>
              <p:cNvPr id="414" name="Picture 413" descr="UCS-C series.png"/>
              <p:cNvPicPr>
                <a:picLocks noChangeAspect="1"/>
              </p:cNvPicPr>
              <p:nvPr/>
            </p:nvPicPr>
            <p:blipFill>
              <a:blip r:embed="rId12" cstate="screen">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3">
                        <a14:imgEffect>
                          <a14:saturation sat="33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967834" y="5409569"/>
                <a:ext cx="760420" cy="351703"/>
              </a:xfrm>
              <a:prstGeom prst="rect">
                <a:avLst/>
              </a:prstGeom>
            </p:spPr>
          </p:pic>
          <p:pic>
            <p:nvPicPr>
              <p:cNvPr id="420" name="Picture 419" descr="UCS-C series.png"/>
              <p:cNvPicPr>
                <a:picLocks noChangeAspect="1"/>
              </p:cNvPicPr>
              <p:nvPr/>
            </p:nvPicPr>
            <p:blipFill>
              <a:blip r:embed="rId14" cstate="screen">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5">
                        <a14:imgEffect>
                          <a14:saturation sat="33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965866" y="5174440"/>
                <a:ext cx="760420" cy="347545"/>
              </a:xfrm>
              <a:prstGeom prst="rect">
                <a:avLst/>
              </a:prstGeom>
            </p:spPr>
          </p:pic>
          <p:pic>
            <p:nvPicPr>
              <p:cNvPr id="421" name="Picture 420" descr="UCS-C series.png"/>
              <p:cNvPicPr>
                <a:picLocks noChangeAspect="1"/>
              </p:cNvPicPr>
              <p:nvPr/>
            </p:nvPicPr>
            <p:blipFill>
              <a:blip r:embed="rId16" cstate="screen">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7">
                        <a14:imgEffect>
                          <a14:saturation sat="33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963898" y="4939313"/>
                <a:ext cx="760420" cy="324980"/>
              </a:xfrm>
              <a:prstGeom prst="rect">
                <a:avLst/>
              </a:prstGeom>
            </p:spPr>
          </p:pic>
          <p:pic>
            <p:nvPicPr>
              <p:cNvPr id="422" name="Picture 421" descr="Nexus 1kv-VEM.png"/>
              <p:cNvPicPr>
                <a:picLocks noChangeAspect="1"/>
              </p:cNvPicPr>
              <p:nvPr/>
            </p:nvPicPr>
            <p:blipFill>
              <a:blip r:embed="rId18"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444556" y="4969963"/>
                <a:ext cx="267212" cy="182014"/>
              </a:xfrm>
              <a:prstGeom prst="rect">
                <a:avLst/>
              </a:prstGeom>
            </p:spPr>
          </p:pic>
          <p:pic>
            <p:nvPicPr>
              <p:cNvPr id="423" name="Picture 422" descr="Nexus 1kv-VEM.png"/>
              <p:cNvPicPr>
                <a:picLocks noChangeAspect="1"/>
              </p:cNvPicPr>
              <p:nvPr/>
            </p:nvPicPr>
            <p:blipFill>
              <a:blip r:embed="rId18"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449707" y="5220531"/>
                <a:ext cx="267212" cy="182014"/>
              </a:xfrm>
              <a:prstGeom prst="rect">
                <a:avLst/>
              </a:prstGeom>
            </p:spPr>
          </p:pic>
          <p:pic>
            <p:nvPicPr>
              <p:cNvPr id="424" name="Picture 423" descr="Nexus 1kv-VEM.png"/>
              <p:cNvPicPr>
                <a:picLocks noChangeAspect="1"/>
              </p:cNvPicPr>
              <p:nvPr/>
            </p:nvPicPr>
            <p:blipFill>
              <a:blip r:embed="rId18"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454858" y="5471100"/>
                <a:ext cx="267212" cy="182014"/>
              </a:xfrm>
              <a:prstGeom prst="rect">
                <a:avLst/>
              </a:prstGeom>
            </p:spPr>
          </p:pic>
          <p:pic>
            <p:nvPicPr>
              <p:cNvPr id="425" name="Picture 424" descr="Nexus 1kv-VEM.png"/>
              <p:cNvPicPr>
                <a:picLocks noChangeAspect="1"/>
              </p:cNvPicPr>
              <p:nvPr/>
            </p:nvPicPr>
            <p:blipFill>
              <a:blip r:embed="rId18"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453874" y="5703262"/>
                <a:ext cx="267212" cy="182014"/>
              </a:xfrm>
              <a:prstGeom prst="rect">
                <a:avLst/>
              </a:prstGeom>
            </p:spPr>
          </p:pic>
        </p:grpSp>
        <p:pic>
          <p:nvPicPr>
            <p:cNvPr id="385" name="Picture 384" descr="Nexus 3000.png"/>
            <p:cNvPicPr>
              <a:picLocks noChangeAspect="1"/>
            </p:cNvPicPr>
            <p:nvPr/>
          </p:nvPicPr>
          <p:blipFill>
            <a:blip r:embed="rId29"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6746660" y="4556803"/>
              <a:ext cx="437861" cy="245426"/>
            </a:xfrm>
            <a:prstGeom prst="rect">
              <a:avLst/>
            </a:prstGeom>
          </p:spPr>
        </p:pic>
        <p:pic>
          <p:nvPicPr>
            <p:cNvPr id="400" name="Picture 399" descr="Nexus 3000.png"/>
            <p:cNvPicPr>
              <a:picLocks noChangeAspect="1"/>
            </p:cNvPicPr>
            <p:nvPr/>
          </p:nvPicPr>
          <p:blipFill>
            <a:blip r:embed="rId29"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6700233" y="4513647"/>
              <a:ext cx="437861" cy="245426"/>
            </a:xfrm>
            <a:prstGeom prst="rect">
              <a:avLst/>
            </a:prstGeom>
          </p:spPr>
        </p:pic>
      </p:grpSp>
      <p:sp>
        <p:nvSpPr>
          <p:cNvPr id="426" name="TextBox 425"/>
          <p:cNvSpPr txBox="1"/>
          <p:nvPr/>
        </p:nvSpPr>
        <p:spPr>
          <a:xfrm>
            <a:off x="1423610" y="6065776"/>
            <a:ext cx="885087" cy="446866"/>
          </a:xfrm>
          <a:prstGeom prst="rect">
            <a:avLst/>
          </a:prstGeom>
          <a:noFill/>
        </p:spPr>
        <p:txBody>
          <a:bodyPr wrap="none" lIns="76785" tIns="38392" rIns="76785" bIns="38392" rtlCol="0">
            <a:spAutoFit/>
          </a:bodyPr>
          <a:lstStyle/>
          <a:p>
            <a:pPr algn="ctr" defTabSz="767836"/>
            <a:r>
              <a:rPr lang="en-US" sz="800" b="1" dirty="0">
                <a:solidFill>
                  <a:srgbClr val="FF0000"/>
                </a:solidFill>
                <a:latin typeface="Arial" pitchFamily="34" charset="0"/>
              </a:rPr>
              <a:t>Bare Metal </a:t>
            </a:r>
          </a:p>
          <a:p>
            <a:pPr algn="ctr" defTabSz="767836"/>
            <a:r>
              <a:rPr lang="en-US" sz="800" b="1" dirty="0">
                <a:solidFill>
                  <a:srgbClr val="FF0000"/>
                </a:solidFill>
                <a:latin typeface="Arial" pitchFamily="34" charset="0"/>
              </a:rPr>
              <a:t>1G Nexus 3000</a:t>
            </a:r>
          </a:p>
          <a:p>
            <a:pPr algn="ctr" defTabSz="767836"/>
            <a:r>
              <a:rPr lang="en-US" sz="800" b="1" dirty="0">
                <a:solidFill>
                  <a:srgbClr val="FF0000"/>
                </a:solidFill>
                <a:latin typeface="Arial" pitchFamily="34" charset="0"/>
              </a:rPr>
              <a:t>Top-of-Rack</a:t>
            </a:r>
          </a:p>
        </p:txBody>
      </p:sp>
      <p:cxnSp>
        <p:nvCxnSpPr>
          <p:cNvPr id="428" name="Straight Connector 427"/>
          <p:cNvCxnSpPr/>
          <p:nvPr/>
        </p:nvCxnSpPr>
        <p:spPr>
          <a:xfrm flipV="1">
            <a:off x="1871616" y="3362545"/>
            <a:ext cx="2374278" cy="1379433"/>
          </a:xfrm>
          <a:prstGeom prst="line">
            <a:avLst/>
          </a:prstGeom>
        </p:spPr>
        <p:style>
          <a:lnRef idx="2">
            <a:schemeClr val="accent1"/>
          </a:lnRef>
          <a:fillRef idx="0">
            <a:schemeClr val="accent1"/>
          </a:fillRef>
          <a:effectRef idx="1">
            <a:schemeClr val="accent1"/>
          </a:effectRef>
          <a:fontRef idx="minor">
            <a:schemeClr val="tx1"/>
          </a:fontRef>
        </p:style>
      </p:cxnSp>
      <p:cxnSp>
        <p:nvCxnSpPr>
          <p:cNvPr id="429" name="Straight Connector 428"/>
          <p:cNvCxnSpPr/>
          <p:nvPr/>
        </p:nvCxnSpPr>
        <p:spPr>
          <a:xfrm flipV="1">
            <a:off x="1871617" y="3362545"/>
            <a:ext cx="3155189" cy="137943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2702547"/>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F5CCB13-0A32-4557-88E9-079F0C330695}" type="slidenum">
              <a:rPr lang="en-US" smtClean="0">
                <a:solidFill>
                  <a:prstClr val="black">
                    <a:tint val="75000"/>
                  </a:prstClr>
                </a:solidFill>
              </a:rPr>
              <a:pPr/>
              <a:t>5</a:t>
            </a:fld>
            <a:endParaRPr lang="en-US" dirty="0">
              <a:solidFill>
                <a:prstClr val="black">
                  <a:tint val="75000"/>
                </a:prstClr>
              </a:solidFill>
            </a:endParaRPr>
          </a:p>
        </p:txBody>
      </p:sp>
      <p:sp>
        <p:nvSpPr>
          <p:cNvPr id="5" name="Title 4"/>
          <p:cNvSpPr>
            <a:spLocks noGrp="1"/>
          </p:cNvSpPr>
          <p:nvPr>
            <p:ph type="ctrTitle" idx="4294967295"/>
          </p:nvPr>
        </p:nvSpPr>
        <p:spPr>
          <a:xfrm>
            <a:off x="228600" y="1752600"/>
            <a:ext cx="5334000" cy="2286000"/>
          </a:xfrm>
        </p:spPr>
        <p:txBody>
          <a:bodyPr/>
          <a:lstStyle/>
          <a:p>
            <a:pPr fontAlgn="auto">
              <a:spcAft>
                <a:spcPts val="0"/>
              </a:spcAft>
              <a:defRPr/>
            </a:pPr>
            <a:r>
              <a:rPr dirty="0" smtClean="0"/>
              <a:t>Hadoop Cluster Design &amp; Network Architecture</a:t>
            </a:r>
          </a:p>
        </p:txBody>
      </p:sp>
      <p:pic>
        <p:nvPicPr>
          <p:cNvPr id="189442" name="Picture Placeholder 30" descr="gear.png"/>
          <p:cNvPicPr>
            <a:picLocks noGrp="1" noChangeAspect="1"/>
          </p:cNvPicPr>
          <p:nvPr>
            <p:ph type="pic" sz="quarter" idx="4294967295"/>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680" r="3680"/>
          <a:stretch>
            <a:fillRect/>
          </a:stretch>
        </p:blipFill>
        <p:spPr>
          <a:xfrm>
            <a:off x="5829300" y="1714500"/>
            <a:ext cx="3314700" cy="4525963"/>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5213840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 name="Title 1"/>
          <p:cNvSpPr txBox="1">
            <a:spLocks/>
          </p:cNvSpPr>
          <p:nvPr/>
        </p:nvSpPr>
        <p:spPr bwMode="auto">
          <a:xfrm>
            <a:off x="381000" y="304800"/>
            <a:ext cx="7435850" cy="533400"/>
          </a:xfrm>
          <a:prstGeom prst="rect">
            <a:avLst/>
          </a:prstGeom>
          <a:noFill/>
          <a:ln w="9525">
            <a:noFill/>
            <a:miter lim="800000"/>
            <a:headEnd/>
            <a:tailEnd/>
          </a:ln>
        </p:spPr>
        <p:txBody>
          <a:bodyPr vert="horz" wrap="square" lIns="82280" tIns="45712" rIns="82280" bIns="45712" numCol="1" anchor="b" anchorCtr="0" compatLnSpc="1">
            <a:prstTxWarp prst="textNoShape">
              <a:avLst/>
            </a:prstTxWarp>
          </a:bodyPr>
          <a:lstStyle>
            <a:lvl1pPr algn="l" rtl="0" eaLnBrk="1" fontAlgn="base" hangingPunct="1">
              <a:lnSpc>
                <a:spcPct val="90000"/>
              </a:lnSpc>
              <a:spcBef>
                <a:spcPct val="0"/>
              </a:spcBef>
              <a:spcAft>
                <a:spcPct val="0"/>
              </a:spcAft>
              <a:defRPr sz="3000" b="1" kern="1200">
                <a:solidFill>
                  <a:srgbClr val="404040"/>
                </a:solidFill>
                <a:latin typeface="+mj-lt"/>
                <a:ea typeface="ＭＳ Ｐゴシック" charset="-128"/>
                <a:cs typeface="ＭＳ Ｐゴシック" charset="-128"/>
              </a:defRPr>
            </a:lvl1pPr>
            <a:lvl2pPr algn="l" rtl="0" eaLnBrk="1" fontAlgn="base" hangingPunct="1">
              <a:lnSpc>
                <a:spcPct val="90000"/>
              </a:lnSpc>
              <a:spcBef>
                <a:spcPct val="0"/>
              </a:spcBef>
              <a:spcAft>
                <a:spcPct val="0"/>
              </a:spcAft>
              <a:defRPr sz="3000" b="1">
                <a:solidFill>
                  <a:srgbClr val="404040"/>
                </a:solidFill>
                <a:latin typeface="Arial" charset="0"/>
                <a:ea typeface="ＭＳ Ｐゴシック" charset="-128"/>
                <a:cs typeface="ＭＳ Ｐゴシック" charset="-128"/>
              </a:defRPr>
            </a:lvl2pPr>
            <a:lvl3pPr algn="l" rtl="0" eaLnBrk="1" fontAlgn="base" hangingPunct="1">
              <a:lnSpc>
                <a:spcPct val="90000"/>
              </a:lnSpc>
              <a:spcBef>
                <a:spcPct val="0"/>
              </a:spcBef>
              <a:spcAft>
                <a:spcPct val="0"/>
              </a:spcAft>
              <a:defRPr sz="3000" b="1">
                <a:solidFill>
                  <a:srgbClr val="404040"/>
                </a:solidFill>
                <a:latin typeface="Arial" charset="0"/>
                <a:ea typeface="ＭＳ Ｐゴシック" charset="-128"/>
                <a:cs typeface="ＭＳ Ｐゴシック" charset="-128"/>
              </a:defRPr>
            </a:lvl3pPr>
            <a:lvl4pPr algn="l" rtl="0" eaLnBrk="1" fontAlgn="base" hangingPunct="1">
              <a:lnSpc>
                <a:spcPct val="90000"/>
              </a:lnSpc>
              <a:spcBef>
                <a:spcPct val="0"/>
              </a:spcBef>
              <a:spcAft>
                <a:spcPct val="0"/>
              </a:spcAft>
              <a:defRPr sz="3000" b="1">
                <a:solidFill>
                  <a:srgbClr val="404040"/>
                </a:solidFill>
                <a:latin typeface="Arial" charset="0"/>
                <a:ea typeface="ＭＳ Ｐゴシック" charset="-128"/>
                <a:cs typeface="ＭＳ Ｐゴシック" charset="-128"/>
              </a:defRPr>
            </a:lvl4pPr>
            <a:lvl5pPr algn="l" rtl="0" eaLnBrk="1" fontAlgn="base" hangingPunct="1">
              <a:lnSpc>
                <a:spcPct val="90000"/>
              </a:lnSpc>
              <a:spcBef>
                <a:spcPct val="0"/>
              </a:spcBef>
              <a:spcAft>
                <a:spcPct val="0"/>
              </a:spcAft>
              <a:defRPr sz="3000" b="1">
                <a:solidFill>
                  <a:srgbClr val="404040"/>
                </a:solidFill>
                <a:latin typeface="Arial" charset="0"/>
                <a:ea typeface="ＭＳ Ｐゴシック" charset="-128"/>
                <a:cs typeface="ＭＳ Ｐゴシック" charset="-128"/>
              </a:defRPr>
            </a:lvl5pPr>
            <a:lvl6pPr marL="457200" algn="l" rtl="0" eaLnBrk="1" fontAlgn="base" hangingPunct="1">
              <a:lnSpc>
                <a:spcPct val="90000"/>
              </a:lnSpc>
              <a:spcBef>
                <a:spcPct val="0"/>
              </a:spcBef>
              <a:spcAft>
                <a:spcPct val="0"/>
              </a:spcAft>
              <a:defRPr sz="3000" b="1">
                <a:solidFill>
                  <a:schemeClr val="accent1"/>
                </a:solidFill>
                <a:latin typeface="Arial" charset="0"/>
              </a:defRPr>
            </a:lvl6pPr>
            <a:lvl7pPr marL="914400" algn="l" rtl="0" eaLnBrk="1" fontAlgn="base" hangingPunct="1">
              <a:lnSpc>
                <a:spcPct val="90000"/>
              </a:lnSpc>
              <a:spcBef>
                <a:spcPct val="0"/>
              </a:spcBef>
              <a:spcAft>
                <a:spcPct val="0"/>
              </a:spcAft>
              <a:defRPr sz="3000" b="1">
                <a:solidFill>
                  <a:schemeClr val="accent1"/>
                </a:solidFill>
                <a:latin typeface="Arial" charset="0"/>
              </a:defRPr>
            </a:lvl7pPr>
            <a:lvl8pPr marL="1371600" algn="l" rtl="0" eaLnBrk="1" fontAlgn="base" hangingPunct="1">
              <a:lnSpc>
                <a:spcPct val="90000"/>
              </a:lnSpc>
              <a:spcBef>
                <a:spcPct val="0"/>
              </a:spcBef>
              <a:spcAft>
                <a:spcPct val="0"/>
              </a:spcAft>
              <a:defRPr sz="3000" b="1">
                <a:solidFill>
                  <a:schemeClr val="accent1"/>
                </a:solidFill>
                <a:latin typeface="Arial" charset="0"/>
              </a:defRPr>
            </a:lvl8pPr>
            <a:lvl9pPr marL="1828800" algn="l" rtl="0" eaLnBrk="1" fontAlgn="base" hangingPunct="1">
              <a:lnSpc>
                <a:spcPct val="90000"/>
              </a:lnSpc>
              <a:spcBef>
                <a:spcPct val="0"/>
              </a:spcBef>
              <a:spcAft>
                <a:spcPct val="0"/>
              </a:spcAft>
              <a:defRPr sz="3000" b="1">
                <a:solidFill>
                  <a:schemeClr val="accent1"/>
                </a:solidFill>
                <a:latin typeface="Arial" charset="0"/>
              </a:defRPr>
            </a:lvl9pPr>
          </a:lstStyle>
          <a:p>
            <a:r>
              <a:rPr lang="en-US" sz="2800" dirty="0" smtClean="0"/>
              <a:t>Validated 96 Node </a:t>
            </a:r>
            <a:r>
              <a:rPr lang="en-US" sz="2800" dirty="0" err="1" smtClean="0"/>
              <a:t>Hadoop</a:t>
            </a:r>
            <a:r>
              <a:rPr lang="en-US" sz="2800" dirty="0"/>
              <a:t> </a:t>
            </a:r>
            <a:r>
              <a:rPr lang="en-US" sz="2800" dirty="0" smtClean="0"/>
              <a:t>Cluster</a:t>
            </a:r>
            <a:endParaRPr lang="en-US" sz="2000" b="0" dirty="0">
              <a:solidFill>
                <a:schemeClr val="tx1"/>
              </a:solidFill>
            </a:endParaRPr>
          </a:p>
        </p:txBody>
      </p:sp>
      <p:sp>
        <p:nvSpPr>
          <p:cNvPr id="94" name="Content Placeholder 25"/>
          <p:cNvSpPr>
            <a:spLocks noGrp="1"/>
          </p:cNvSpPr>
          <p:nvPr>
            <p:ph type="body" sz="half" idx="1"/>
          </p:nvPr>
        </p:nvSpPr>
        <p:spPr>
          <a:xfrm>
            <a:off x="4848808" y="4191002"/>
            <a:ext cx="3565525" cy="2354467"/>
          </a:xfrm>
        </p:spPr>
        <p:txBody>
          <a:bodyPr/>
          <a:lstStyle/>
          <a:p>
            <a:r>
              <a:rPr lang="en-US" sz="1800" b="1" dirty="0" smtClean="0"/>
              <a:t>Network</a:t>
            </a:r>
            <a:endParaRPr lang="en-US" sz="1800" b="1" dirty="0"/>
          </a:p>
          <a:p>
            <a:pPr lvl="1"/>
            <a:r>
              <a:rPr lang="en-US" sz="1400" dirty="0"/>
              <a:t>Three Racks each with 32 nodes</a:t>
            </a:r>
          </a:p>
          <a:p>
            <a:pPr lvl="1"/>
            <a:r>
              <a:rPr lang="en-US" sz="1400" dirty="0"/>
              <a:t>Distribution Layer – Nexus 7000 or Nexus 5000</a:t>
            </a:r>
          </a:p>
          <a:p>
            <a:pPr lvl="1"/>
            <a:r>
              <a:rPr lang="en-US" sz="1400" dirty="0" err="1" smtClean="0"/>
              <a:t>ToR</a:t>
            </a:r>
            <a:r>
              <a:rPr lang="en-US" sz="1400" dirty="0" smtClean="0"/>
              <a:t> </a:t>
            </a:r>
            <a:r>
              <a:rPr lang="en-US" sz="1400" dirty="0"/>
              <a:t>– FEX or Nexus 3000</a:t>
            </a:r>
          </a:p>
          <a:p>
            <a:pPr lvl="1"/>
            <a:r>
              <a:rPr lang="en-US" sz="1400" dirty="0" smtClean="0"/>
              <a:t>2 FEX per Rack</a:t>
            </a:r>
          </a:p>
          <a:p>
            <a:pPr lvl="1"/>
            <a:r>
              <a:rPr lang="en-US" sz="1400" dirty="0" smtClean="0"/>
              <a:t>Each </a:t>
            </a:r>
            <a:r>
              <a:rPr lang="en-US" sz="1400" dirty="0"/>
              <a:t>Rack with either </a:t>
            </a:r>
            <a:r>
              <a:rPr lang="en-US" sz="1400" dirty="0" smtClean="0"/>
              <a:t>32 single </a:t>
            </a:r>
            <a:r>
              <a:rPr lang="en-US" sz="1400" dirty="0"/>
              <a:t>or dual attached host</a:t>
            </a:r>
          </a:p>
        </p:txBody>
      </p:sp>
      <p:sp>
        <p:nvSpPr>
          <p:cNvPr id="91" name="Content Placeholder 25"/>
          <p:cNvSpPr>
            <a:spLocks noGrp="1"/>
          </p:cNvSpPr>
          <p:nvPr>
            <p:ph sz="half" idx="2"/>
          </p:nvPr>
        </p:nvSpPr>
        <p:spPr>
          <a:xfrm>
            <a:off x="533400" y="4198734"/>
            <a:ext cx="3565525" cy="2430666"/>
          </a:xfrm>
        </p:spPr>
        <p:txBody>
          <a:bodyPr/>
          <a:lstStyle/>
          <a:p>
            <a:r>
              <a:rPr lang="en-US" sz="1400" b="1" dirty="0" err="1"/>
              <a:t>Hadoop</a:t>
            </a:r>
            <a:r>
              <a:rPr lang="en-US" sz="1400" b="1" dirty="0"/>
              <a:t> Framework</a:t>
            </a:r>
          </a:p>
          <a:p>
            <a:pPr lvl="1"/>
            <a:r>
              <a:rPr lang="en-US" sz="1200" dirty="0"/>
              <a:t>Apache 0.20.2 </a:t>
            </a:r>
          </a:p>
          <a:p>
            <a:pPr lvl="1"/>
            <a:r>
              <a:rPr lang="en-US" sz="1200" dirty="0"/>
              <a:t>Linux 6.2</a:t>
            </a:r>
          </a:p>
          <a:p>
            <a:pPr lvl="1"/>
            <a:r>
              <a:rPr lang="en-US" sz="1200" dirty="0"/>
              <a:t>Slots – 10 </a:t>
            </a:r>
            <a:r>
              <a:rPr lang="en-US" sz="1200" dirty="0" smtClean="0"/>
              <a:t>Maps &amp; 2 Reducers per node</a:t>
            </a:r>
            <a:endParaRPr lang="en-US" sz="1200" dirty="0"/>
          </a:p>
          <a:p>
            <a:r>
              <a:rPr lang="en-US" sz="1400" b="1" dirty="0"/>
              <a:t>Compute </a:t>
            </a:r>
            <a:r>
              <a:rPr lang="en-US" sz="1400" b="1" dirty="0" smtClean="0"/>
              <a:t>– UCS C200 M2</a:t>
            </a:r>
            <a:endParaRPr lang="en-US" sz="1400" b="1" dirty="0"/>
          </a:p>
          <a:p>
            <a:pPr marL="289933" lvl="1" indent="0">
              <a:buNone/>
            </a:pPr>
            <a:r>
              <a:rPr lang="en-US" sz="1200" dirty="0"/>
              <a:t>Cores:  12</a:t>
            </a:r>
            <a:br>
              <a:rPr lang="en-US" sz="1200" dirty="0"/>
            </a:br>
            <a:r>
              <a:rPr lang="en-US" sz="1200" dirty="0"/>
              <a:t>Processor:  2 x Intel(R) Xeon(R) CPU  X5670 @ 2.93GHz</a:t>
            </a:r>
            <a:br>
              <a:rPr lang="en-US" sz="1200" dirty="0"/>
            </a:br>
            <a:r>
              <a:rPr lang="en-US" sz="1200" dirty="0"/>
              <a:t>Disk: 4 x 2TB (7.2K RPM)</a:t>
            </a:r>
            <a:br>
              <a:rPr lang="en-US" sz="1200" dirty="0"/>
            </a:br>
            <a:r>
              <a:rPr lang="en-US" sz="1200" dirty="0"/>
              <a:t>Network: 1G: LOM, 10G: Cisco UCS </a:t>
            </a:r>
            <a:r>
              <a:rPr lang="en-US" sz="1200" dirty="0" smtClean="0"/>
              <a:t>P81E</a:t>
            </a:r>
          </a:p>
        </p:txBody>
      </p:sp>
      <p:grpSp>
        <p:nvGrpSpPr>
          <p:cNvPr id="2" name="Group 1"/>
          <p:cNvGrpSpPr/>
          <p:nvPr/>
        </p:nvGrpSpPr>
        <p:grpSpPr>
          <a:xfrm>
            <a:off x="515907" y="1070158"/>
            <a:ext cx="3583019" cy="2882065"/>
            <a:chOff x="515907" y="1070158"/>
            <a:chExt cx="3583019" cy="2882065"/>
          </a:xfrm>
        </p:grpSpPr>
        <p:grpSp>
          <p:nvGrpSpPr>
            <p:cNvPr id="6" name="Group 5"/>
            <p:cNvGrpSpPr/>
            <p:nvPr/>
          </p:nvGrpSpPr>
          <p:grpSpPr>
            <a:xfrm>
              <a:off x="515907" y="1070158"/>
              <a:ext cx="3583019" cy="2882065"/>
              <a:chOff x="330204" y="2595788"/>
              <a:chExt cx="3827751" cy="3592009"/>
            </a:xfrm>
          </p:grpSpPr>
          <p:cxnSp>
            <p:nvCxnSpPr>
              <p:cNvPr id="7" name="Straight Connector 1854"/>
              <p:cNvCxnSpPr>
                <a:cxnSpLocks noChangeShapeType="1"/>
              </p:cNvCxnSpPr>
              <p:nvPr/>
            </p:nvCxnSpPr>
            <p:spPr bwMode="auto">
              <a:xfrm flipV="1">
                <a:off x="3111201" y="4157216"/>
                <a:ext cx="417006" cy="12847"/>
              </a:xfrm>
              <a:prstGeom prst="line">
                <a:avLst/>
              </a:prstGeom>
              <a:noFill/>
              <a:ln w="25400">
                <a:solidFill>
                  <a:schemeClr val="tx2"/>
                </a:solidFill>
                <a:round/>
                <a:headEnd/>
                <a:tailEnd/>
              </a:ln>
            </p:spPr>
          </p:cxnSp>
          <p:cxnSp>
            <p:nvCxnSpPr>
              <p:cNvPr id="8" name="Straight Connector 1854"/>
              <p:cNvCxnSpPr>
                <a:cxnSpLocks noChangeShapeType="1"/>
              </p:cNvCxnSpPr>
              <p:nvPr/>
            </p:nvCxnSpPr>
            <p:spPr bwMode="auto">
              <a:xfrm rot="16200000" flipV="1">
                <a:off x="1065610" y="3451737"/>
                <a:ext cx="912076" cy="238289"/>
              </a:xfrm>
              <a:prstGeom prst="line">
                <a:avLst/>
              </a:prstGeom>
              <a:noFill/>
              <a:ln w="101600" cmpd="dbl">
                <a:solidFill>
                  <a:schemeClr val="tx2"/>
                </a:solidFill>
                <a:round/>
                <a:headEnd/>
                <a:tailEnd/>
              </a:ln>
            </p:spPr>
          </p:cxnSp>
          <p:cxnSp>
            <p:nvCxnSpPr>
              <p:cNvPr id="10" name="Straight Connector 1854"/>
              <p:cNvCxnSpPr>
                <a:cxnSpLocks noChangeShapeType="1"/>
              </p:cNvCxnSpPr>
              <p:nvPr/>
            </p:nvCxnSpPr>
            <p:spPr bwMode="auto">
              <a:xfrm rot="10800000" flipV="1">
                <a:off x="1998227" y="2919398"/>
                <a:ext cx="655295" cy="0"/>
              </a:xfrm>
              <a:prstGeom prst="line">
                <a:avLst/>
              </a:prstGeom>
              <a:noFill/>
              <a:ln w="38100">
                <a:solidFill>
                  <a:schemeClr val="tx2"/>
                </a:solidFill>
                <a:round/>
                <a:headEnd/>
                <a:tailEnd/>
              </a:ln>
            </p:spPr>
          </p:cxnSp>
          <p:cxnSp>
            <p:nvCxnSpPr>
              <p:cNvPr id="11" name="Straight Connector 1854"/>
              <p:cNvCxnSpPr>
                <a:cxnSpLocks noChangeShapeType="1"/>
              </p:cNvCxnSpPr>
              <p:nvPr/>
            </p:nvCxnSpPr>
            <p:spPr bwMode="auto">
              <a:xfrm rot="10800000" flipV="1">
                <a:off x="1913833" y="2984546"/>
                <a:ext cx="655295" cy="0"/>
              </a:xfrm>
              <a:prstGeom prst="line">
                <a:avLst/>
              </a:prstGeom>
              <a:noFill/>
              <a:ln w="38100">
                <a:solidFill>
                  <a:schemeClr val="tx2"/>
                </a:solidFill>
                <a:round/>
                <a:headEnd/>
                <a:tailEnd/>
              </a:ln>
            </p:spPr>
          </p:cxnSp>
          <p:sp>
            <p:nvSpPr>
              <p:cNvPr id="12" name="Oval 243"/>
              <p:cNvSpPr>
                <a:spLocks noChangeArrowheads="1"/>
              </p:cNvSpPr>
              <p:nvPr/>
            </p:nvSpPr>
            <p:spPr bwMode="auto">
              <a:xfrm>
                <a:off x="2249190" y="2686575"/>
                <a:ext cx="118962" cy="526852"/>
              </a:xfrm>
              <a:prstGeom prst="ellipse">
                <a:avLst/>
              </a:prstGeom>
              <a:noFill/>
              <a:ln w="38100">
                <a:solidFill>
                  <a:schemeClr val="tx2"/>
                </a:solidFill>
                <a:round/>
                <a:headEnd/>
                <a:tailEnd/>
              </a:ln>
            </p:spPr>
            <p:txBody>
              <a:bodyPr wrap="square" lIns="82124" tIns="41061" rIns="82124" bIns="41061" anchor="ctr">
                <a:prstTxWarp prst="textNoShape">
                  <a:avLst/>
                </a:prstTxWarp>
                <a:spAutoFit/>
              </a:bodyPr>
              <a:lstStyle/>
              <a:p>
                <a:pPr defTabSz="814231" fontAlgn="auto">
                  <a:spcBef>
                    <a:spcPts val="0"/>
                  </a:spcBef>
                  <a:spcAft>
                    <a:spcPts val="0"/>
                  </a:spcAft>
                </a:pPr>
                <a:endParaRPr lang="en-US" sz="1400" dirty="0">
                  <a:solidFill>
                    <a:srgbClr val="000000"/>
                  </a:solidFill>
                  <a:latin typeface="Arial"/>
                </a:endParaRPr>
              </a:p>
            </p:txBody>
          </p:sp>
          <p:cxnSp>
            <p:nvCxnSpPr>
              <p:cNvPr id="13" name="Straight Connector 1854"/>
              <p:cNvCxnSpPr>
                <a:cxnSpLocks noChangeShapeType="1"/>
              </p:cNvCxnSpPr>
              <p:nvPr/>
            </p:nvCxnSpPr>
            <p:spPr bwMode="auto">
              <a:xfrm rot="10800000">
                <a:off x="1521648" y="3049694"/>
                <a:ext cx="1251017" cy="1042373"/>
              </a:xfrm>
              <a:prstGeom prst="line">
                <a:avLst/>
              </a:prstGeom>
              <a:noFill/>
              <a:ln w="101600" cmpd="dbl">
                <a:solidFill>
                  <a:schemeClr val="tx2"/>
                </a:solidFill>
                <a:round/>
                <a:headEnd/>
                <a:tailEnd/>
              </a:ln>
            </p:spPr>
          </p:cxnSp>
          <p:grpSp>
            <p:nvGrpSpPr>
              <p:cNvPr id="14" name="Group 13"/>
              <p:cNvGrpSpPr/>
              <p:nvPr/>
            </p:nvGrpSpPr>
            <p:grpSpPr>
              <a:xfrm>
                <a:off x="1700365" y="3049694"/>
                <a:ext cx="1429734" cy="1042373"/>
                <a:chOff x="6324600" y="2344026"/>
                <a:chExt cx="1828800" cy="1219200"/>
              </a:xfrm>
            </p:grpSpPr>
            <p:cxnSp>
              <p:nvCxnSpPr>
                <p:cNvPr id="46" name="Straight Connector 1854"/>
                <p:cNvCxnSpPr>
                  <a:cxnSpLocks noChangeShapeType="1"/>
                </p:cNvCxnSpPr>
                <p:nvPr/>
              </p:nvCxnSpPr>
              <p:spPr bwMode="auto">
                <a:xfrm flipV="1">
                  <a:off x="6324600" y="2420226"/>
                  <a:ext cx="1447800" cy="1143000"/>
                </a:xfrm>
                <a:prstGeom prst="line">
                  <a:avLst/>
                </a:prstGeom>
                <a:noFill/>
                <a:ln w="101600" cmpd="dbl">
                  <a:solidFill>
                    <a:schemeClr val="tx2"/>
                  </a:solidFill>
                  <a:round/>
                  <a:headEnd/>
                  <a:tailEnd/>
                </a:ln>
              </p:spPr>
            </p:cxnSp>
            <p:cxnSp>
              <p:nvCxnSpPr>
                <p:cNvPr id="47" name="Straight Connector 1854"/>
                <p:cNvCxnSpPr>
                  <a:cxnSpLocks noChangeShapeType="1"/>
                </p:cNvCxnSpPr>
                <p:nvPr/>
              </p:nvCxnSpPr>
              <p:spPr bwMode="auto">
                <a:xfrm rot="5400000" flipH="1" flipV="1">
                  <a:off x="7353300" y="2763126"/>
                  <a:ext cx="1219200" cy="381000"/>
                </a:xfrm>
                <a:prstGeom prst="line">
                  <a:avLst/>
                </a:prstGeom>
                <a:noFill/>
                <a:ln w="101600" cmpd="dbl">
                  <a:solidFill>
                    <a:schemeClr val="tx2"/>
                  </a:solidFill>
                  <a:round/>
                  <a:headEnd/>
                  <a:tailEnd/>
                </a:ln>
              </p:spPr>
            </p:cxnSp>
          </p:grpSp>
          <p:sp>
            <p:nvSpPr>
              <p:cNvPr id="16" name="Text Box 184"/>
              <p:cNvSpPr txBox="1">
                <a:spLocks noChangeArrowheads="1"/>
              </p:cNvSpPr>
              <p:nvPr/>
            </p:nvSpPr>
            <p:spPr bwMode="auto">
              <a:xfrm>
                <a:off x="3141997" y="4378780"/>
                <a:ext cx="1012727" cy="690465"/>
              </a:xfrm>
              <a:prstGeom prst="rect">
                <a:avLst/>
              </a:prstGeom>
              <a:noFill/>
              <a:ln w="12700">
                <a:noFill/>
                <a:miter lim="800000"/>
                <a:headEnd/>
                <a:tailEnd/>
              </a:ln>
            </p:spPr>
            <p:txBody>
              <a:bodyPr wrap="square" lIns="0" tIns="0" rIns="0" bIns="0" anchor="ctr">
                <a:prstTxWarp prst="textNoShape">
                  <a:avLst/>
                </a:prstTxWarp>
                <a:spAutoFit/>
              </a:bodyPr>
              <a:lstStyle/>
              <a:p>
                <a:pPr algn="ctr" fontAlgn="auto">
                  <a:spcBef>
                    <a:spcPts val="0"/>
                  </a:spcBef>
                  <a:spcAft>
                    <a:spcPts val="0"/>
                  </a:spcAft>
                </a:pPr>
                <a:r>
                  <a:rPr lang="en-US" sz="900" b="1" dirty="0">
                    <a:solidFill>
                      <a:srgbClr val="000000"/>
                    </a:solidFill>
                    <a:latin typeface="Arial Narrow" charset="0"/>
                    <a:ea typeface="Arial" charset="0"/>
                  </a:rPr>
                  <a:t>Name Node</a:t>
                </a:r>
              </a:p>
              <a:p>
                <a:pPr algn="ctr" fontAlgn="auto">
                  <a:spcBef>
                    <a:spcPts val="0"/>
                  </a:spcBef>
                  <a:spcAft>
                    <a:spcPts val="0"/>
                  </a:spcAft>
                </a:pPr>
                <a:r>
                  <a:rPr lang="en-US" sz="900" b="1" dirty="0">
                    <a:solidFill>
                      <a:srgbClr val="000000"/>
                    </a:solidFill>
                    <a:latin typeface="Arial Narrow" charset="0"/>
                    <a:ea typeface="Arial" charset="0"/>
                  </a:rPr>
                  <a:t> Cisco UCS C200</a:t>
                </a:r>
              </a:p>
              <a:p>
                <a:pPr algn="ctr" fontAlgn="auto">
                  <a:spcBef>
                    <a:spcPts val="0"/>
                  </a:spcBef>
                  <a:spcAft>
                    <a:spcPts val="0"/>
                  </a:spcAft>
                </a:pPr>
                <a:r>
                  <a:rPr lang="en-US" sz="900" b="1" dirty="0">
                    <a:solidFill>
                      <a:srgbClr val="000000"/>
                    </a:solidFill>
                    <a:latin typeface="Arial Narrow" charset="0"/>
                    <a:ea typeface="Arial" charset="0"/>
                  </a:rPr>
                  <a:t> Single NIC</a:t>
                </a:r>
              </a:p>
              <a:p>
                <a:pPr algn="ctr" fontAlgn="auto">
                  <a:spcBef>
                    <a:spcPts val="0"/>
                  </a:spcBef>
                  <a:spcAft>
                    <a:spcPts val="0"/>
                  </a:spcAft>
                </a:pPr>
                <a:r>
                  <a:rPr lang="en-US" sz="900" b="1" dirty="0">
                    <a:solidFill>
                      <a:srgbClr val="000000"/>
                    </a:solidFill>
                    <a:latin typeface="Arial Narrow" charset="0"/>
                    <a:ea typeface="Arial" charset="0"/>
                  </a:rPr>
                  <a:t> </a:t>
                </a:r>
              </a:p>
            </p:txBody>
          </p:sp>
          <p:sp>
            <p:nvSpPr>
              <p:cNvPr id="17" name="Text Box 184"/>
              <p:cNvSpPr txBox="1">
                <a:spLocks noChangeArrowheads="1"/>
              </p:cNvSpPr>
              <p:nvPr/>
            </p:nvSpPr>
            <p:spPr bwMode="auto">
              <a:xfrm>
                <a:off x="674511" y="3921189"/>
                <a:ext cx="774439" cy="191795"/>
              </a:xfrm>
              <a:prstGeom prst="rect">
                <a:avLst/>
              </a:prstGeom>
              <a:noFill/>
              <a:ln w="12700">
                <a:noFill/>
                <a:miter lim="800000"/>
                <a:headEnd/>
                <a:tailEnd/>
              </a:ln>
            </p:spPr>
            <p:txBody>
              <a:bodyPr wrap="square" lIns="0" tIns="0" rIns="0" bIns="0" anchor="ctr">
                <a:prstTxWarp prst="textNoShape">
                  <a:avLst/>
                </a:prstTxWarp>
                <a:spAutoFit/>
              </a:bodyPr>
              <a:lstStyle/>
              <a:p>
                <a:pPr algn="ctr" fontAlgn="auto">
                  <a:spcBef>
                    <a:spcPts val="0"/>
                  </a:spcBef>
                  <a:spcAft>
                    <a:spcPts val="0"/>
                  </a:spcAft>
                </a:pPr>
                <a:r>
                  <a:rPr lang="en-US" sz="1000" b="1" dirty="0" smtClean="0">
                    <a:solidFill>
                      <a:srgbClr val="000000"/>
                    </a:solidFill>
                    <a:latin typeface="Arial Narrow" charset="0"/>
                    <a:ea typeface="Arial" charset="0"/>
                  </a:rPr>
                  <a:t>2248TP-E</a:t>
                </a:r>
                <a:endParaRPr lang="en-US" sz="1000" b="1" dirty="0">
                  <a:solidFill>
                    <a:srgbClr val="000000"/>
                  </a:solidFill>
                  <a:latin typeface="Arial Narrow" charset="0"/>
                  <a:ea typeface="Arial" charset="0"/>
                </a:endParaRPr>
              </a:p>
            </p:txBody>
          </p:sp>
          <p:sp>
            <p:nvSpPr>
              <p:cNvPr id="19" name="Text Box 184"/>
              <p:cNvSpPr txBox="1">
                <a:spLocks noChangeArrowheads="1"/>
              </p:cNvSpPr>
              <p:nvPr/>
            </p:nvSpPr>
            <p:spPr bwMode="auto">
              <a:xfrm>
                <a:off x="1183354" y="2595788"/>
                <a:ext cx="774439" cy="191796"/>
              </a:xfrm>
              <a:prstGeom prst="rect">
                <a:avLst/>
              </a:prstGeom>
              <a:noFill/>
              <a:ln w="12700">
                <a:noFill/>
                <a:miter lim="800000"/>
                <a:headEnd/>
                <a:tailEnd/>
              </a:ln>
            </p:spPr>
            <p:txBody>
              <a:bodyPr wrap="square" lIns="0" tIns="0" rIns="0" bIns="0" anchor="ctr">
                <a:prstTxWarp prst="textNoShape">
                  <a:avLst/>
                </a:prstTxWarp>
                <a:spAutoFit/>
              </a:bodyPr>
              <a:lstStyle/>
              <a:p>
                <a:pPr algn="ctr" fontAlgn="auto">
                  <a:spcBef>
                    <a:spcPts val="0"/>
                  </a:spcBef>
                  <a:spcAft>
                    <a:spcPts val="0"/>
                  </a:spcAft>
                </a:pPr>
                <a:r>
                  <a:rPr lang="en-US" sz="1000" b="1" dirty="0">
                    <a:solidFill>
                      <a:srgbClr val="000000"/>
                    </a:solidFill>
                    <a:latin typeface="Arial Narrow" charset="0"/>
                    <a:ea typeface="Arial" charset="0"/>
                  </a:rPr>
                  <a:t>Nexus 5548</a:t>
                </a:r>
              </a:p>
            </p:txBody>
          </p:sp>
          <p:sp>
            <p:nvSpPr>
              <p:cNvPr id="20" name="Text Box 184"/>
              <p:cNvSpPr txBox="1">
                <a:spLocks noChangeArrowheads="1"/>
              </p:cNvSpPr>
              <p:nvPr/>
            </p:nvSpPr>
            <p:spPr bwMode="auto">
              <a:xfrm>
                <a:off x="2672661" y="2595788"/>
                <a:ext cx="774439" cy="191796"/>
              </a:xfrm>
              <a:prstGeom prst="rect">
                <a:avLst/>
              </a:prstGeom>
              <a:noFill/>
              <a:ln w="12700">
                <a:noFill/>
                <a:miter lim="800000"/>
                <a:headEnd/>
                <a:tailEnd/>
              </a:ln>
            </p:spPr>
            <p:txBody>
              <a:bodyPr wrap="square" lIns="0" tIns="0" rIns="0" bIns="0" anchor="ctr">
                <a:prstTxWarp prst="textNoShape">
                  <a:avLst/>
                </a:prstTxWarp>
                <a:spAutoFit/>
              </a:bodyPr>
              <a:lstStyle/>
              <a:p>
                <a:pPr algn="ctr" fontAlgn="auto">
                  <a:spcBef>
                    <a:spcPts val="0"/>
                  </a:spcBef>
                  <a:spcAft>
                    <a:spcPts val="0"/>
                  </a:spcAft>
                </a:pPr>
                <a:r>
                  <a:rPr lang="en-US" sz="1000" b="1" dirty="0">
                    <a:solidFill>
                      <a:srgbClr val="000000"/>
                    </a:solidFill>
                    <a:latin typeface="Arial Narrow" charset="0"/>
                    <a:ea typeface="Arial" charset="0"/>
                  </a:rPr>
                  <a:t>Nexus 5548</a:t>
                </a:r>
              </a:p>
            </p:txBody>
          </p:sp>
          <p:grpSp>
            <p:nvGrpSpPr>
              <p:cNvPr id="21" name="Group 20"/>
              <p:cNvGrpSpPr/>
              <p:nvPr/>
            </p:nvGrpSpPr>
            <p:grpSpPr>
              <a:xfrm>
                <a:off x="330204" y="4352660"/>
                <a:ext cx="1668023" cy="1554097"/>
                <a:chOff x="1676400" y="3886200"/>
                <a:chExt cx="2133600" cy="1817733"/>
              </a:xfrm>
            </p:grpSpPr>
            <p:grpSp>
              <p:nvGrpSpPr>
                <p:cNvPr id="39" name="Group 38"/>
                <p:cNvGrpSpPr/>
                <p:nvPr/>
              </p:nvGrpSpPr>
              <p:grpSpPr>
                <a:xfrm>
                  <a:off x="1828800" y="3886200"/>
                  <a:ext cx="1981200" cy="1817733"/>
                  <a:chOff x="386486" y="3810000"/>
                  <a:chExt cx="1981200" cy="1817733"/>
                </a:xfrm>
              </p:grpSpPr>
              <p:cxnSp>
                <p:nvCxnSpPr>
                  <p:cNvPr id="42" name="Straight Connector 1854"/>
                  <p:cNvCxnSpPr>
                    <a:cxnSpLocks noChangeShapeType="1"/>
                  </p:cNvCxnSpPr>
                  <p:nvPr/>
                </p:nvCxnSpPr>
                <p:spPr bwMode="auto">
                  <a:xfrm flipV="1">
                    <a:off x="707668" y="3810000"/>
                    <a:ext cx="669418" cy="777026"/>
                  </a:xfrm>
                  <a:prstGeom prst="line">
                    <a:avLst/>
                  </a:prstGeom>
                  <a:noFill/>
                  <a:ln w="25400">
                    <a:solidFill>
                      <a:schemeClr val="tx2"/>
                    </a:solidFill>
                    <a:round/>
                    <a:headEnd/>
                    <a:tailEnd/>
                  </a:ln>
                </p:spPr>
              </p:cxnSp>
              <p:sp>
                <p:nvSpPr>
                  <p:cNvPr id="43" name="Text Box 184"/>
                  <p:cNvSpPr txBox="1">
                    <a:spLocks noChangeArrowheads="1"/>
                  </p:cNvSpPr>
                  <p:nvPr/>
                </p:nvSpPr>
                <p:spPr bwMode="auto">
                  <a:xfrm>
                    <a:off x="386486" y="5022037"/>
                    <a:ext cx="1981200" cy="605696"/>
                  </a:xfrm>
                  <a:prstGeom prst="rect">
                    <a:avLst/>
                  </a:prstGeom>
                  <a:noFill/>
                  <a:ln w="12700">
                    <a:noFill/>
                    <a:miter lim="800000"/>
                    <a:headEnd/>
                    <a:tailEnd/>
                  </a:ln>
                </p:spPr>
                <p:txBody>
                  <a:bodyPr wrap="square" lIns="0" tIns="0" rIns="0" bIns="0" anchor="ctr">
                    <a:prstTxWarp prst="textNoShape">
                      <a:avLst/>
                    </a:prstTxWarp>
                    <a:spAutoFit/>
                  </a:bodyPr>
                  <a:lstStyle/>
                  <a:p>
                    <a:pPr algn="ctr" fontAlgn="auto">
                      <a:spcBef>
                        <a:spcPts val="0"/>
                      </a:spcBef>
                      <a:spcAft>
                        <a:spcPts val="0"/>
                      </a:spcAft>
                    </a:pPr>
                    <a:r>
                      <a:rPr lang="en-US" sz="900" b="1" dirty="0">
                        <a:solidFill>
                          <a:srgbClr val="000000"/>
                        </a:solidFill>
                        <a:latin typeface="Arial Narrow" charset="0"/>
                        <a:ea typeface="Arial" charset="0"/>
                      </a:rPr>
                      <a:t>Data Nodes 1 – </a:t>
                    </a:r>
                    <a:r>
                      <a:rPr lang="en-US" sz="900" b="1" dirty="0" smtClean="0">
                        <a:solidFill>
                          <a:srgbClr val="000000"/>
                        </a:solidFill>
                        <a:latin typeface="Arial Narrow" charset="0"/>
                        <a:ea typeface="Arial" charset="0"/>
                      </a:rPr>
                      <a:t>48</a:t>
                    </a:r>
                    <a:endParaRPr lang="en-US" sz="900" b="1" dirty="0">
                      <a:solidFill>
                        <a:srgbClr val="000000"/>
                      </a:solidFill>
                      <a:latin typeface="Arial Narrow" charset="0"/>
                      <a:ea typeface="Arial" charset="0"/>
                    </a:endParaRPr>
                  </a:p>
                  <a:p>
                    <a:pPr algn="ctr" fontAlgn="auto">
                      <a:spcBef>
                        <a:spcPts val="0"/>
                      </a:spcBef>
                      <a:spcAft>
                        <a:spcPts val="0"/>
                      </a:spcAft>
                    </a:pPr>
                    <a:r>
                      <a:rPr lang="en-US" sz="900" b="1" dirty="0">
                        <a:solidFill>
                          <a:srgbClr val="000000"/>
                        </a:solidFill>
                        <a:latin typeface="Arial Narrow" charset="0"/>
                        <a:ea typeface="Arial" charset="0"/>
                      </a:rPr>
                      <a:t>Cisco UCS C 200 Single NIC</a:t>
                    </a:r>
                  </a:p>
                  <a:p>
                    <a:pPr algn="ctr" fontAlgn="auto">
                      <a:spcBef>
                        <a:spcPts val="0"/>
                      </a:spcBef>
                      <a:spcAft>
                        <a:spcPts val="0"/>
                      </a:spcAft>
                    </a:pPr>
                    <a:r>
                      <a:rPr lang="en-US" sz="900" b="1" dirty="0">
                        <a:solidFill>
                          <a:srgbClr val="000000"/>
                        </a:solidFill>
                        <a:latin typeface="Arial Narrow" charset="0"/>
                        <a:ea typeface="Arial" charset="0"/>
                      </a:rPr>
                      <a:t> </a:t>
                    </a:r>
                  </a:p>
                </p:txBody>
              </p:sp>
              <p:cxnSp>
                <p:nvCxnSpPr>
                  <p:cNvPr id="44" name="Straight Connector 1854"/>
                  <p:cNvCxnSpPr>
                    <a:cxnSpLocks noChangeShapeType="1"/>
                  </p:cNvCxnSpPr>
                  <p:nvPr/>
                </p:nvCxnSpPr>
                <p:spPr bwMode="auto">
                  <a:xfrm flipH="1" flipV="1">
                    <a:off x="1910486" y="3810000"/>
                    <a:ext cx="92582" cy="777026"/>
                  </a:xfrm>
                  <a:prstGeom prst="line">
                    <a:avLst/>
                  </a:prstGeom>
                  <a:noFill/>
                  <a:ln w="25400">
                    <a:solidFill>
                      <a:schemeClr val="tx2"/>
                    </a:solidFill>
                    <a:round/>
                    <a:headEnd/>
                    <a:tailEnd/>
                  </a:ln>
                </p:spPr>
              </p:cxnSp>
              <p:sp>
                <p:nvSpPr>
                  <p:cNvPr id="45" name="TextBox 44"/>
                  <p:cNvSpPr txBox="1"/>
                  <p:nvPr/>
                </p:nvSpPr>
                <p:spPr>
                  <a:xfrm>
                    <a:off x="697318" y="4571998"/>
                    <a:ext cx="1066800" cy="538397"/>
                  </a:xfrm>
                  <a:prstGeom prst="rect">
                    <a:avLst/>
                  </a:prstGeom>
                  <a:noFill/>
                </p:spPr>
                <p:txBody>
                  <a:bodyPr wrap="square" rtlCol="0">
                    <a:spAutoFit/>
                  </a:bodyPr>
                  <a:lstStyle/>
                  <a:p>
                    <a:r>
                      <a:rPr lang="en-US" b="1" dirty="0" smtClean="0"/>
                      <a:t>…</a:t>
                    </a:r>
                    <a:endParaRPr lang="en-US" b="1" dirty="0"/>
                  </a:p>
                </p:txBody>
              </p:sp>
            </p:grpSp>
            <p:pic>
              <p:nvPicPr>
                <p:cNvPr id="40" name="Picture 17"/>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676400" y="4648200"/>
                  <a:ext cx="834928" cy="4413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41" name="Picture 17"/>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926115" y="4675608"/>
                  <a:ext cx="834928" cy="4413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grpSp>
            <p:nvGrpSpPr>
              <p:cNvPr id="22" name="Group 21"/>
              <p:cNvGrpSpPr/>
              <p:nvPr/>
            </p:nvGrpSpPr>
            <p:grpSpPr>
              <a:xfrm>
                <a:off x="1998227" y="4352660"/>
                <a:ext cx="1668023" cy="1554095"/>
                <a:chOff x="1676400" y="3886200"/>
                <a:chExt cx="2133600" cy="1817731"/>
              </a:xfrm>
            </p:grpSpPr>
            <p:grpSp>
              <p:nvGrpSpPr>
                <p:cNvPr id="32" name="Group 31"/>
                <p:cNvGrpSpPr/>
                <p:nvPr/>
              </p:nvGrpSpPr>
              <p:grpSpPr>
                <a:xfrm>
                  <a:off x="1828800" y="3886200"/>
                  <a:ext cx="1981200" cy="1817731"/>
                  <a:chOff x="386486" y="3810000"/>
                  <a:chExt cx="1981200" cy="1817731"/>
                </a:xfrm>
              </p:grpSpPr>
              <p:cxnSp>
                <p:nvCxnSpPr>
                  <p:cNvPr id="35" name="Straight Connector 1854"/>
                  <p:cNvCxnSpPr>
                    <a:cxnSpLocks noChangeShapeType="1"/>
                  </p:cNvCxnSpPr>
                  <p:nvPr/>
                </p:nvCxnSpPr>
                <p:spPr bwMode="auto">
                  <a:xfrm flipV="1">
                    <a:off x="707668" y="3810000"/>
                    <a:ext cx="136018" cy="777026"/>
                  </a:xfrm>
                  <a:prstGeom prst="line">
                    <a:avLst/>
                  </a:prstGeom>
                  <a:noFill/>
                  <a:ln w="25400">
                    <a:solidFill>
                      <a:schemeClr val="tx2"/>
                    </a:solidFill>
                    <a:round/>
                    <a:headEnd/>
                    <a:tailEnd/>
                  </a:ln>
                </p:spPr>
              </p:cxnSp>
              <p:sp>
                <p:nvSpPr>
                  <p:cNvPr id="36" name="Text Box 184"/>
                  <p:cNvSpPr txBox="1">
                    <a:spLocks noChangeArrowheads="1"/>
                  </p:cNvSpPr>
                  <p:nvPr/>
                </p:nvSpPr>
                <p:spPr bwMode="auto">
                  <a:xfrm>
                    <a:off x="386486" y="5022035"/>
                    <a:ext cx="1981200" cy="605696"/>
                  </a:xfrm>
                  <a:prstGeom prst="rect">
                    <a:avLst/>
                  </a:prstGeom>
                  <a:noFill/>
                  <a:ln w="12700">
                    <a:noFill/>
                    <a:miter lim="800000"/>
                    <a:headEnd/>
                    <a:tailEnd/>
                  </a:ln>
                </p:spPr>
                <p:txBody>
                  <a:bodyPr wrap="square" lIns="0" tIns="0" rIns="0" bIns="0" anchor="ctr">
                    <a:prstTxWarp prst="textNoShape">
                      <a:avLst/>
                    </a:prstTxWarp>
                    <a:spAutoFit/>
                  </a:bodyPr>
                  <a:lstStyle/>
                  <a:p>
                    <a:pPr algn="ctr" fontAlgn="auto">
                      <a:spcBef>
                        <a:spcPts val="0"/>
                      </a:spcBef>
                      <a:spcAft>
                        <a:spcPts val="0"/>
                      </a:spcAft>
                    </a:pPr>
                    <a:r>
                      <a:rPr lang="en-US" sz="900" b="1" dirty="0">
                        <a:solidFill>
                          <a:srgbClr val="000000"/>
                        </a:solidFill>
                        <a:latin typeface="Arial Narrow" charset="0"/>
                        <a:ea typeface="Arial" charset="0"/>
                      </a:rPr>
                      <a:t>Data Nodes </a:t>
                    </a:r>
                    <a:r>
                      <a:rPr lang="en-US" sz="900" b="1" dirty="0" smtClean="0">
                        <a:solidFill>
                          <a:srgbClr val="000000"/>
                        </a:solidFill>
                        <a:latin typeface="Arial Narrow" charset="0"/>
                        <a:ea typeface="Arial" charset="0"/>
                      </a:rPr>
                      <a:t>49- 96</a:t>
                    </a:r>
                    <a:endParaRPr lang="en-US" sz="900" b="1" dirty="0">
                      <a:solidFill>
                        <a:srgbClr val="000000"/>
                      </a:solidFill>
                      <a:latin typeface="Arial Narrow" charset="0"/>
                      <a:ea typeface="Arial" charset="0"/>
                    </a:endParaRPr>
                  </a:p>
                  <a:p>
                    <a:pPr algn="ctr" fontAlgn="auto">
                      <a:spcBef>
                        <a:spcPts val="0"/>
                      </a:spcBef>
                      <a:spcAft>
                        <a:spcPts val="0"/>
                      </a:spcAft>
                    </a:pPr>
                    <a:r>
                      <a:rPr lang="en-US" sz="900" b="1" dirty="0">
                        <a:solidFill>
                          <a:srgbClr val="000000"/>
                        </a:solidFill>
                        <a:latin typeface="Arial Narrow" charset="0"/>
                        <a:ea typeface="Arial" charset="0"/>
                      </a:rPr>
                      <a:t>Cisco UCS 200 Single NIC</a:t>
                    </a:r>
                  </a:p>
                  <a:p>
                    <a:pPr algn="ctr" fontAlgn="auto">
                      <a:spcBef>
                        <a:spcPts val="0"/>
                      </a:spcBef>
                      <a:spcAft>
                        <a:spcPts val="0"/>
                      </a:spcAft>
                    </a:pPr>
                    <a:r>
                      <a:rPr lang="en-US" sz="900" b="1" dirty="0">
                        <a:solidFill>
                          <a:srgbClr val="000000"/>
                        </a:solidFill>
                        <a:latin typeface="Arial Narrow" charset="0"/>
                        <a:ea typeface="Arial" charset="0"/>
                      </a:rPr>
                      <a:t> </a:t>
                    </a:r>
                  </a:p>
                </p:txBody>
              </p:sp>
              <p:cxnSp>
                <p:nvCxnSpPr>
                  <p:cNvPr id="37" name="Straight Connector 1854"/>
                  <p:cNvCxnSpPr>
                    <a:cxnSpLocks noChangeShapeType="1"/>
                  </p:cNvCxnSpPr>
                  <p:nvPr/>
                </p:nvCxnSpPr>
                <p:spPr bwMode="auto">
                  <a:xfrm flipH="1" flipV="1">
                    <a:off x="1453286" y="3810000"/>
                    <a:ext cx="549782" cy="777026"/>
                  </a:xfrm>
                  <a:prstGeom prst="line">
                    <a:avLst/>
                  </a:prstGeom>
                  <a:noFill/>
                  <a:ln w="25400">
                    <a:solidFill>
                      <a:schemeClr val="tx2"/>
                    </a:solidFill>
                    <a:round/>
                    <a:headEnd/>
                    <a:tailEnd/>
                  </a:ln>
                </p:spPr>
              </p:cxnSp>
              <p:sp>
                <p:nvSpPr>
                  <p:cNvPr id="38" name="TextBox 37"/>
                  <p:cNvSpPr txBox="1"/>
                  <p:nvPr/>
                </p:nvSpPr>
                <p:spPr>
                  <a:xfrm>
                    <a:off x="697318" y="4571998"/>
                    <a:ext cx="1066800" cy="538397"/>
                  </a:xfrm>
                  <a:prstGeom prst="rect">
                    <a:avLst/>
                  </a:prstGeom>
                  <a:noFill/>
                </p:spPr>
                <p:txBody>
                  <a:bodyPr wrap="square" rtlCol="0">
                    <a:spAutoFit/>
                  </a:bodyPr>
                  <a:lstStyle/>
                  <a:p>
                    <a:r>
                      <a:rPr lang="en-US" b="1" dirty="0" smtClean="0"/>
                      <a:t>…</a:t>
                    </a:r>
                    <a:endParaRPr lang="en-US" b="1" dirty="0"/>
                  </a:p>
                </p:txBody>
              </p:sp>
            </p:grpSp>
            <p:pic>
              <p:nvPicPr>
                <p:cNvPr id="33" name="Picture 17"/>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676400" y="4648200"/>
                  <a:ext cx="834928" cy="4413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4" name="Picture 17"/>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926115" y="4675608"/>
                  <a:ext cx="834928" cy="4413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pic>
            <p:nvPicPr>
              <p:cNvPr id="23" name="Picture 17"/>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353780" y="3994345"/>
                <a:ext cx="652737" cy="37731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4" name="Picture 23"/>
              <p:cNvPicPr>
                <a:picLocks noChangeAspect="1"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64215" y="2789101"/>
                <a:ext cx="831529" cy="32845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5" name="Picture 24"/>
              <p:cNvPicPr>
                <a:picLocks noChangeAspect="1"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34377" y="2789101"/>
                <a:ext cx="831529" cy="32845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6" name="Picture 216"/>
              <p:cNvPicPr>
                <a:picLocks noChangeAspect="1" noChangeArrowheads="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21361" y="4026919"/>
                <a:ext cx="766993" cy="36103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7" name="Picture 216"/>
              <p:cNvPicPr>
                <a:picLocks noChangeAspect="1" noChangeArrowheads="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355660" y="4026919"/>
                <a:ext cx="766993" cy="36103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1" name="TextBox 30"/>
              <p:cNvSpPr txBox="1"/>
              <p:nvPr/>
            </p:nvSpPr>
            <p:spPr>
              <a:xfrm>
                <a:off x="378956" y="5804205"/>
                <a:ext cx="3778999" cy="383592"/>
              </a:xfrm>
              <a:prstGeom prst="rect">
                <a:avLst/>
              </a:prstGeom>
              <a:solidFill>
                <a:schemeClr val="tx1">
                  <a:lumMod val="50000"/>
                  <a:lumOff val="50000"/>
                </a:schemeClr>
              </a:solidFill>
            </p:spPr>
            <p:txBody>
              <a:bodyPr wrap="none" rtlCol="0">
                <a:spAutoFit/>
              </a:bodyPr>
              <a:lstStyle/>
              <a:p>
                <a:r>
                  <a:rPr lang="en-US" sz="1400" b="1" dirty="0">
                    <a:solidFill>
                      <a:srgbClr val="000000"/>
                    </a:solidFill>
                  </a:rPr>
                  <a:t>Traditional DC Design Nexus 55xx/2248</a:t>
                </a:r>
              </a:p>
            </p:txBody>
          </p:sp>
        </p:grpSp>
        <p:sp>
          <p:nvSpPr>
            <p:cNvPr id="95" name="Text Box 184"/>
            <p:cNvSpPr txBox="1">
              <a:spLocks noChangeArrowheads="1"/>
            </p:cNvSpPr>
            <p:nvPr/>
          </p:nvSpPr>
          <p:spPr bwMode="auto">
            <a:xfrm>
              <a:off x="3124200" y="1905000"/>
              <a:ext cx="724924" cy="153888"/>
            </a:xfrm>
            <a:prstGeom prst="rect">
              <a:avLst/>
            </a:prstGeom>
            <a:noFill/>
            <a:ln w="12700">
              <a:noFill/>
              <a:miter lim="800000"/>
              <a:headEnd/>
              <a:tailEnd/>
            </a:ln>
          </p:spPr>
          <p:txBody>
            <a:bodyPr wrap="square" lIns="0" tIns="0" rIns="0" bIns="0" anchor="ctr">
              <a:prstTxWarp prst="textNoShape">
                <a:avLst/>
              </a:prstTxWarp>
              <a:spAutoFit/>
            </a:bodyPr>
            <a:lstStyle/>
            <a:p>
              <a:pPr algn="ctr" fontAlgn="auto">
                <a:spcBef>
                  <a:spcPts val="0"/>
                </a:spcBef>
                <a:spcAft>
                  <a:spcPts val="0"/>
                </a:spcAft>
              </a:pPr>
              <a:r>
                <a:rPr lang="en-US" sz="1000" b="1" dirty="0" smtClean="0">
                  <a:solidFill>
                    <a:srgbClr val="000000"/>
                  </a:solidFill>
                  <a:latin typeface="Arial Narrow" charset="0"/>
                  <a:ea typeface="Arial" charset="0"/>
                </a:rPr>
                <a:t>2248TP-E</a:t>
              </a:r>
              <a:endParaRPr lang="en-US" sz="1000" b="1" dirty="0">
                <a:solidFill>
                  <a:srgbClr val="000000"/>
                </a:solidFill>
                <a:latin typeface="Arial Narrow" charset="0"/>
                <a:ea typeface="Arial" charset="0"/>
              </a:endParaRPr>
            </a:p>
          </p:txBody>
        </p:sp>
        <p:sp>
          <p:nvSpPr>
            <p:cNvPr id="97" name="Oval 243"/>
            <p:cNvSpPr>
              <a:spLocks noChangeArrowheads="1"/>
            </p:cNvSpPr>
            <p:nvPr/>
          </p:nvSpPr>
          <p:spPr bwMode="auto">
            <a:xfrm rot="16200000">
              <a:off x="1806933" y="1806931"/>
              <a:ext cx="109935" cy="543401"/>
            </a:xfrm>
            <a:prstGeom prst="ellipse">
              <a:avLst/>
            </a:prstGeom>
            <a:noFill/>
            <a:ln w="38100">
              <a:solidFill>
                <a:schemeClr val="tx2"/>
              </a:solidFill>
              <a:round/>
              <a:headEnd/>
              <a:tailEnd/>
            </a:ln>
          </p:spPr>
          <p:txBody>
            <a:bodyPr wrap="square" lIns="82124" tIns="41061" rIns="82124" bIns="41061" anchor="ctr">
              <a:prstTxWarp prst="textNoShape">
                <a:avLst/>
              </a:prstTxWarp>
              <a:spAutoFit/>
            </a:bodyPr>
            <a:lstStyle/>
            <a:p>
              <a:pPr defTabSz="814231" fontAlgn="auto">
                <a:spcBef>
                  <a:spcPts val="0"/>
                </a:spcBef>
                <a:spcAft>
                  <a:spcPts val="0"/>
                </a:spcAft>
              </a:pPr>
              <a:endParaRPr lang="en-US" sz="1400" dirty="0">
                <a:solidFill>
                  <a:srgbClr val="000000"/>
                </a:solidFill>
                <a:latin typeface="Arial"/>
              </a:endParaRPr>
            </a:p>
          </p:txBody>
        </p:sp>
        <p:sp>
          <p:nvSpPr>
            <p:cNvPr id="98" name="Oval 243"/>
            <p:cNvSpPr>
              <a:spLocks noChangeArrowheads="1"/>
            </p:cNvSpPr>
            <p:nvPr/>
          </p:nvSpPr>
          <p:spPr bwMode="auto">
            <a:xfrm rot="16200000">
              <a:off x="2701333" y="1840667"/>
              <a:ext cx="109935" cy="543401"/>
            </a:xfrm>
            <a:prstGeom prst="ellipse">
              <a:avLst/>
            </a:prstGeom>
            <a:noFill/>
            <a:ln w="38100">
              <a:solidFill>
                <a:schemeClr val="tx2"/>
              </a:solidFill>
              <a:round/>
              <a:headEnd/>
              <a:tailEnd/>
            </a:ln>
          </p:spPr>
          <p:txBody>
            <a:bodyPr wrap="square" lIns="82124" tIns="41061" rIns="82124" bIns="41061" anchor="ctr">
              <a:prstTxWarp prst="textNoShape">
                <a:avLst/>
              </a:prstTxWarp>
              <a:spAutoFit/>
            </a:bodyPr>
            <a:lstStyle/>
            <a:p>
              <a:pPr defTabSz="814231" fontAlgn="auto">
                <a:spcBef>
                  <a:spcPts val="0"/>
                </a:spcBef>
                <a:spcAft>
                  <a:spcPts val="0"/>
                </a:spcAft>
              </a:pPr>
              <a:endParaRPr lang="en-US" sz="1400" dirty="0">
                <a:solidFill>
                  <a:srgbClr val="000000"/>
                </a:solidFill>
                <a:latin typeface="Arial"/>
              </a:endParaRPr>
            </a:p>
          </p:txBody>
        </p:sp>
      </p:grpSp>
      <p:grpSp>
        <p:nvGrpSpPr>
          <p:cNvPr id="4" name="Group 3"/>
          <p:cNvGrpSpPr/>
          <p:nvPr/>
        </p:nvGrpSpPr>
        <p:grpSpPr>
          <a:xfrm>
            <a:off x="4493620" y="881420"/>
            <a:ext cx="4120792" cy="3096884"/>
            <a:chOff x="4493620" y="881420"/>
            <a:chExt cx="4120792" cy="3096884"/>
          </a:xfrm>
        </p:grpSpPr>
        <p:grpSp>
          <p:nvGrpSpPr>
            <p:cNvPr id="3" name="Group 2"/>
            <p:cNvGrpSpPr/>
            <p:nvPr/>
          </p:nvGrpSpPr>
          <p:grpSpPr>
            <a:xfrm>
              <a:off x="4493620" y="881420"/>
              <a:ext cx="4120792" cy="3096884"/>
              <a:chOff x="4493620" y="881420"/>
              <a:chExt cx="4120792" cy="3096884"/>
            </a:xfrm>
          </p:grpSpPr>
          <p:grpSp>
            <p:nvGrpSpPr>
              <p:cNvPr id="48" name="Group 47"/>
              <p:cNvGrpSpPr/>
              <p:nvPr/>
            </p:nvGrpSpPr>
            <p:grpSpPr>
              <a:xfrm>
                <a:off x="4493620" y="881420"/>
                <a:ext cx="4120792" cy="3096884"/>
                <a:chOff x="4723603" y="2542495"/>
                <a:chExt cx="4120792" cy="3656392"/>
              </a:xfrm>
            </p:grpSpPr>
            <p:cxnSp>
              <p:nvCxnSpPr>
                <p:cNvPr id="49" name="Straight Connector 1854"/>
                <p:cNvCxnSpPr>
                  <a:cxnSpLocks noChangeShapeType="1"/>
                </p:cNvCxnSpPr>
                <p:nvPr/>
              </p:nvCxnSpPr>
              <p:spPr bwMode="auto">
                <a:xfrm flipV="1">
                  <a:off x="7718422" y="4151210"/>
                  <a:ext cx="437401" cy="13305"/>
                </a:xfrm>
                <a:prstGeom prst="line">
                  <a:avLst/>
                </a:prstGeom>
                <a:noFill/>
                <a:ln w="25400">
                  <a:solidFill>
                    <a:schemeClr val="tx2"/>
                  </a:solidFill>
                  <a:round/>
                  <a:headEnd/>
                  <a:tailEnd/>
                </a:ln>
              </p:spPr>
            </p:cxnSp>
            <p:cxnSp>
              <p:nvCxnSpPr>
                <p:cNvPr id="50" name="Straight Connector 1854"/>
                <p:cNvCxnSpPr>
                  <a:cxnSpLocks noChangeShapeType="1"/>
                </p:cNvCxnSpPr>
                <p:nvPr/>
              </p:nvCxnSpPr>
              <p:spPr bwMode="auto">
                <a:xfrm rot="16200000" flipV="1">
                  <a:off x="5500995" y="3418964"/>
                  <a:ext cx="944649" cy="249943"/>
                </a:xfrm>
                <a:prstGeom prst="line">
                  <a:avLst/>
                </a:prstGeom>
                <a:noFill/>
                <a:ln w="101600" cmpd="dbl">
                  <a:solidFill>
                    <a:srgbClr val="FF0000"/>
                  </a:solidFill>
                  <a:round/>
                  <a:headEnd/>
                  <a:tailEnd/>
                </a:ln>
              </p:spPr>
            </p:cxnSp>
            <p:cxnSp>
              <p:nvCxnSpPr>
                <p:cNvPr id="52" name="Straight Connector 1854"/>
                <p:cNvCxnSpPr>
                  <a:cxnSpLocks noChangeShapeType="1"/>
                </p:cNvCxnSpPr>
                <p:nvPr/>
              </p:nvCxnSpPr>
              <p:spPr bwMode="auto">
                <a:xfrm rot="10800000" flipV="1">
                  <a:off x="6359450" y="2869186"/>
                  <a:ext cx="914855" cy="0"/>
                </a:xfrm>
                <a:prstGeom prst="line">
                  <a:avLst/>
                </a:prstGeom>
                <a:noFill/>
                <a:ln w="38100">
                  <a:solidFill>
                    <a:srgbClr val="FF0000"/>
                  </a:solidFill>
                  <a:round/>
                  <a:headEnd/>
                  <a:tailEnd/>
                </a:ln>
              </p:spPr>
            </p:cxnSp>
            <p:cxnSp>
              <p:nvCxnSpPr>
                <p:cNvPr id="53" name="Straight Connector 1854"/>
                <p:cNvCxnSpPr>
                  <a:cxnSpLocks noChangeShapeType="1"/>
                </p:cNvCxnSpPr>
                <p:nvPr/>
              </p:nvCxnSpPr>
              <p:spPr bwMode="auto">
                <a:xfrm rot="10800000" flipV="1">
                  <a:off x="6270928" y="2936661"/>
                  <a:ext cx="914855" cy="0"/>
                </a:xfrm>
                <a:prstGeom prst="line">
                  <a:avLst/>
                </a:prstGeom>
                <a:noFill/>
                <a:ln w="38100">
                  <a:solidFill>
                    <a:srgbClr val="FF0000"/>
                  </a:solidFill>
                  <a:round/>
                  <a:headEnd/>
                  <a:tailEnd/>
                </a:ln>
              </p:spPr>
            </p:cxnSp>
            <p:sp>
              <p:nvSpPr>
                <p:cNvPr id="54" name="Oval 243"/>
                <p:cNvSpPr>
                  <a:spLocks noChangeArrowheads="1"/>
                </p:cNvSpPr>
                <p:nvPr/>
              </p:nvSpPr>
              <p:spPr bwMode="auto">
                <a:xfrm>
                  <a:off x="6769383" y="2671400"/>
                  <a:ext cx="96985" cy="479205"/>
                </a:xfrm>
                <a:prstGeom prst="ellipse">
                  <a:avLst/>
                </a:prstGeom>
                <a:noFill/>
                <a:ln w="38100">
                  <a:solidFill>
                    <a:srgbClr val="FF0000"/>
                  </a:solidFill>
                  <a:round/>
                  <a:headEnd/>
                  <a:tailEnd/>
                </a:ln>
              </p:spPr>
              <p:txBody>
                <a:bodyPr wrap="square" lIns="82124" tIns="41061" rIns="82124" bIns="41061" anchor="ctr">
                  <a:prstTxWarp prst="textNoShape">
                    <a:avLst/>
                  </a:prstTxWarp>
                  <a:spAutoFit/>
                </a:bodyPr>
                <a:lstStyle/>
                <a:p>
                  <a:pPr defTabSz="814231" fontAlgn="auto">
                    <a:spcBef>
                      <a:spcPts val="0"/>
                    </a:spcBef>
                    <a:spcAft>
                      <a:spcPts val="0"/>
                    </a:spcAft>
                  </a:pPr>
                  <a:endParaRPr lang="en-US" sz="1400" dirty="0">
                    <a:solidFill>
                      <a:srgbClr val="000000"/>
                    </a:solidFill>
                    <a:latin typeface="Arial"/>
                  </a:endParaRPr>
                </a:p>
              </p:txBody>
            </p:sp>
            <p:cxnSp>
              <p:nvCxnSpPr>
                <p:cNvPr id="55" name="Straight Connector 1854"/>
                <p:cNvCxnSpPr>
                  <a:cxnSpLocks noChangeShapeType="1"/>
                </p:cNvCxnSpPr>
                <p:nvPr/>
              </p:nvCxnSpPr>
              <p:spPr bwMode="auto">
                <a:xfrm rot="10800000">
                  <a:off x="5973319" y="3004136"/>
                  <a:ext cx="1312202" cy="1079599"/>
                </a:xfrm>
                <a:prstGeom prst="line">
                  <a:avLst/>
                </a:prstGeom>
                <a:noFill/>
                <a:ln w="101600" cmpd="dbl">
                  <a:solidFill>
                    <a:srgbClr val="FF0000"/>
                  </a:solidFill>
                  <a:round/>
                  <a:headEnd/>
                  <a:tailEnd/>
                </a:ln>
              </p:spPr>
            </p:cxnSp>
            <p:grpSp>
              <p:nvGrpSpPr>
                <p:cNvPr id="56" name="Group 55"/>
                <p:cNvGrpSpPr/>
                <p:nvPr/>
              </p:nvGrpSpPr>
              <p:grpSpPr>
                <a:xfrm>
                  <a:off x="6160776" y="3004136"/>
                  <a:ext cx="1499659" cy="1079599"/>
                  <a:chOff x="6324600" y="2344026"/>
                  <a:chExt cx="1828800" cy="1219200"/>
                </a:xfrm>
              </p:grpSpPr>
              <p:cxnSp>
                <p:nvCxnSpPr>
                  <p:cNvPr id="89" name="Straight Connector 1854"/>
                  <p:cNvCxnSpPr>
                    <a:cxnSpLocks noChangeShapeType="1"/>
                  </p:cNvCxnSpPr>
                  <p:nvPr/>
                </p:nvCxnSpPr>
                <p:spPr bwMode="auto">
                  <a:xfrm flipV="1">
                    <a:off x="6324600" y="2420226"/>
                    <a:ext cx="1447800" cy="1143000"/>
                  </a:xfrm>
                  <a:prstGeom prst="line">
                    <a:avLst/>
                  </a:prstGeom>
                  <a:noFill/>
                  <a:ln w="101600" cmpd="dbl">
                    <a:solidFill>
                      <a:srgbClr val="FF0000"/>
                    </a:solidFill>
                    <a:round/>
                    <a:headEnd/>
                    <a:tailEnd/>
                  </a:ln>
                </p:spPr>
              </p:cxnSp>
              <p:cxnSp>
                <p:nvCxnSpPr>
                  <p:cNvPr id="90" name="Straight Connector 1854"/>
                  <p:cNvCxnSpPr>
                    <a:cxnSpLocks noChangeShapeType="1"/>
                  </p:cNvCxnSpPr>
                  <p:nvPr/>
                </p:nvCxnSpPr>
                <p:spPr bwMode="auto">
                  <a:xfrm rot="5400000" flipH="1" flipV="1">
                    <a:off x="7353300" y="2763126"/>
                    <a:ext cx="1219200" cy="381000"/>
                  </a:xfrm>
                  <a:prstGeom prst="line">
                    <a:avLst/>
                  </a:prstGeom>
                  <a:noFill/>
                  <a:ln w="101600" cmpd="dbl">
                    <a:solidFill>
                      <a:srgbClr val="FF0000"/>
                    </a:solidFill>
                    <a:round/>
                    <a:headEnd/>
                    <a:tailEnd/>
                  </a:ln>
                </p:spPr>
              </p:cxnSp>
            </p:grpSp>
            <p:sp>
              <p:nvSpPr>
                <p:cNvPr id="57" name="Text Box 184"/>
                <p:cNvSpPr txBox="1">
                  <a:spLocks noChangeArrowheads="1"/>
                </p:cNvSpPr>
                <p:nvPr/>
              </p:nvSpPr>
              <p:spPr bwMode="auto">
                <a:xfrm>
                  <a:off x="7782137" y="4372577"/>
                  <a:ext cx="1062258" cy="654088"/>
                </a:xfrm>
                <a:prstGeom prst="rect">
                  <a:avLst/>
                </a:prstGeom>
                <a:noFill/>
                <a:ln w="12700">
                  <a:noFill/>
                  <a:miter lim="800000"/>
                  <a:headEnd/>
                  <a:tailEnd/>
                </a:ln>
              </p:spPr>
              <p:txBody>
                <a:bodyPr wrap="square" lIns="0" tIns="0" rIns="0" bIns="0" anchor="ctr">
                  <a:prstTxWarp prst="textNoShape">
                    <a:avLst/>
                  </a:prstTxWarp>
                  <a:spAutoFit/>
                </a:bodyPr>
                <a:lstStyle/>
                <a:p>
                  <a:pPr algn="ctr" fontAlgn="auto">
                    <a:spcBef>
                      <a:spcPts val="0"/>
                    </a:spcBef>
                    <a:spcAft>
                      <a:spcPts val="0"/>
                    </a:spcAft>
                  </a:pPr>
                  <a:r>
                    <a:rPr lang="en-US" sz="900" b="1" dirty="0">
                      <a:solidFill>
                        <a:srgbClr val="000000"/>
                      </a:solidFill>
                      <a:latin typeface="Arial Narrow" charset="0"/>
                      <a:ea typeface="Arial" charset="0"/>
                    </a:rPr>
                    <a:t>Name Node</a:t>
                  </a:r>
                </a:p>
                <a:p>
                  <a:pPr algn="ctr" fontAlgn="auto">
                    <a:spcBef>
                      <a:spcPts val="0"/>
                    </a:spcBef>
                    <a:spcAft>
                      <a:spcPts val="0"/>
                    </a:spcAft>
                  </a:pPr>
                  <a:r>
                    <a:rPr lang="en-US" sz="900" b="1" dirty="0">
                      <a:solidFill>
                        <a:srgbClr val="000000"/>
                      </a:solidFill>
                      <a:latin typeface="Arial Narrow" charset="0"/>
                      <a:ea typeface="Arial" charset="0"/>
                    </a:rPr>
                    <a:t> Cisco UCS C 200</a:t>
                  </a:r>
                </a:p>
                <a:p>
                  <a:pPr algn="ctr" fontAlgn="auto">
                    <a:spcBef>
                      <a:spcPts val="0"/>
                    </a:spcBef>
                    <a:spcAft>
                      <a:spcPts val="0"/>
                    </a:spcAft>
                  </a:pPr>
                  <a:r>
                    <a:rPr lang="en-US" sz="900" b="1" dirty="0">
                      <a:solidFill>
                        <a:srgbClr val="000000"/>
                      </a:solidFill>
                      <a:latin typeface="Arial Narrow" charset="0"/>
                      <a:ea typeface="Arial" charset="0"/>
                    </a:rPr>
                    <a:t> Single NIC</a:t>
                  </a:r>
                </a:p>
                <a:p>
                  <a:pPr algn="ctr" fontAlgn="auto">
                    <a:spcBef>
                      <a:spcPts val="0"/>
                    </a:spcBef>
                    <a:spcAft>
                      <a:spcPts val="0"/>
                    </a:spcAft>
                  </a:pPr>
                  <a:r>
                    <a:rPr lang="en-US" sz="900" b="1" dirty="0">
                      <a:solidFill>
                        <a:srgbClr val="000000"/>
                      </a:solidFill>
                      <a:latin typeface="Arial Narrow" charset="0"/>
                      <a:ea typeface="Arial" charset="0"/>
                    </a:rPr>
                    <a:t> </a:t>
                  </a:r>
                </a:p>
              </p:txBody>
            </p:sp>
            <p:sp>
              <p:nvSpPr>
                <p:cNvPr id="58" name="Text Box 184"/>
                <p:cNvSpPr txBox="1">
                  <a:spLocks noChangeArrowheads="1"/>
                </p:cNvSpPr>
                <p:nvPr/>
              </p:nvSpPr>
              <p:spPr bwMode="auto">
                <a:xfrm>
                  <a:off x="5715882" y="2542495"/>
                  <a:ext cx="812315" cy="181691"/>
                </a:xfrm>
                <a:prstGeom prst="rect">
                  <a:avLst/>
                </a:prstGeom>
                <a:noFill/>
                <a:ln w="12700">
                  <a:noFill/>
                  <a:miter lim="800000"/>
                  <a:headEnd/>
                  <a:tailEnd/>
                </a:ln>
              </p:spPr>
              <p:txBody>
                <a:bodyPr wrap="square" lIns="0" tIns="0" rIns="0" bIns="0" anchor="ctr">
                  <a:prstTxWarp prst="textNoShape">
                    <a:avLst/>
                  </a:prstTxWarp>
                  <a:spAutoFit/>
                </a:bodyPr>
                <a:lstStyle/>
                <a:p>
                  <a:pPr algn="ctr" fontAlgn="auto">
                    <a:spcBef>
                      <a:spcPts val="0"/>
                    </a:spcBef>
                    <a:spcAft>
                      <a:spcPts val="0"/>
                    </a:spcAft>
                  </a:pPr>
                  <a:r>
                    <a:rPr lang="en-US" sz="1000" b="1" dirty="0">
                      <a:solidFill>
                        <a:srgbClr val="000000"/>
                      </a:solidFill>
                      <a:latin typeface="Arial Narrow" charset="0"/>
                      <a:ea typeface="Arial" charset="0"/>
                    </a:rPr>
                    <a:t>Nexus 7000</a:t>
                  </a:r>
                </a:p>
              </p:txBody>
            </p:sp>
            <p:sp>
              <p:nvSpPr>
                <p:cNvPr id="59" name="Text Box 184"/>
                <p:cNvSpPr txBox="1">
                  <a:spLocks noChangeArrowheads="1"/>
                </p:cNvSpPr>
                <p:nvPr/>
              </p:nvSpPr>
              <p:spPr bwMode="auto">
                <a:xfrm>
                  <a:off x="7180625" y="2542495"/>
                  <a:ext cx="812315" cy="181691"/>
                </a:xfrm>
                <a:prstGeom prst="rect">
                  <a:avLst/>
                </a:prstGeom>
                <a:noFill/>
                <a:ln w="12700">
                  <a:noFill/>
                  <a:miter lim="800000"/>
                  <a:headEnd/>
                  <a:tailEnd/>
                </a:ln>
              </p:spPr>
              <p:txBody>
                <a:bodyPr wrap="square" lIns="0" tIns="0" rIns="0" bIns="0" anchor="ctr">
                  <a:prstTxWarp prst="textNoShape">
                    <a:avLst/>
                  </a:prstTxWarp>
                  <a:spAutoFit/>
                </a:bodyPr>
                <a:lstStyle/>
                <a:p>
                  <a:pPr algn="ctr" fontAlgn="auto">
                    <a:spcBef>
                      <a:spcPts val="0"/>
                    </a:spcBef>
                    <a:spcAft>
                      <a:spcPts val="0"/>
                    </a:spcAft>
                  </a:pPr>
                  <a:r>
                    <a:rPr lang="en-US" sz="1000" b="1" dirty="0">
                      <a:solidFill>
                        <a:srgbClr val="000000"/>
                      </a:solidFill>
                      <a:latin typeface="Arial Narrow" charset="0"/>
                      <a:ea typeface="Arial" charset="0"/>
                    </a:rPr>
                    <a:t>Nexus 7000</a:t>
                  </a:r>
                </a:p>
              </p:txBody>
            </p:sp>
            <p:pic>
              <p:nvPicPr>
                <p:cNvPr id="60" name="Picture 34"/>
                <p:cNvPicPr>
                  <a:picLocks noChangeAspect="1" noChangeArrowheads="1"/>
                </p:cNvPicPr>
                <p:nvPr/>
              </p:nvPicPr>
              <p:blipFill>
                <a:blip r:embed="rId6"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670784" y="2734237"/>
                  <a:ext cx="781073" cy="354243"/>
                </a:xfrm>
                <a:prstGeom prst="rect">
                  <a:avLst/>
                </a:prstGeom>
                <a:noFill/>
                <a:ln w="9525">
                  <a:no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17961" dir="2700000" algn="ctr" rotWithShape="0">
                          <a:schemeClr val="bg2">
                            <a:alpha val="74998"/>
                          </a:schemeClr>
                        </a:outerShdw>
                      </a:effectLst>
                    </a14:hiddenEffects>
                  </a:ext>
                </a:extLst>
              </p:spPr>
            </p:pic>
            <p:grpSp>
              <p:nvGrpSpPr>
                <p:cNvPr id="61" name="Group 60"/>
                <p:cNvGrpSpPr/>
                <p:nvPr/>
              </p:nvGrpSpPr>
              <p:grpSpPr>
                <a:xfrm>
                  <a:off x="4723603" y="4353634"/>
                  <a:ext cx="1749603" cy="1586707"/>
                  <a:chOff x="1676400" y="3886200"/>
                  <a:chExt cx="2133600" cy="1791882"/>
                </a:xfrm>
              </p:grpSpPr>
              <p:grpSp>
                <p:nvGrpSpPr>
                  <p:cNvPr id="82" name="Group 81"/>
                  <p:cNvGrpSpPr/>
                  <p:nvPr/>
                </p:nvGrpSpPr>
                <p:grpSpPr>
                  <a:xfrm>
                    <a:off x="1828800" y="3886200"/>
                    <a:ext cx="1981200" cy="1791882"/>
                    <a:chOff x="386486" y="3810000"/>
                    <a:chExt cx="1981200" cy="1791882"/>
                  </a:xfrm>
                </p:grpSpPr>
                <p:cxnSp>
                  <p:nvCxnSpPr>
                    <p:cNvPr id="85" name="Straight Connector 1854"/>
                    <p:cNvCxnSpPr>
                      <a:cxnSpLocks noChangeShapeType="1"/>
                    </p:cNvCxnSpPr>
                    <p:nvPr/>
                  </p:nvCxnSpPr>
                  <p:spPr bwMode="auto">
                    <a:xfrm flipV="1">
                      <a:off x="707668" y="3810000"/>
                      <a:ext cx="669418" cy="777026"/>
                    </a:xfrm>
                    <a:prstGeom prst="line">
                      <a:avLst/>
                    </a:prstGeom>
                    <a:noFill/>
                    <a:ln w="25400">
                      <a:solidFill>
                        <a:schemeClr val="tx2"/>
                      </a:solidFill>
                      <a:round/>
                      <a:headEnd/>
                      <a:tailEnd/>
                    </a:ln>
                  </p:spPr>
                </p:cxnSp>
                <p:sp>
                  <p:nvSpPr>
                    <p:cNvPr id="86" name="Text Box 184"/>
                    <p:cNvSpPr txBox="1">
                      <a:spLocks noChangeArrowheads="1"/>
                    </p:cNvSpPr>
                    <p:nvPr/>
                  </p:nvSpPr>
                  <p:spPr bwMode="auto">
                    <a:xfrm>
                      <a:off x="386486" y="5047882"/>
                      <a:ext cx="1981200" cy="554000"/>
                    </a:xfrm>
                    <a:prstGeom prst="rect">
                      <a:avLst/>
                    </a:prstGeom>
                    <a:noFill/>
                    <a:ln w="12700">
                      <a:noFill/>
                      <a:miter lim="800000"/>
                      <a:headEnd/>
                      <a:tailEnd/>
                    </a:ln>
                  </p:spPr>
                  <p:txBody>
                    <a:bodyPr wrap="square" lIns="0" tIns="0" rIns="0" bIns="0" anchor="ctr">
                      <a:prstTxWarp prst="textNoShape">
                        <a:avLst/>
                      </a:prstTxWarp>
                      <a:spAutoFit/>
                    </a:bodyPr>
                    <a:lstStyle/>
                    <a:p>
                      <a:pPr algn="ctr" fontAlgn="auto">
                        <a:spcBef>
                          <a:spcPts val="0"/>
                        </a:spcBef>
                        <a:spcAft>
                          <a:spcPts val="0"/>
                        </a:spcAft>
                      </a:pPr>
                      <a:r>
                        <a:rPr lang="en-US" sz="900" b="1" dirty="0">
                          <a:solidFill>
                            <a:srgbClr val="000000"/>
                          </a:solidFill>
                          <a:latin typeface="Arial Narrow" charset="0"/>
                          <a:ea typeface="Arial" charset="0"/>
                        </a:rPr>
                        <a:t>Data Nodes 1 – </a:t>
                      </a:r>
                      <a:r>
                        <a:rPr lang="en-US" sz="900" b="1" dirty="0" smtClean="0">
                          <a:solidFill>
                            <a:srgbClr val="000000"/>
                          </a:solidFill>
                          <a:latin typeface="Arial Narrow" charset="0"/>
                          <a:ea typeface="Arial" charset="0"/>
                        </a:rPr>
                        <a:t>48</a:t>
                      </a:r>
                      <a:endParaRPr lang="en-US" sz="900" b="1" dirty="0">
                        <a:solidFill>
                          <a:srgbClr val="000000"/>
                        </a:solidFill>
                        <a:latin typeface="Arial Narrow" charset="0"/>
                        <a:ea typeface="Arial" charset="0"/>
                      </a:endParaRPr>
                    </a:p>
                    <a:p>
                      <a:pPr algn="ctr" fontAlgn="auto">
                        <a:spcBef>
                          <a:spcPts val="0"/>
                        </a:spcBef>
                        <a:spcAft>
                          <a:spcPts val="0"/>
                        </a:spcAft>
                      </a:pPr>
                      <a:r>
                        <a:rPr lang="en-US" sz="900" b="1" dirty="0">
                          <a:solidFill>
                            <a:srgbClr val="000000"/>
                          </a:solidFill>
                          <a:latin typeface="Arial Narrow" charset="0"/>
                          <a:ea typeface="Arial" charset="0"/>
                        </a:rPr>
                        <a:t>Cisco UCS C 200 Single NIC</a:t>
                      </a:r>
                    </a:p>
                    <a:p>
                      <a:pPr algn="ctr" fontAlgn="auto">
                        <a:spcBef>
                          <a:spcPts val="0"/>
                        </a:spcBef>
                        <a:spcAft>
                          <a:spcPts val="0"/>
                        </a:spcAft>
                      </a:pPr>
                      <a:r>
                        <a:rPr lang="en-US" sz="900" b="1" dirty="0">
                          <a:solidFill>
                            <a:srgbClr val="000000"/>
                          </a:solidFill>
                          <a:latin typeface="Arial Narrow" charset="0"/>
                          <a:ea typeface="Arial" charset="0"/>
                        </a:rPr>
                        <a:t> </a:t>
                      </a:r>
                    </a:p>
                  </p:txBody>
                </p:sp>
                <p:cxnSp>
                  <p:nvCxnSpPr>
                    <p:cNvPr id="87" name="Straight Connector 1854"/>
                    <p:cNvCxnSpPr>
                      <a:cxnSpLocks noChangeShapeType="1"/>
                    </p:cNvCxnSpPr>
                    <p:nvPr/>
                  </p:nvCxnSpPr>
                  <p:spPr bwMode="auto">
                    <a:xfrm flipH="1" flipV="1">
                      <a:off x="1910486" y="3810000"/>
                      <a:ext cx="92582" cy="777026"/>
                    </a:xfrm>
                    <a:prstGeom prst="line">
                      <a:avLst/>
                    </a:prstGeom>
                    <a:noFill/>
                    <a:ln w="25400">
                      <a:solidFill>
                        <a:schemeClr val="tx2"/>
                      </a:solidFill>
                      <a:round/>
                      <a:headEnd/>
                      <a:tailEnd/>
                    </a:ln>
                  </p:spPr>
                </p:cxnSp>
                <p:sp>
                  <p:nvSpPr>
                    <p:cNvPr id="88" name="TextBox 87"/>
                    <p:cNvSpPr txBox="1"/>
                    <p:nvPr/>
                  </p:nvSpPr>
                  <p:spPr>
                    <a:xfrm>
                      <a:off x="697318" y="4572000"/>
                      <a:ext cx="1066798" cy="492445"/>
                    </a:xfrm>
                    <a:prstGeom prst="rect">
                      <a:avLst/>
                    </a:prstGeom>
                    <a:noFill/>
                  </p:spPr>
                  <p:txBody>
                    <a:bodyPr wrap="square" rtlCol="0">
                      <a:spAutoFit/>
                    </a:bodyPr>
                    <a:lstStyle/>
                    <a:p>
                      <a:r>
                        <a:rPr lang="en-US" b="1" dirty="0" smtClean="0"/>
                        <a:t>…</a:t>
                      </a:r>
                      <a:endParaRPr lang="en-US" b="1" dirty="0"/>
                    </a:p>
                  </p:txBody>
                </p:sp>
              </p:grpSp>
              <p:pic>
                <p:nvPicPr>
                  <p:cNvPr id="83" name="Picture 17"/>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676400" y="4648200"/>
                    <a:ext cx="834928" cy="4413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84" name="Picture 17"/>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926115" y="4675608"/>
                    <a:ext cx="834928" cy="4413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grpSp>
              <p:nvGrpSpPr>
                <p:cNvPr id="62" name="Group 61"/>
                <p:cNvGrpSpPr/>
                <p:nvPr/>
              </p:nvGrpSpPr>
              <p:grpSpPr>
                <a:xfrm>
                  <a:off x="6473205" y="4353634"/>
                  <a:ext cx="1749603" cy="1586707"/>
                  <a:chOff x="1676400" y="3886200"/>
                  <a:chExt cx="2133600" cy="1791882"/>
                </a:xfrm>
              </p:grpSpPr>
              <p:grpSp>
                <p:nvGrpSpPr>
                  <p:cNvPr id="75" name="Group 74"/>
                  <p:cNvGrpSpPr/>
                  <p:nvPr/>
                </p:nvGrpSpPr>
                <p:grpSpPr>
                  <a:xfrm>
                    <a:off x="1828800" y="3886200"/>
                    <a:ext cx="1981200" cy="1791882"/>
                    <a:chOff x="386486" y="3810000"/>
                    <a:chExt cx="1981200" cy="1791882"/>
                  </a:xfrm>
                </p:grpSpPr>
                <p:cxnSp>
                  <p:nvCxnSpPr>
                    <p:cNvPr id="78" name="Straight Connector 1854"/>
                    <p:cNvCxnSpPr>
                      <a:cxnSpLocks noChangeShapeType="1"/>
                    </p:cNvCxnSpPr>
                    <p:nvPr/>
                  </p:nvCxnSpPr>
                  <p:spPr bwMode="auto">
                    <a:xfrm flipV="1">
                      <a:off x="707668" y="3810000"/>
                      <a:ext cx="136018" cy="777026"/>
                    </a:xfrm>
                    <a:prstGeom prst="line">
                      <a:avLst/>
                    </a:prstGeom>
                    <a:noFill/>
                    <a:ln w="25400">
                      <a:solidFill>
                        <a:schemeClr val="tx2"/>
                      </a:solidFill>
                      <a:round/>
                      <a:headEnd/>
                      <a:tailEnd/>
                    </a:ln>
                  </p:spPr>
                </p:cxnSp>
                <p:sp>
                  <p:nvSpPr>
                    <p:cNvPr id="79" name="Text Box 184"/>
                    <p:cNvSpPr txBox="1">
                      <a:spLocks noChangeArrowheads="1"/>
                    </p:cNvSpPr>
                    <p:nvPr/>
                  </p:nvSpPr>
                  <p:spPr bwMode="auto">
                    <a:xfrm>
                      <a:off x="386486" y="5047882"/>
                      <a:ext cx="1981200" cy="554000"/>
                    </a:xfrm>
                    <a:prstGeom prst="rect">
                      <a:avLst/>
                    </a:prstGeom>
                    <a:noFill/>
                    <a:ln w="12700">
                      <a:noFill/>
                      <a:miter lim="800000"/>
                      <a:headEnd/>
                      <a:tailEnd/>
                    </a:ln>
                  </p:spPr>
                  <p:txBody>
                    <a:bodyPr wrap="square" lIns="0" tIns="0" rIns="0" bIns="0" anchor="ctr">
                      <a:prstTxWarp prst="textNoShape">
                        <a:avLst/>
                      </a:prstTxWarp>
                      <a:spAutoFit/>
                    </a:bodyPr>
                    <a:lstStyle/>
                    <a:p>
                      <a:pPr algn="ctr" fontAlgn="auto">
                        <a:spcBef>
                          <a:spcPts val="0"/>
                        </a:spcBef>
                        <a:spcAft>
                          <a:spcPts val="0"/>
                        </a:spcAft>
                      </a:pPr>
                      <a:r>
                        <a:rPr lang="en-US" sz="900" b="1" dirty="0">
                          <a:solidFill>
                            <a:srgbClr val="000000"/>
                          </a:solidFill>
                          <a:latin typeface="Arial Narrow" charset="0"/>
                          <a:ea typeface="Arial" charset="0"/>
                        </a:rPr>
                        <a:t>Data Nodes </a:t>
                      </a:r>
                      <a:r>
                        <a:rPr lang="en-US" sz="900" b="1" dirty="0" smtClean="0">
                          <a:solidFill>
                            <a:srgbClr val="000000"/>
                          </a:solidFill>
                          <a:latin typeface="Arial Narrow" charset="0"/>
                          <a:ea typeface="Arial" charset="0"/>
                        </a:rPr>
                        <a:t>49 </a:t>
                      </a:r>
                      <a:r>
                        <a:rPr lang="en-US" sz="900" b="1" dirty="0">
                          <a:solidFill>
                            <a:srgbClr val="000000"/>
                          </a:solidFill>
                          <a:latin typeface="Arial Narrow" charset="0"/>
                          <a:ea typeface="Arial" charset="0"/>
                        </a:rPr>
                        <a:t>- </a:t>
                      </a:r>
                      <a:r>
                        <a:rPr lang="en-US" sz="900" b="1" dirty="0" smtClean="0">
                          <a:solidFill>
                            <a:srgbClr val="000000"/>
                          </a:solidFill>
                          <a:latin typeface="Arial Narrow" charset="0"/>
                          <a:ea typeface="Arial" charset="0"/>
                        </a:rPr>
                        <a:t>96</a:t>
                      </a:r>
                      <a:endParaRPr lang="en-US" sz="900" b="1" dirty="0">
                        <a:solidFill>
                          <a:srgbClr val="000000"/>
                        </a:solidFill>
                        <a:latin typeface="Arial Narrow" charset="0"/>
                        <a:ea typeface="Arial" charset="0"/>
                      </a:endParaRPr>
                    </a:p>
                    <a:p>
                      <a:pPr algn="ctr" fontAlgn="auto">
                        <a:spcBef>
                          <a:spcPts val="0"/>
                        </a:spcBef>
                        <a:spcAft>
                          <a:spcPts val="0"/>
                        </a:spcAft>
                      </a:pPr>
                      <a:r>
                        <a:rPr lang="en-US" sz="900" b="1" dirty="0">
                          <a:solidFill>
                            <a:srgbClr val="000000"/>
                          </a:solidFill>
                          <a:latin typeface="Arial Narrow" charset="0"/>
                          <a:ea typeface="Arial" charset="0"/>
                        </a:rPr>
                        <a:t>Cisco UCS C 200 Single NIC</a:t>
                      </a:r>
                    </a:p>
                    <a:p>
                      <a:pPr algn="ctr" fontAlgn="auto">
                        <a:spcBef>
                          <a:spcPts val="0"/>
                        </a:spcBef>
                        <a:spcAft>
                          <a:spcPts val="0"/>
                        </a:spcAft>
                      </a:pPr>
                      <a:r>
                        <a:rPr lang="en-US" sz="900" b="1" dirty="0">
                          <a:solidFill>
                            <a:srgbClr val="000000"/>
                          </a:solidFill>
                          <a:latin typeface="Arial Narrow" charset="0"/>
                          <a:ea typeface="Arial" charset="0"/>
                        </a:rPr>
                        <a:t> </a:t>
                      </a:r>
                    </a:p>
                  </p:txBody>
                </p:sp>
                <p:cxnSp>
                  <p:nvCxnSpPr>
                    <p:cNvPr id="80" name="Straight Connector 1854"/>
                    <p:cNvCxnSpPr>
                      <a:cxnSpLocks noChangeShapeType="1"/>
                    </p:cNvCxnSpPr>
                    <p:nvPr/>
                  </p:nvCxnSpPr>
                  <p:spPr bwMode="auto">
                    <a:xfrm flipH="1" flipV="1">
                      <a:off x="1453286" y="3810000"/>
                      <a:ext cx="549782" cy="777026"/>
                    </a:xfrm>
                    <a:prstGeom prst="line">
                      <a:avLst/>
                    </a:prstGeom>
                    <a:noFill/>
                    <a:ln w="25400">
                      <a:solidFill>
                        <a:schemeClr val="tx2"/>
                      </a:solidFill>
                      <a:round/>
                      <a:headEnd/>
                      <a:tailEnd/>
                    </a:ln>
                  </p:spPr>
                </p:cxnSp>
                <p:sp>
                  <p:nvSpPr>
                    <p:cNvPr id="81" name="TextBox 80"/>
                    <p:cNvSpPr txBox="1"/>
                    <p:nvPr/>
                  </p:nvSpPr>
                  <p:spPr>
                    <a:xfrm>
                      <a:off x="697318" y="4572000"/>
                      <a:ext cx="1066798" cy="492445"/>
                    </a:xfrm>
                    <a:prstGeom prst="rect">
                      <a:avLst/>
                    </a:prstGeom>
                    <a:noFill/>
                  </p:spPr>
                  <p:txBody>
                    <a:bodyPr wrap="square" rtlCol="0">
                      <a:spAutoFit/>
                    </a:bodyPr>
                    <a:lstStyle/>
                    <a:p>
                      <a:r>
                        <a:rPr lang="en-US" b="1" dirty="0" smtClean="0"/>
                        <a:t>…</a:t>
                      </a:r>
                      <a:endParaRPr lang="en-US" b="1" dirty="0"/>
                    </a:p>
                  </p:txBody>
                </p:sp>
              </p:grpSp>
              <p:pic>
                <p:nvPicPr>
                  <p:cNvPr id="76" name="Picture 17"/>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676400" y="4648200"/>
                    <a:ext cx="834928" cy="4413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7" name="Picture 17"/>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926115" y="4675608"/>
                    <a:ext cx="834928" cy="4413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pic>
              <p:nvPicPr>
                <p:cNvPr id="63" name="Picture 17"/>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972864" y="3982523"/>
                  <a:ext cx="684660" cy="39079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64" name="Picture 34"/>
                <p:cNvPicPr>
                  <a:picLocks noChangeAspect="1" noChangeArrowheads="1"/>
                </p:cNvPicPr>
                <p:nvPr/>
              </p:nvPicPr>
              <p:blipFill>
                <a:blip r:embed="rId6"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160548" y="2734237"/>
                  <a:ext cx="781073" cy="354243"/>
                </a:xfrm>
                <a:prstGeom prst="rect">
                  <a:avLst/>
                </a:prstGeom>
                <a:noFill/>
                <a:ln w="9525">
                  <a:no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17961" dir="2700000" algn="ctr" rotWithShape="0">
                          <a:schemeClr val="bg2">
                            <a:alpha val="74998"/>
                          </a:schemeClr>
                        </a:outerShdw>
                      </a:effectLst>
                    </a14:hiddenEffects>
                  </a:ext>
                </a:extLst>
              </p:spPr>
            </p:pic>
            <p:pic>
              <p:nvPicPr>
                <p:cNvPr id="65" name="Picture 34"/>
                <p:cNvPicPr>
                  <a:picLocks noChangeAspect="1" noChangeArrowheads="1"/>
                </p:cNvPicPr>
                <p:nvPr/>
              </p:nvPicPr>
              <p:blipFill>
                <a:blip r:embed="rId6"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566032" y="4033818"/>
                  <a:ext cx="781073" cy="3542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2"/>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17961" dir="2700000" algn="ctr" rotWithShape="0">
                          <a:schemeClr val="bg2">
                            <a:alpha val="74998"/>
                          </a:schemeClr>
                        </a:outerShdw>
                      </a:effectLst>
                    </a14:hiddenEffects>
                  </a:ext>
                </a:extLst>
              </p:spPr>
            </p:pic>
            <p:pic>
              <p:nvPicPr>
                <p:cNvPr id="66" name="Picture 34"/>
                <p:cNvPicPr>
                  <a:picLocks noChangeAspect="1" noChangeArrowheads="1"/>
                </p:cNvPicPr>
                <p:nvPr/>
              </p:nvPicPr>
              <p:blipFill>
                <a:blip r:embed="rId6"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955561" y="4033818"/>
                  <a:ext cx="781073" cy="3542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2"/>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17961" dir="2700000" algn="ctr" rotWithShape="0">
                          <a:schemeClr val="bg2">
                            <a:alpha val="74998"/>
                          </a:schemeClr>
                        </a:outerShdw>
                      </a:effectLst>
                    </a14:hiddenEffects>
                  </a:ext>
                </a:extLst>
              </p:spPr>
            </p:pic>
            <p:sp>
              <p:nvSpPr>
                <p:cNvPr id="70" name="Text Box 184"/>
                <p:cNvSpPr txBox="1">
                  <a:spLocks noChangeArrowheads="1"/>
                </p:cNvSpPr>
                <p:nvPr/>
              </p:nvSpPr>
              <p:spPr bwMode="auto">
                <a:xfrm>
                  <a:off x="5030583" y="3840970"/>
                  <a:ext cx="812315" cy="163521"/>
                </a:xfrm>
                <a:prstGeom prst="rect">
                  <a:avLst/>
                </a:prstGeom>
                <a:noFill/>
                <a:ln w="12700">
                  <a:noFill/>
                  <a:miter lim="800000"/>
                  <a:headEnd/>
                  <a:tailEnd/>
                </a:ln>
              </p:spPr>
              <p:txBody>
                <a:bodyPr wrap="square" lIns="0" tIns="0" rIns="0" bIns="0" anchor="ctr">
                  <a:prstTxWarp prst="textNoShape">
                    <a:avLst/>
                  </a:prstTxWarp>
                  <a:spAutoFit/>
                </a:bodyPr>
                <a:lstStyle/>
                <a:p>
                  <a:pPr algn="ctr" fontAlgn="auto">
                    <a:spcBef>
                      <a:spcPts val="0"/>
                    </a:spcBef>
                    <a:spcAft>
                      <a:spcPts val="0"/>
                    </a:spcAft>
                  </a:pPr>
                  <a:r>
                    <a:rPr lang="en-US" sz="900" b="1" dirty="0">
                      <a:solidFill>
                        <a:srgbClr val="000000"/>
                      </a:solidFill>
                      <a:latin typeface="Arial Narrow" charset="0"/>
                      <a:ea typeface="Arial" charset="0"/>
                    </a:rPr>
                    <a:t>Nexus 3000</a:t>
                  </a:r>
                </a:p>
              </p:txBody>
            </p:sp>
            <p:sp>
              <p:nvSpPr>
                <p:cNvPr id="71" name="Text Box 184"/>
                <p:cNvSpPr txBox="1">
                  <a:spLocks noChangeArrowheads="1"/>
                </p:cNvSpPr>
                <p:nvPr/>
              </p:nvSpPr>
              <p:spPr bwMode="auto">
                <a:xfrm>
                  <a:off x="7545183" y="3751003"/>
                  <a:ext cx="812315" cy="163521"/>
                </a:xfrm>
                <a:prstGeom prst="rect">
                  <a:avLst/>
                </a:prstGeom>
                <a:noFill/>
                <a:ln w="12700">
                  <a:noFill/>
                  <a:miter lim="800000"/>
                  <a:headEnd/>
                  <a:tailEnd/>
                </a:ln>
              </p:spPr>
              <p:txBody>
                <a:bodyPr wrap="square" lIns="0" tIns="0" rIns="0" bIns="0" anchor="ctr">
                  <a:prstTxWarp prst="textNoShape">
                    <a:avLst/>
                  </a:prstTxWarp>
                  <a:spAutoFit/>
                </a:bodyPr>
                <a:lstStyle/>
                <a:p>
                  <a:pPr algn="ctr" fontAlgn="auto">
                    <a:spcBef>
                      <a:spcPts val="0"/>
                    </a:spcBef>
                    <a:spcAft>
                      <a:spcPts val="0"/>
                    </a:spcAft>
                  </a:pPr>
                  <a:r>
                    <a:rPr lang="en-US" sz="900" b="1" dirty="0">
                      <a:solidFill>
                        <a:srgbClr val="000000"/>
                      </a:solidFill>
                      <a:latin typeface="Arial Narrow" charset="0"/>
                      <a:ea typeface="Arial" charset="0"/>
                    </a:rPr>
                    <a:t>Nexus 3000</a:t>
                  </a:r>
                </a:p>
              </p:txBody>
            </p:sp>
            <p:sp>
              <p:nvSpPr>
                <p:cNvPr id="74" name="TextBox 73"/>
                <p:cNvSpPr txBox="1"/>
                <p:nvPr/>
              </p:nvSpPr>
              <p:spPr>
                <a:xfrm>
                  <a:off x="5264331" y="5835505"/>
                  <a:ext cx="2873992" cy="363382"/>
                </a:xfrm>
                <a:prstGeom prst="rect">
                  <a:avLst/>
                </a:prstGeom>
                <a:solidFill>
                  <a:schemeClr val="tx1">
                    <a:lumMod val="50000"/>
                    <a:lumOff val="50000"/>
                  </a:schemeClr>
                </a:solidFill>
              </p:spPr>
              <p:txBody>
                <a:bodyPr wrap="none" rtlCol="0">
                  <a:spAutoFit/>
                </a:bodyPr>
                <a:lstStyle/>
                <a:p>
                  <a:r>
                    <a:rPr lang="en-US" sz="1400" b="1" dirty="0">
                      <a:solidFill>
                        <a:srgbClr val="000000"/>
                      </a:solidFill>
                    </a:rPr>
                    <a:t>Nexus 7K-N3K </a:t>
                  </a:r>
                  <a:r>
                    <a:rPr lang="en-US" sz="1400" b="1" dirty="0" smtClean="0">
                      <a:solidFill>
                        <a:srgbClr val="000000"/>
                      </a:solidFill>
                    </a:rPr>
                    <a:t> </a:t>
                  </a:r>
                  <a:r>
                    <a:rPr lang="en-US" sz="1400" b="1" dirty="0">
                      <a:solidFill>
                        <a:srgbClr val="000000"/>
                      </a:solidFill>
                    </a:rPr>
                    <a:t>based Topology</a:t>
                  </a:r>
                </a:p>
              </p:txBody>
            </p:sp>
          </p:grpSp>
          <p:sp>
            <p:nvSpPr>
              <p:cNvPr id="99" name="Oval 243"/>
              <p:cNvSpPr>
                <a:spLocks noChangeArrowheads="1"/>
              </p:cNvSpPr>
              <p:nvPr/>
            </p:nvSpPr>
            <p:spPr bwMode="auto">
              <a:xfrm rot="16200000">
                <a:off x="5764519" y="1858183"/>
                <a:ext cx="89933" cy="314800"/>
              </a:xfrm>
              <a:prstGeom prst="ellipse">
                <a:avLst/>
              </a:prstGeom>
              <a:noFill/>
              <a:ln w="38100">
                <a:solidFill>
                  <a:srgbClr val="FF0000"/>
                </a:solidFill>
                <a:round/>
                <a:headEnd/>
                <a:tailEnd/>
              </a:ln>
            </p:spPr>
            <p:txBody>
              <a:bodyPr wrap="square" lIns="82124" tIns="41061" rIns="82124" bIns="41061" anchor="ctr">
                <a:prstTxWarp prst="textNoShape">
                  <a:avLst/>
                </a:prstTxWarp>
                <a:spAutoFit/>
              </a:bodyPr>
              <a:lstStyle/>
              <a:p>
                <a:pPr defTabSz="814231" fontAlgn="auto">
                  <a:spcBef>
                    <a:spcPts val="0"/>
                  </a:spcBef>
                  <a:spcAft>
                    <a:spcPts val="0"/>
                  </a:spcAft>
                </a:pPr>
                <a:endParaRPr lang="en-US" sz="1400" dirty="0">
                  <a:solidFill>
                    <a:srgbClr val="000000"/>
                  </a:solidFill>
                  <a:latin typeface="Arial"/>
                </a:endParaRPr>
              </a:p>
            </p:txBody>
          </p:sp>
        </p:grpSp>
        <p:sp>
          <p:nvSpPr>
            <p:cNvPr id="93" name="Oval 243"/>
            <p:cNvSpPr>
              <a:spLocks noChangeArrowheads="1"/>
            </p:cNvSpPr>
            <p:nvPr/>
          </p:nvSpPr>
          <p:spPr bwMode="auto">
            <a:xfrm rot="16200000">
              <a:off x="6139162" y="1862421"/>
              <a:ext cx="89933" cy="314800"/>
            </a:xfrm>
            <a:prstGeom prst="ellipse">
              <a:avLst/>
            </a:prstGeom>
            <a:noFill/>
            <a:ln w="38100">
              <a:solidFill>
                <a:srgbClr val="FF0000"/>
              </a:solidFill>
              <a:round/>
              <a:headEnd/>
              <a:tailEnd/>
            </a:ln>
          </p:spPr>
          <p:txBody>
            <a:bodyPr wrap="square" lIns="82124" tIns="41061" rIns="82124" bIns="41061" anchor="ctr">
              <a:prstTxWarp prst="textNoShape">
                <a:avLst/>
              </a:prstTxWarp>
              <a:spAutoFit/>
            </a:bodyPr>
            <a:lstStyle/>
            <a:p>
              <a:pPr defTabSz="814231" fontAlgn="auto">
                <a:spcBef>
                  <a:spcPts val="0"/>
                </a:spcBef>
                <a:spcAft>
                  <a:spcPts val="0"/>
                </a:spcAft>
              </a:pPr>
              <a:endParaRPr lang="en-US" sz="1400" dirty="0">
                <a:solidFill>
                  <a:srgbClr val="000000"/>
                </a:solidFill>
                <a:latin typeface="Arial"/>
              </a:endParaRPr>
            </a:p>
          </p:txBody>
        </p:sp>
      </p:grpSp>
      <p:sp>
        <p:nvSpPr>
          <p:cNvPr id="96" name="Oval 243"/>
          <p:cNvSpPr>
            <a:spLocks noChangeArrowheads="1"/>
          </p:cNvSpPr>
          <p:nvPr/>
        </p:nvSpPr>
        <p:spPr bwMode="auto">
          <a:xfrm rot="16200000">
            <a:off x="6796868" y="1868766"/>
            <a:ext cx="89933" cy="314800"/>
          </a:xfrm>
          <a:prstGeom prst="ellipse">
            <a:avLst/>
          </a:prstGeom>
          <a:noFill/>
          <a:ln w="38100">
            <a:solidFill>
              <a:srgbClr val="FF0000"/>
            </a:solidFill>
            <a:round/>
            <a:headEnd/>
            <a:tailEnd/>
          </a:ln>
        </p:spPr>
        <p:txBody>
          <a:bodyPr wrap="square" lIns="82124" tIns="41061" rIns="82124" bIns="41061" anchor="ctr">
            <a:prstTxWarp prst="textNoShape">
              <a:avLst/>
            </a:prstTxWarp>
            <a:spAutoFit/>
          </a:bodyPr>
          <a:lstStyle/>
          <a:p>
            <a:pPr defTabSz="814231" fontAlgn="auto">
              <a:spcBef>
                <a:spcPts val="0"/>
              </a:spcBef>
              <a:spcAft>
                <a:spcPts val="0"/>
              </a:spcAft>
            </a:pPr>
            <a:endParaRPr lang="en-US" sz="1400" dirty="0">
              <a:solidFill>
                <a:srgbClr val="000000"/>
              </a:solidFill>
              <a:latin typeface="Arial"/>
            </a:endParaRPr>
          </a:p>
        </p:txBody>
      </p:sp>
      <p:sp>
        <p:nvSpPr>
          <p:cNvPr id="101" name="Oval 243"/>
          <p:cNvSpPr>
            <a:spLocks noChangeArrowheads="1"/>
          </p:cNvSpPr>
          <p:nvPr/>
        </p:nvSpPr>
        <p:spPr bwMode="auto">
          <a:xfrm rot="16200000">
            <a:off x="7171511" y="1873004"/>
            <a:ext cx="89933" cy="314800"/>
          </a:xfrm>
          <a:prstGeom prst="ellipse">
            <a:avLst/>
          </a:prstGeom>
          <a:noFill/>
          <a:ln w="38100">
            <a:solidFill>
              <a:srgbClr val="FF0000"/>
            </a:solidFill>
            <a:round/>
            <a:headEnd/>
            <a:tailEnd/>
          </a:ln>
        </p:spPr>
        <p:txBody>
          <a:bodyPr wrap="square" lIns="82124" tIns="41061" rIns="82124" bIns="41061" anchor="ctr">
            <a:prstTxWarp prst="textNoShape">
              <a:avLst/>
            </a:prstTxWarp>
            <a:spAutoFit/>
          </a:bodyPr>
          <a:lstStyle/>
          <a:p>
            <a:pPr defTabSz="814231" fontAlgn="auto">
              <a:spcBef>
                <a:spcPts val="0"/>
              </a:spcBef>
              <a:spcAft>
                <a:spcPts val="0"/>
              </a:spcAft>
            </a:pPr>
            <a:endParaRPr lang="en-US" sz="1400" dirty="0">
              <a:solidFill>
                <a:srgbClr val="000000"/>
              </a:solidFill>
              <a:latin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25549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F5CCB13-0A32-4557-88E9-079F0C330695}" type="slidenum">
              <a:rPr lang="en-US" smtClean="0">
                <a:solidFill>
                  <a:prstClr val="black">
                    <a:tint val="75000"/>
                  </a:prstClr>
                </a:solidFill>
              </a:rPr>
              <a:pPr/>
              <a:t>7</a:t>
            </a:fld>
            <a:endParaRPr lang="en-US" dirty="0">
              <a:solidFill>
                <a:prstClr val="black">
                  <a:tint val="75000"/>
                </a:prstClr>
              </a:solidFill>
            </a:endParaRPr>
          </a:p>
        </p:txBody>
      </p:sp>
      <p:sp>
        <p:nvSpPr>
          <p:cNvPr id="5" name="Title 4"/>
          <p:cNvSpPr>
            <a:spLocks noGrp="1"/>
          </p:cNvSpPr>
          <p:nvPr>
            <p:ph type="ctrTitle" idx="4294967295"/>
          </p:nvPr>
        </p:nvSpPr>
        <p:spPr>
          <a:xfrm>
            <a:off x="228600" y="1752600"/>
            <a:ext cx="5334000" cy="2286000"/>
          </a:xfrm>
        </p:spPr>
        <p:txBody>
          <a:bodyPr/>
          <a:lstStyle/>
          <a:p>
            <a:pPr fontAlgn="auto">
              <a:spcAft>
                <a:spcPts val="0"/>
              </a:spcAft>
              <a:defRPr/>
            </a:pPr>
            <a:r>
              <a:rPr lang="en-US" dirty="0" err="1" smtClean="0"/>
              <a:t>Hadoop</a:t>
            </a:r>
            <a:r>
              <a:rPr lang="en-US" dirty="0" smtClean="0"/>
              <a:t> Job Patterns and Network Traffic</a:t>
            </a:r>
            <a:endParaRPr dirty="0" smtClean="0"/>
          </a:p>
        </p:txBody>
      </p:sp>
      <p:pic>
        <p:nvPicPr>
          <p:cNvPr id="189442" name="Picture Placeholder 30" descr="gear.png"/>
          <p:cNvPicPr>
            <a:picLocks noGrp="1" noChangeAspect="1"/>
          </p:cNvPicPr>
          <p:nvPr>
            <p:ph type="pic" sz="quarter" idx="4294967295"/>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680" r="3680"/>
          <a:stretch>
            <a:fillRect/>
          </a:stretch>
        </p:blipFill>
        <p:spPr>
          <a:xfrm>
            <a:off x="5829300" y="1714500"/>
            <a:ext cx="3314700" cy="4525963"/>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7717445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7800556" cy="666120"/>
          </a:xfrm>
        </p:spPr>
        <p:txBody>
          <a:bodyPr/>
          <a:lstStyle/>
          <a:p>
            <a:pPr>
              <a:defRPr/>
            </a:pPr>
            <a:r>
              <a:rPr lang="en-US" dirty="0" smtClean="0"/>
              <a:t>Job Patterns</a:t>
            </a:r>
            <a:endParaRPr dirty="0"/>
          </a:p>
        </p:txBody>
      </p:sp>
      <p:sp>
        <p:nvSpPr>
          <p:cNvPr id="3" name="Slide Number Placeholder 2"/>
          <p:cNvSpPr>
            <a:spLocks noGrp="1"/>
          </p:cNvSpPr>
          <p:nvPr>
            <p:ph type="sldNum" sz="quarter" idx="4"/>
          </p:nvPr>
        </p:nvSpPr>
        <p:spPr/>
        <p:txBody>
          <a:bodyPr/>
          <a:lstStyle/>
          <a:p>
            <a:fld id="{2F5CCB13-0A32-4557-88E9-079F0C330695}" type="slidenum">
              <a:rPr lang="en-US" smtClean="0">
                <a:solidFill>
                  <a:prstClr val="black">
                    <a:tint val="75000"/>
                  </a:prstClr>
                </a:solidFill>
              </a:rPr>
              <a:pPr/>
              <a:t>8</a:t>
            </a:fld>
            <a:endParaRPr lang="en-US" dirty="0">
              <a:solidFill>
                <a:prstClr val="black">
                  <a:tint val="75000"/>
                </a:prstClr>
              </a:solidFill>
            </a:endParaRPr>
          </a:p>
        </p:txBody>
      </p:sp>
      <p:sp>
        <p:nvSpPr>
          <p:cNvPr id="9" name="TextBox 8"/>
          <p:cNvSpPr txBox="1"/>
          <p:nvPr/>
        </p:nvSpPr>
        <p:spPr>
          <a:xfrm>
            <a:off x="1295400" y="1295400"/>
            <a:ext cx="1219200" cy="369332"/>
          </a:xfrm>
          <a:prstGeom prst="rect">
            <a:avLst/>
          </a:prstGeom>
          <a:noFill/>
        </p:spPr>
        <p:txBody>
          <a:bodyPr wrap="square" rtlCol="0">
            <a:spAutoFit/>
          </a:bodyPr>
          <a:lstStyle/>
          <a:p>
            <a:r>
              <a:rPr lang="en-US" dirty="0" smtClean="0"/>
              <a:t>Analyze</a:t>
            </a:r>
          </a:p>
        </p:txBody>
      </p:sp>
      <p:sp>
        <p:nvSpPr>
          <p:cNvPr id="41" name="TextBox 40"/>
          <p:cNvSpPr txBox="1"/>
          <p:nvPr/>
        </p:nvSpPr>
        <p:spPr>
          <a:xfrm>
            <a:off x="-457200" y="3352800"/>
            <a:ext cx="3429000" cy="646331"/>
          </a:xfrm>
          <a:prstGeom prst="rect">
            <a:avLst/>
          </a:prstGeom>
          <a:noFill/>
        </p:spPr>
        <p:txBody>
          <a:bodyPr wrap="square" rtlCol="0">
            <a:spAutoFit/>
          </a:bodyPr>
          <a:lstStyle/>
          <a:p>
            <a:pPr algn="ctr"/>
            <a:r>
              <a:rPr lang="en-US" dirty="0" smtClean="0"/>
              <a:t>Extract Transform Load </a:t>
            </a:r>
          </a:p>
          <a:p>
            <a:pPr algn="ctr"/>
            <a:r>
              <a:rPr lang="en-US" dirty="0" smtClean="0"/>
              <a:t>(ETL)</a:t>
            </a:r>
          </a:p>
        </p:txBody>
      </p:sp>
      <p:sp>
        <p:nvSpPr>
          <p:cNvPr id="42" name="TextBox 41"/>
          <p:cNvSpPr txBox="1"/>
          <p:nvPr/>
        </p:nvSpPr>
        <p:spPr>
          <a:xfrm>
            <a:off x="1066800" y="5638800"/>
            <a:ext cx="2590800" cy="369332"/>
          </a:xfrm>
          <a:prstGeom prst="rect">
            <a:avLst/>
          </a:prstGeom>
          <a:noFill/>
        </p:spPr>
        <p:txBody>
          <a:bodyPr wrap="square" rtlCol="0">
            <a:spAutoFit/>
          </a:bodyPr>
          <a:lstStyle/>
          <a:p>
            <a:r>
              <a:rPr lang="en-US" dirty="0" smtClean="0"/>
              <a:t>Explode</a:t>
            </a:r>
          </a:p>
        </p:txBody>
      </p:sp>
      <p:cxnSp>
        <p:nvCxnSpPr>
          <p:cNvPr id="11" name="Straight Connector 10"/>
          <p:cNvCxnSpPr/>
          <p:nvPr/>
        </p:nvCxnSpPr>
        <p:spPr>
          <a:xfrm>
            <a:off x="3886200" y="914400"/>
            <a:ext cx="2286000" cy="381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3962400" y="1676400"/>
            <a:ext cx="2209800" cy="60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5943600" y="762000"/>
            <a:ext cx="0" cy="1524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3733800" y="3048000"/>
            <a:ext cx="2743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3733800" y="4114800"/>
            <a:ext cx="2743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3657600" y="5029200"/>
            <a:ext cx="2667000" cy="457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657600" y="6172200"/>
            <a:ext cx="2667000" cy="381000"/>
          </a:xfrm>
          <a:prstGeom prst="line">
            <a:avLst/>
          </a:prstGeom>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5486400" y="381000"/>
            <a:ext cx="990600" cy="369332"/>
          </a:xfrm>
          <a:prstGeom prst="rect">
            <a:avLst/>
          </a:prstGeom>
          <a:noFill/>
        </p:spPr>
        <p:txBody>
          <a:bodyPr wrap="square" rtlCol="0">
            <a:spAutoFit/>
          </a:bodyPr>
          <a:lstStyle/>
          <a:p>
            <a:r>
              <a:rPr lang="en-US" dirty="0" smtClean="0"/>
              <a:t>Reduce</a:t>
            </a:r>
            <a:endParaRPr lang="en-US" dirty="0"/>
          </a:p>
        </p:txBody>
      </p:sp>
      <p:cxnSp>
        <p:nvCxnSpPr>
          <p:cNvPr id="53" name="Straight Connector 52"/>
          <p:cNvCxnSpPr/>
          <p:nvPr/>
        </p:nvCxnSpPr>
        <p:spPr>
          <a:xfrm>
            <a:off x="5486400" y="2819400"/>
            <a:ext cx="0" cy="1524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5029200" y="2438400"/>
            <a:ext cx="990600" cy="369332"/>
          </a:xfrm>
          <a:prstGeom prst="rect">
            <a:avLst/>
          </a:prstGeom>
          <a:noFill/>
        </p:spPr>
        <p:txBody>
          <a:bodyPr wrap="square" rtlCol="0">
            <a:spAutoFit/>
          </a:bodyPr>
          <a:lstStyle/>
          <a:p>
            <a:r>
              <a:rPr lang="en-US" dirty="0" smtClean="0"/>
              <a:t>Reduce</a:t>
            </a:r>
            <a:endParaRPr lang="en-US" dirty="0"/>
          </a:p>
        </p:txBody>
      </p:sp>
      <p:cxnSp>
        <p:nvCxnSpPr>
          <p:cNvPr id="55" name="Straight Connector 54"/>
          <p:cNvCxnSpPr/>
          <p:nvPr/>
        </p:nvCxnSpPr>
        <p:spPr>
          <a:xfrm>
            <a:off x="5715000" y="4876800"/>
            <a:ext cx="0" cy="1752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5257800" y="4572000"/>
            <a:ext cx="990600" cy="369332"/>
          </a:xfrm>
          <a:prstGeom prst="rect">
            <a:avLst/>
          </a:prstGeom>
          <a:noFill/>
        </p:spPr>
        <p:txBody>
          <a:bodyPr wrap="square" rtlCol="0">
            <a:spAutoFit/>
          </a:bodyPr>
          <a:lstStyle/>
          <a:p>
            <a:r>
              <a:rPr lang="en-US" dirty="0" smtClean="0"/>
              <a:t>Reduce</a:t>
            </a:r>
            <a:endParaRPr lang="en-US" dirty="0"/>
          </a:p>
        </p:txBody>
      </p:sp>
      <p:sp>
        <p:nvSpPr>
          <p:cNvPr id="57" name="TextBox 56"/>
          <p:cNvSpPr txBox="1"/>
          <p:nvPr/>
        </p:nvSpPr>
        <p:spPr>
          <a:xfrm>
            <a:off x="2743200" y="1066800"/>
            <a:ext cx="1143000" cy="1015663"/>
          </a:xfrm>
          <a:prstGeom prst="rect">
            <a:avLst/>
          </a:prstGeom>
          <a:noFill/>
        </p:spPr>
        <p:txBody>
          <a:bodyPr wrap="square" rtlCol="0">
            <a:spAutoFit/>
          </a:bodyPr>
          <a:lstStyle/>
          <a:p>
            <a:pPr algn="ctr"/>
            <a:r>
              <a:rPr lang="en-US" sz="1400" dirty="0" smtClean="0"/>
              <a:t>Ingress vs. Egress Data Set</a:t>
            </a:r>
          </a:p>
          <a:p>
            <a:pPr algn="ctr"/>
            <a:r>
              <a:rPr lang="en-US" b="1" dirty="0" smtClean="0"/>
              <a:t>1:0.3</a:t>
            </a:r>
            <a:endParaRPr lang="en-US" b="1" dirty="0"/>
          </a:p>
        </p:txBody>
      </p:sp>
      <p:sp>
        <p:nvSpPr>
          <p:cNvPr id="59" name="TextBox 58"/>
          <p:cNvSpPr txBox="1"/>
          <p:nvPr/>
        </p:nvSpPr>
        <p:spPr>
          <a:xfrm>
            <a:off x="2667000" y="3048000"/>
            <a:ext cx="1143000" cy="1015663"/>
          </a:xfrm>
          <a:prstGeom prst="rect">
            <a:avLst/>
          </a:prstGeom>
          <a:noFill/>
        </p:spPr>
        <p:txBody>
          <a:bodyPr wrap="square" rtlCol="0">
            <a:spAutoFit/>
          </a:bodyPr>
          <a:lstStyle/>
          <a:p>
            <a:pPr algn="ctr"/>
            <a:r>
              <a:rPr lang="en-US" sz="1400" dirty="0" smtClean="0"/>
              <a:t>Ingress vs. Egress Data Set</a:t>
            </a:r>
          </a:p>
          <a:p>
            <a:pPr algn="ctr"/>
            <a:r>
              <a:rPr lang="en-US" b="1" dirty="0" smtClean="0"/>
              <a:t>1:1</a:t>
            </a:r>
            <a:endParaRPr lang="en-US" b="1" dirty="0"/>
          </a:p>
        </p:txBody>
      </p:sp>
      <p:sp>
        <p:nvSpPr>
          <p:cNvPr id="60" name="TextBox 59"/>
          <p:cNvSpPr txBox="1"/>
          <p:nvPr/>
        </p:nvSpPr>
        <p:spPr>
          <a:xfrm>
            <a:off x="2286000" y="5410200"/>
            <a:ext cx="1143000" cy="1015663"/>
          </a:xfrm>
          <a:prstGeom prst="rect">
            <a:avLst/>
          </a:prstGeom>
          <a:noFill/>
        </p:spPr>
        <p:txBody>
          <a:bodyPr wrap="square" rtlCol="0">
            <a:spAutoFit/>
          </a:bodyPr>
          <a:lstStyle/>
          <a:p>
            <a:pPr algn="ctr"/>
            <a:r>
              <a:rPr lang="en-US" sz="1400" dirty="0" smtClean="0"/>
              <a:t>Ingress vs. Egress Data Set</a:t>
            </a:r>
          </a:p>
          <a:p>
            <a:pPr algn="ctr"/>
            <a:r>
              <a:rPr lang="en-US" b="1" dirty="0" smtClean="0"/>
              <a:t>1:2</a:t>
            </a:r>
            <a:endParaRPr lang="en-US" b="1" dirty="0"/>
          </a:p>
        </p:txBody>
      </p:sp>
      <p:sp>
        <p:nvSpPr>
          <p:cNvPr id="12" name="TextBox 11"/>
          <p:cNvSpPr txBox="1"/>
          <p:nvPr/>
        </p:nvSpPr>
        <p:spPr>
          <a:xfrm>
            <a:off x="6781800" y="2057400"/>
            <a:ext cx="2209800"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smtClean="0"/>
              <a:t>The Time the reducers start is dependent on:</a:t>
            </a:r>
          </a:p>
          <a:p>
            <a:pPr algn="ctr"/>
            <a:r>
              <a:rPr lang="en-US" sz="1200" b="1" dirty="0" err="1" smtClean="0"/>
              <a:t>mapred.reduce.slowstart.completed.maps</a:t>
            </a:r>
            <a:endParaRPr lang="en-US" sz="1200" b="1" dirty="0" smtClean="0"/>
          </a:p>
          <a:p>
            <a:pPr algn="ctr"/>
            <a:r>
              <a:rPr lang="en-US" sz="1200" dirty="0" smtClean="0"/>
              <a:t>It doesn’t change the amount of data sent to Reducers, but may change the timing to send that data</a:t>
            </a:r>
            <a:endParaRPr lang="en-US" sz="1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4679823"/>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7800556" cy="666120"/>
          </a:xfrm>
        </p:spPr>
        <p:txBody>
          <a:bodyPr/>
          <a:lstStyle/>
          <a:p>
            <a:pPr>
              <a:defRPr/>
            </a:pPr>
            <a:r>
              <a:rPr lang="en-US" dirty="0" smtClean="0"/>
              <a:t>Traffic Types</a:t>
            </a:r>
            <a:endParaRPr dirty="0"/>
          </a:p>
        </p:txBody>
      </p:sp>
      <p:sp>
        <p:nvSpPr>
          <p:cNvPr id="3" name="Slide Number Placeholder 2"/>
          <p:cNvSpPr>
            <a:spLocks noGrp="1"/>
          </p:cNvSpPr>
          <p:nvPr>
            <p:ph type="sldNum" sz="quarter" idx="4"/>
          </p:nvPr>
        </p:nvSpPr>
        <p:spPr/>
        <p:txBody>
          <a:bodyPr/>
          <a:lstStyle/>
          <a:p>
            <a:fld id="{2F5CCB13-0A32-4557-88E9-079F0C330695}" type="slidenum">
              <a:rPr lang="en-US" smtClean="0">
                <a:solidFill>
                  <a:prstClr val="black">
                    <a:tint val="75000"/>
                  </a:prstClr>
                </a:solidFill>
              </a:rPr>
              <a:pPr/>
              <a:t>9</a:t>
            </a:fld>
            <a:endParaRPr lang="en-US" dirty="0">
              <a:solidFill>
                <a:prstClr val="black">
                  <a:tint val="75000"/>
                </a:prstClr>
              </a:solidFill>
            </a:endParaRPr>
          </a:p>
        </p:txBody>
      </p:sp>
      <p:sp>
        <p:nvSpPr>
          <p:cNvPr id="22" name="Rectangle 21"/>
          <p:cNvSpPr/>
          <p:nvPr/>
        </p:nvSpPr>
        <p:spPr>
          <a:xfrm>
            <a:off x="-622644" y="1048464"/>
            <a:ext cx="8022284" cy="5047536"/>
          </a:xfrm>
          <a:prstGeom prst="rect">
            <a:avLst/>
          </a:prstGeom>
        </p:spPr>
        <p:txBody>
          <a:bodyPr wrap="square">
            <a:spAutoFit/>
          </a:bodyPr>
          <a:lstStyle/>
          <a:p>
            <a:pPr algn="ctr"/>
            <a:endParaRPr lang="en-US" i="1" dirty="0" smtClean="0"/>
          </a:p>
          <a:p>
            <a:pPr algn="ctr"/>
            <a:r>
              <a:rPr lang="en-US" i="1" dirty="0" smtClean="0"/>
              <a:t>Small Flows/Messaging</a:t>
            </a:r>
          </a:p>
          <a:p>
            <a:pPr algn="ctr"/>
            <a:r>
              <a:rPr lang="en-US" sz="1400" i="1" dirty="0" smtClean="0"/>
              <a:t>(Admin Related, Heart-beats, Keep-alive, </a:t>
            </a:r>
          </a:p>
          <a:p>
            <a:pPr algn="ctr"/>
            <a:r>
              <a:rPr lang="en-US" sz="1400" i="1" dirty="0" smtClean="0"/>
              <a:t>delay sensitive application messaging)</a:t>
            </a:r>
            <a:endParaRPr lang="en-US" sz="1400" i="1" dirty="0"/>
          </a:p>
          <a:p>
            <a:pPr algn="ctr"/>
            <a:endParaRPr lang="en-US" i="1" dirty="0"/>
          </a:p>
          <a:p>
            <a:pPr algn="ctr"/>
            <a:endParaRPr lang="en-US" i="1" dirty="0"/>
          </a:p>
          <a:p>
            <a:pPr algn="ctr"/>
            <a:endParaRPr lang="en-US" i="1" dirty="0"/>
          </a:p>
          <a:p>
            <a:pPr algn="ctr"/>
            <a:r>
              <a:rPr lang="en-US" i="1" dirty="0" smtClean="0"/>
              <a:t>Small – Medium </a:t>
            </a:r>
            <a:r>
              <a:rPr lang="en-US" i="1" dirty="0" err="1" smtClean="0"/>
              <a:t>Incast</a:t>
            </a:r>
            <a:endParaRPr lang="en-US" i="1" dirty="0" smtClean="0"/>
          </a:p>
          <a:p>
            <a:pPr algn="ctr"/>
            <a:r>
              <a:rPr lang="en-US" sz="1400" i="1" dirty="0" smtClean="0"/>
              <a:t>(</a:t>
            </a:r>
            <a:r>
              <a:rPr lang="en-US" sz="1400" i="1" dirty="0" err="1" smtClean="0"/>
              <a:t>Hadoop</a:t>
            </a:r>
            <a:r>
              <a:rPr lang="en-US" sz="1400" i="1" dirty="0" smtClean="0"/>
              <a:t> Shuffle)</a:t>
            </a:r>
          </a:p>
          <a:p>
            <a:pPr algn="ctr"/>
            <a:endParaRPr lang="en-US" i="1" dirty="0" smtClean="0"/>
          </a:p>
          <a:p>
            <a:pPr algn="ctr"/>
            <a:endParaRPr lang="en-US" i="1" dirty="0" smtClean="0"/>
          </a:p>
          <a:p>
            <a:pPr algn="ctr"/>
            <a:endParaRPr lang="en-US" i="1" dirty="0"/>
          </a:p>
          <a:p>
            <a:pPr algn="ctr"/>
            <a:r>
              <a:rPr lang="en-US" i="1" dirty="0" smtClean="0"/>
              <a:t>Large Flows</a:t>
            </a:r>
          </a:p>
          <a:p>
            <a:pPr algn="ctr"/>
            <a:r>
              <a:rPr lang="en-US" sz="1400" i="1" dirty="0" smtClean="0"/>
              <a:t>(HDFS Ingest)</a:t>
            </a:r>
            <a:endParaRPr lang="en-US" sz="1400" i="1" dirty="0"/>
          </a:p>
          <a:p>
            <a:pPr algn="ctr"/>
            <a:endParaRPr lang="en-US" i="1" dirty="0" smtClean="0"/>
          </a:p>
          <a:p>
            <a:pPr algn="ctr"/>
            <a:endParaRPr lang="en-US" i="1" dirty="0" smtClean="0"/>
          </a:p>
          <a:p>
            <a:pPr algn="ctr"/>
            <a:endParaRPr lang="en-US" i="1" dirty="0"/>
          </a:p>
          <a:p>
            <a:pPr algn="ctr"/>
            <a:r>
              <a:rPr lang="en-US" i="1" dirty="0" smtClean="0"/>
              <a:t>Large </a:t>
            </a:r>
            <a:r>
              <a:rPr lang="en-US" i="1" dirty="0" err="1" smtClean="0"/>
              <a:t>Incast</a:t>
            </a:r>
            <a:endParaRPr lang="en-US" i="1" dirty="0"/>
          </a:p>
          <a:p>
            <a:pPr algn="ctr"/>
            <a:r>
              <a:rPr lang="en-US" sz="1400" i="1" dirty="0" smtClean="0"/>
              <a:t>(</a:t>
            </a:r>
            <a:r>
              <a:rPr lang="en-US" sz="1400" i="1" dirty="0" err="1" smtClean="0"/>
              <a:t>Hadoop</a:t>
            </a:r>
            <a:r>
              <a:rPr lang="en-US" sz="1400" i="1" dirty="0" smtClean="0"/>
              <a:t> Replication)</a:t>
            </a:r>
          </a:p>
        </p:txBody>
      </p:sp>
      <p:pic>
        <p:nvPicPr>
          <p:cNvPr id="23" name="Picture 22" descr="Screen shot 2012-03-02 at 7.50.46 AM.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93710" y="1342154"/>
            <a:ext cx="1652028" cy="739797"/>
          </a:xfrm>
          <a:prstGeom prst="rect">
            <a:avLst/>
          </a:prstGeom>
        </p:spPr>
      </p:pic>
      <p:pic>
        <p:nvPicPr>
          <p:cNvPr id="24" name="Picture 23" descr="Screen shot 2012-03-02 at 7.52.39 AM.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06212" y="3911813"/>
            <a:ext cx="1585395" cy="1037022"/>
          </a:xfrm>
          <a:prstGeom prst="rect">
            <a:avLst/>
          </a:prstGeom>
        </p:spPr>
      </p:pic>
      <p:pic>
        <p:nvPicPr>
          <p:cNvPr id="25" name="Picture 24" descr="Screen shot 2012-03-02 at 7.57.26 AM.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94230" y="2608977"/>
            <a:ext cx="1598615" cy="1004977"/>
          </a:xfrm>
          <a:prstGeom prst="rect">
            <a:avLst/>
          </a:prstGeom>
        </p:spPr>
      </p:pic>
      <p:pic>
        <p:nvPicPr>
          <p:cNvPr id="26" name="Picture 25" descr="Screen shot 2012-03-02 at 8.03.05 AM.pn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91222" y="5294779"/>
            <a:ext cx="1577607" cy="104273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84123028"/>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CL11_NEW FINAL Template-4">
  <a:themeElements>
    <a:clrScheme name="Cisco_S">
      <a:dk1>
        <a:sysClr val="windowText" lastClr="000000"/>
      </a:dk1>
      <a:lt1>
        <a:sysClr val="window" lastClr="FFFFFF"/>
      </a:lt1>
      <a:dk2>
        <a:srgbClr val="000000"/>
      </a:dk2>
      <a:lt2>
        <a:srgbClr val="DEF5FA"/>
      </a:lt2>
      <a:accent1>
        <a:srgbClr val="2DA2BF"/>
      </a:accent1>
      <a:accent2>
        <a:srgbClr val="FF0000"/>
      </a:accent2>
      <a:accent3>
        <a:srgbClr val="F37021"/>
      </a:accent3>
      <a:accent4>
        <a:srgbClr val="1FADCC"/>
      </a:accent4>
      <a:accent5>
        <a:srgbClr val="000000"/>
      </a:accent5>
      <a:accent6>
        <a:srgbClr val="7D3C4A"/>
      </a:accent6>
      <a:hlink>
        <a:srgbClr val="2DA2BF"/>
      </a:hlink>
      <a:folHlink>
        <a:srgbClr val="44B9E8"/>
      </a:folHlink>
    </a:clrScheme>
    <a:fontScheme name="Cisc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17613</TotalTime>
  <Words>2098</Words>
  <Application>Microsoft Macintosh PowerPoint</Application>
  <PresentationFormat>On-screen Show (4:3)</PresentationFormat>
  <Paragraphs>443</Paragraphs>
  <Slides>29</Slides>
  <Notes>10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CL11_NEW FINAL Template-4</vt:lpstr>
      <vt:lpstr>Worksheet</vt:lpstr>
      <vt:lpstr>Designing Hadoop for the Enterprise Data Center</vt:lpstr>
      <vt:lpstr>Agenda</vt:lpstr>
      <vt:lpstr>Data in the Enterprise</vt:lpstr>
      <vt:lpstr>Slide 4</vt:lpstr>
      <vt:lpstr>Hadoop Cluster Design &amp; Network Architecture</vt:lpstr>
      <vt:lpstr>Slide 6</vt:lpstr>
      <vt:lpstr>Hadoop Job Patterns and Network Traffic</vt:lpstr>
      <vt:lpstr>Job Patterns</vt:lpstr>
      <vt:lpstr>Traffic Types</vt:lpstr>
      <vt:lpstr>Map and Reduce Traffic</vt:lpstr>
      <vt:lpstr>Job Patterns</vt:lpstr>
      <vt:lpstr>Data Locality in HDFS</vt:lpstr>
      <vt:lpstr>Multi-Job Cluster Characteristics</vt:lpstr>
      <vt:lpstr>Map to Reducer Ratio Impact on Job Completion </vt:lpstr>
      <vt:lpstr>Network Traffic with Variable Reducers</vt:lpstr>
      <vt:lpstr>Summary</vt:lpstr>
      <vt:lpstr>Integration into the Data Center</vt:lpstr>
      <vt:lpstr>Slide 18</vt:lpstr>
      <vt:lpstr>Data Node Speed Differences </vt:lpstr>
      <vt:lpstr>Availability  Single Attached vs. Dual Attached Node</vt:lpstr>
      <vt:lpstr>1GE vs. 10GE Buffer Usage</vt:lpstr>
      <vt:lpstr>Network Latency</vt:lpstr>
      <vt:lpstr>Integration Considerations</vt:lpstr>
      <vt:lpstr>Multi-tenant Environments</vt:lpstr>
      <vt:lpstr>Slide 25</vt:lpstr>
      <vt:lpstr>Hadoop + Hbase</vt:lpstr>
      <vt:lpstr>Slide 27</vt:lpstr>
      <vt:lpstr>Slide 28</vt:lpstr>
      <vt:lpstr>Slide 29</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Cisco Hadoop World 2012</dc:title>
  <dc:subject/>
  <dc:creator>jarapp</dc:creator>
  <cp:keywords/>
  <dc:description/>
  <cp:lastModifiedBy>Sophia DeMartini</cp:lastModifiedBy>
  <cp:revision>541</cp:revision>
  <dcterms:created xsi:type="dcterms:W3CDTF">2012-11-07T17:52:58Z</dcterms:created>
  <dcterms:modified xsi:type="dcterms:W3CDTF">2012-11-07T17:53:29Z</dcterms:modified>
  <cp:category/>
</cp:coreProperties>
</file>